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9" r:id="rId3"/>
    <p:sldId id="261" r:id="rId4"/>
    <p:sldId id="262" r:id="rId5"/>
    <p:sldId id="267" r:id="rId6"/>
    <p:sldId id="265" r:id="rId7"/>
    <p:sldId id="266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38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1.jpe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image" Target="../media/image1.jpeg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image" Target="../media/image1.jpeg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image" Target="../media/image1.jpeg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image" Target="../media/image1.jpeg"/><Relationship Id="rId2" Type="http://schemas.openxmlformats.org/officeDocument/2006/relationships/tags" Target="../tags/tag87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image" Target="../media/image1.jpeg"/><Relationship Id="rId2" Type="http://schemas.openxmlformats.org/officeDocument/2006/relationships/tags" Target="../tags/tag96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1.jpeg"/><Relationship Id="rId2" Type="http://schemas.openxmlformats.org/officeDocument/2006/relationships/tags" Target="../tags/tag105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image" Target="../media/image1.jpeg"/><Relationship Id="rId2" Type="http://schemas.openxmlformats.org/officeDocument/2006/relationships/tags" Target="../tags/tag114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image" Target="../media/image2.png"/><Relationship Id="rId2" Type="http://schemas.openxmlformats.org/officeDocument/2006/relationships/tags" Target="../tags/tag12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.jpeg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.jpeg"/><Relationship Id="rId2" Type="http://schemas.openxmlformats.org/officeDocument/2006/relationships/tags" Target="../tags/tag14.xml"/><Relationship Id="rId10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1.jpeg"/><Relationship Id="rId2" Type="http://schemas.openxmlformats.org/officeDocument/2006/relationships/tags" Target="../tags/tag22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1.jpeg"/><Relationship Id="rId2" Type="http://schemas.openxmlformats.org/officeDocument/2006/relationships/tags" Target="../tags/tag3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1.jpe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image" Target="../media/image1.jpeg"/><Relationship Id="rId2" Type="http://schemas.openxmlformats.org/officeDocument/2006/relationships/tags" Target="../tags/tag48.xml"/><Relationship Id="rId10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image" Target="../media/image1.jpeg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781299" y="1974990"/>
            <a:ext cx="6629401" cy="1285282"/>
          </a:xfrm>
        </p:spPr>
        <p:txBody>
          <a:bodyPr anchor="ctr">
            <a:normAutofit/>
          </a:bodyPr>
          <a:lstStyle>
            <a:lvl1pPr algn="ctr">
              <a:defRPr sz="6000" b="1" spc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2781299" y="3313528"/>
            <a:ext cx="6629401" cy="1578610"/>
          </a:xfrm>
        </p:spPr>
        <p:txBody>
          <a:bodyPr>
            <a:normAutofit/>
          </a:bodyPr>
          <a:lstStyle>
            <a:lvl1pPr marL="0" indent="0" algn="ctr">
              <a:buNone/>
              <a:defRPr sz="2400" spc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619124"/>
            <a:ext cx="12192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2781299" y="2639846"/>
            <a:ext cx="6629402" cy="1578307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6000" spc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255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 userDrawn="1">
            <p:custDataLst>
              <p:tags r:id="rId4"/>
            </p:custDataLst>
          </p:nvPr>
        </p:nvSpPr>
        <p:spPr>
          <a:xfrm>
            <a:off x="0" y="8255"/>
            <a:ext cx="12192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0" y="-13017"/>
            <a:ext cx="951230" cy="110617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619124"/>
            <a:ext cx="12192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51652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60926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cxnSp>
        <p:nvCxnSpPr>
          <p:cNvPr id="9" name="Straight Connector 4"/>
          <p:cNvCxnSpPr/>
          <p:nvPr>
            <p:custDataLst>
              <p:tags r:id="rId4"/>
            </p:custDataLst>
          </p:nvPr>
        </p:nvCxnSpPr>
        <p:spPr>
          <a:xfrm>
            <a:off x="5472460" y="3587031"/>
            <a:ext cx="5223325" cy="0"/>
          </a:xfrm>
          <a:prstGeom prst="line">
            <a:avLst/>
          </a:prstGeom>
          <a:ln w="31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359430" y="2913177"/>
            <a:ext cx="5951190" cy="1031359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54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5359430" y="4004472"/>
            <a:ext cx="5951190" cy="1031359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20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Rectangle 1"/>
          <p:cNvSpPr/>
          <p:nvPr>
            <p:custDataLst>
              <p:tags r:id="rId10"/>
            </p:custDataLst>
          </p:nvPr>
        </p:nvSpPr>
        <p:spPr>
          <a:xfrm>
            <a:off x="1793087" y="1948619"/>
            <a:ext cx="4806261" cy="75929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88900" dir="5400000" sx="99000" sy="99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619124"/>
            <a:ext cx="12192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0" y="619124"/>
            <a:ext cx="12192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-1" y="619124"/>
            <a:ext cx="12192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29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29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619125"/>
            <a:ext cx="12192000" cy="6238875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 indent="0" eaLnBrk="1" fontAlgn="auto" latinLnBrk="0" hangingPunct="1">
              <a:defRPr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37.xml"/><Relationship Id="rId23" Type="http://schemas.openxmlformats.org/officeDocument/2006/relationships/tags" Target="../tags/tag136.xml"/><Relationship Id="rId22" Type="http://schemas.openxmlformats.org/officeDocument/2006/relationships/tags" Target="../tags/tag135.xml"/><Relationship Id="rId21" Type="http://schemas.openxmlformats.org/officeDocument/2006/relationships/tags" Target="../tags/tag134.xml"/><Relationship Id="rId20" Type="http://schemas.openxmlformats.org/officeDocument/2006/relationships/tags" Target="../tags/tag13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2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横向课题的立项流程及注意事项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85882" y="443230"/>
            <a:ext cx="10852237" cy="441964"/>
          </a:xfrm>
        </p:spPr>
        <p:txBody>
          <a:bodyPr/>
          <a:p>
            <a:r>
              <a:rPr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横向课题申报</a:t>
            </a:r>
            <a:r>
              <a:rPr lang="en-US"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流程</a:t>
            </a:r>
            <a:endParaRPr lang="zh-CN" altLang="en-US"/>
          </a:p>
        </p:txBody>
      </p:sp>
      <p:pic>
        <p:nvPicPr>
          <p:cNvPr id="11" name="图片 10" descr="c:/users/administrator/desktop/横向课题申报流程（新版）.png横向课题申报流程（新版）"/>
          <p:cNvPicPr>
            <a:picLocks noChangeAspect="1"/>
          </p:cNvPicPr>
          <p:nvPr/>
        </p:nvPicPr>
        <p:blipFill>
          <a:blip r:embed="rId1"/>
          <a:srcRect l="7" r="7"/>
          <a:stretch>
            <a:fillRect/>
          </a:stretch>
        </p:blipFill>
        <p:spPr>
          <a:xfrm>
            <a:off x="1225550" y="1753235"/>
            <a:ext cx="9994900" cy="43249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0724" y="-90654"/>
            <a:ext cx="6629402" cy="1578307"/>
          </a:xfrm>
        </p:spPr>
        <p:txBody>
          <a:bodyPr/>
          <a:p>
            <a:r>
              <a:rPr lang="zh-CN" altLang="en-US"/>
              <a:t>合同的分类</a:t>
            </a:r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4039235" y="3076575"/>
            <a:ext cx="2532380" cy="152781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r>
              <a:rPr lang="zh-CN" altLang="en-US" sz="1600"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</a:rPr>
              <a:t>企业与学校间签订的合同，根据实际需要选取合同模板，如果企业本身有指定合同模板，使用企业的合同模板</a:t>
            </a:r>
            <a:endParaRPr lang="zh-CN" altLang="en-US" sz="1600">
              <a:solidFill>
                <a:schemeClr val="accen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 descr="合同的分类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740" y="678180"/>
            <a:ext cx="9493885" cy="60001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85882" y="443230"/>
            <a:ext cx="10852237" cy="441964"/>
          </a:xfrm>
        </p:spPr>
        <p:txBody>
          <a:bodyPr/>
          <a:p>
            <a:r>
              <a:rPr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横向课题经费拨付</a:t>
            </a:r>
            <a:r>
              <a:rPr lang="en-US"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流程</a:t>
            </a:r>
            <a:endParaRPr lang="zh-CN" altLang="en-US"/>
          </a:p>
        </p:txBody>
      </p:sp>
      <p:pic>
        <p:nvPicPr>
          <p:cNvPr id="3" name="图片 2" descr="经费拨付流程（新版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065" y="969010"/>
            <a:ext cx="9696450" cy="55499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7982" y="443230"/>
            <a:ext cx="10852237" cy="441964"/>
          </a:xfrm>
        </p:spPr>
        <p:txBody>
          <a:bodyPr/>
          <a:p>
            <a:r>
              <a:rPr lang="zh-CN" altLang="en-US"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</a:rPr>
              <a:t>武汉城市职业学院横向科研课题立项材料清单</a:t>
            </a:r>
            <a:endParaRPr lang="zh-CN" altLang="en-US">
              <a:solidFill>
                <a:schemeClr val="accen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052445" y="1859915"/>
            <a:ext cx="86652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 spc="20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□ 学校企业双方盖章合同□ 武汉城市职业学院横向科研项目合同审查及立项审批表□ 经费支出预算表</a:t>
            </a:r>
            <a:endParaRPr lang="zh-CN" altLang="en-US" sz="2400" b="1" spc="200">
              <a:solidFill>
                <a:schemeClr val="accent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5187272" y="102108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defRPr>
            </a:lvl1pPr>
          </a:lstStyle>
          <a:p>
            <a:r>
              <a:rPr lang="en-US" altLang="zh-CN" sz="2000" b="0"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000" b="0"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</a:rPr>
              <a:t>立项后需要交至科研处的纸质版文件</a:t>
            </a:r>
            <a:endParaRPr lang="zh-CN" altLang="en-US" sz="2000" b="0">
              <a:solidFill>
                <a:schemeClr val="accen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</a:rPr>
              <a:t>相关表单</a:t>
            </a:r>
            <a:endParaRPr lang="zh-CN" altLang="en-US">
              <a:solidFill>
                <a:schemeClr val="accen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pPr algn="ctr"/>
            <a:r>
              <a:rPr lang="zh-CN" altLang="en-US" sz="2000" b="1">
                <a:solidFill>
                  <a:schemeClr val="accent1"/>
                </a:solidFill>
              </a:rPr>
              <a:t>报销</a:t>
            </a:r>
            <a:endParaRPr lang="zh-CN" altLang="en-US" sz="2000" b="1">
              <a:solidFill>
                <a:schemeClr val="accent1"/>
              </a:solidFill>
            </a:endParaRPr>
          </a:p>
          <a:p>
            <a:r>
              <a:rPr lang="zh-CN" altLang="en-US" sz="1400" b="1">
                <a:solidFill>
                  <a:schemeClr val="accent1"/>
                </a:solidFill>
              </a:rPr>
              <a:t>武汉城市职业学院横向科研项目经费支出预算表</a:t>
            </a:r>
            <a:endParaRPr lang="zh-CN" altLang="en-US" sz="1400" b="1">
              <a:solidFill>
                <a:schemeClr val="accent1"/>
              </a:solidFill>
            </a:endParaRPr>
          </a:p>
          <a:p>
            <a:r>
              <a:rPr lang="zh-CN" altLang="en-US" sz="1400" b="1">
                <a:solidFill>
                  <a:schemeClr val="accent1"/>
                </a:solidFill>
              </a:rPr>
              <a:t>（立项后就需要交到科研处）</a:t>
            </a:r>
            <a:endParaRPr lang="zh-CN" altLang="en-US" sz="1400" b="1">
              <a:solidFill>
                <a:schemeClr val="accent1"/>
              </a:solidFill>
            </a:endParaRPr>
          </a:p>
          <a:p>
            <a:r>
              <a:rPr lang="zh-CN" altLang="en-US" sz="1400" b="1">
                <a:solidFill>
                  <a:schemeClr val="accent1"/>
                </a:solidFill>
              </a:rPr>
              <a:t>武汉城市职业学院横向科研项目资金请款报告</a:t>
            </a:r>
            <a:endParaRPr lang="zh-CN" altLang="en-US" sz="1400" b="1">
              <a:solidFill>
                <a:schemeClr val="accent1"/>
              </a:solidFill>
            </a:endParaRPr>
          </a:p>
          <a:p>
            <a:r>
              <a:rPr lang="zh-CN" altLang="en-US" sz="1400" b="1">
                <a:solidFill>
                  <a:schemeClr val="accent1"/>
                </a:solidFill>
              </a:rPr>
              <a:t>（办理请款使用，需要学院和财务处签字）</a:t>
            </a:r>
            <a:endParaRPr lang="zh-CN" altLang="en-US" sz="1400" b="1">
              <a:solidFill>
                <a:schemeClr val="accent1"/>
              </a:solidFill>
            </a:endParaRPr>
          </a:p>
          <a:p>
            <a:r>
              <a:rPr lang="zh-CN" altLang="en-US" sz="1400" b="1">
                <a:solidFill>
                  <a:schemeClr val="accent1"/>
                </a:solidFill>
              </a:rPr>
              <a:t>武汉城市职业学院横向科研项目外协经费请款报告</a:t>
            </a:r>
            <a:endParaRPr lang="zh-CN" altLang="en-US" sz="1400" b="1">
              <a:solidFill>
                <a:schemeClr val="accent1"/>
              </a:solidFill>
            </a:endParaRPr>
          </a:p>
          <a:p>
            <a:r>
              <a:rPr lang="zh-CN" altLang="en-US" sz="1400" b="1">
                <a:solidFill>
                  <a:schemeClr val="accent1"/>
                </a:solidFill>
              </a:rPr>
              <a:t>（办理外协经费请款使用，需要科研处和财务处签字）</a:t>
            </a:r>
            <a:endParaRPr lang="zh-CN" altLang="en-US" sz="1400" b="1">
              <a:solidFill>
                <a:schemeClr val="accent1"/>
              </a:solidFill>
            </a:endParaRPr>
          </a:p>
          <a:p>
            <a:r>
              <a:rPr lang="zh-CN" altLang="en-US" sz="1400" b="1">
                <a:solidFill>
                  <a:schemeClr val="accent1"/>
                </a:solidFill>
              </a:rPr>
              <a:t>武汉城市职业学院横向科研项目支出预算调整表</a:t>
            </a:r>
            <a:endParaRPr lang="zh-CN" altLang="en-US" sz="1400" b="1">
              <a:solidFill>
                <a:schemeClr val="accent1"/>
              </a:solidFill>
            </a:endParaRPr>
          </a:p>
          <a:p>
            <a:r>
              <a:rPr lang="zh-CN" altLang="en-US" sz="1400" b="1">
                <a:solidFill>
                  <a:schemeClr val="accent1"/>
                </a:solidFill>
              </a:rPr>
              <a:t>（预算调整时使用）</a:t>
            </a:r>
            <a:endParaRPr lang="zh-CN" altLang="en-US" sz="1400" b="1">
              <a:solidFill>
                <a:schemeClr val="accent1"/>
              </a:solidFill>
            </a:endParaRPr>
          </a:p>
          <a:p>
            <a:r>
              <a:rPr lang="zh-CN" altLang="en-US" sz="1400" b="1">
                <a:solidFill>
                  <a:schemeClr val="accent1"/>
                </a:solidFill>
              </a:rPr>
              <a:t>武汉城市职业学院横向科研项目劳务费发放清单</a:t>
            </a:r>
            <a:endParaRPr lang="zh-CN" altLang="en-US" sz="1400" b="1">
              <a:solidFill>
                <a:schemeClr val="accent1"/>
              </a:solidFill>
            </a:endParaRPr>
          </a:p>
          <a:p>
            <a:r>
              <a:rPr lang="zh-CN" altLang="en-US" sz="1400" b="1">
                <a:solidFill>
                  <a:schemeClr val="accent1"/>
                </a:solidFill>
              </a:rPr>
              <a:t>（需要发放劳务费时填写）</a:t>
            </a:r>
            <a:endParaRPr lang="zh-CN" altLang="en-US" sz="1400" b="1">
              <a:solidFill>
                <a:schemeClr val="accent1"/>
              </a:solidFill>
            </a:endParaRPr>
          </a:p>
          <a:p>
            <a:r>
              <a:rPr lang="zh-CN" altLang="en-US" sz="1400" b="1">
                <a:solidFill>
                  <a:schemeClr val="accent1"/>
                </a:solidFill>
              </a:rPr>
              <a:t>武汉城市职业学院横向科研经费报销单</a:t>
            </a:r>
            <a:endParaRPr lang="zh-CN" altLang="en-US" sz="1400" b="1">
              <a:solidFill>
                <a:schemeClr val="accent1"/>
              </a:solidFill>
            </a:endParaRPr>
          </a:p>
          <a:p>
            <a:r>
              <a:rPr lang="zh-CN" altLang="en-US" sz="1400" b="1">
                <a:solidFill>
                  <a:schemeClr val="accent1"/>
                </a:solidFill>
              </a:rPr>
              <a:t>（和代账会计清账时需填写）</a:t>
            </a:r>
            <a:endParaRPr lang="zh-CN" altLang="en-US" sz="1400" b="1">
              <a:solidFill>
                <a:schemeClr val="accent1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20000"/>
          </a:bodyPr>
          <a:p>
            <a:pPr algn="ctr"/>
            <a:r>
              <a:rPr lang="zh-CN" altLang="en-US" sz="2000" b="1">
                <a:solidFill>
                  <a:schemeClr val="accent1"/>
                </a:solidFill>
                <a:sym typeface="+mn-ea"/>
              </a:rPr>
              <a:t>项目流程</a:t>
            </a:r>
            <a:endParaRPr lang="zh-CN" altLang="en-US" sz="2000" b="1">
              <a:solidFill>
                <a:schemeClr val="accent1"/>
              </a:solidFill>
              <a:sym typeface="+mn-ea"/>
            </a:endParaRPr>
          </a:p>
          <a:p>
            <a:r>
              <a:rPr lang="zh-CN" altLang="en-US" sz="2400" b="1">
                <a:solidFill>
                  <a:schemeClr val="accent1"/>
                </a:solidFill>
                <a:sym typeface="+mn-ea"/>
              </a:rPr>
              <a:t>申报</a:t>
            </a:r>
            <a:endParaRPr lang="zh-CN" altLang="en-US" sz="2400" b="1">
              <a:solidFill>
                <a:schemeClr val="accent1"/>
              </a:solidFill>
              <a:sym typeface="+mn-ea"/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横向科研项目合同审查及立项审批表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合同</a:t>
            </a:r>
            <a:endParaRPr lang="zh-CN" altLang="en-US" b="1">
              <a:solidFill>
                <a:schemeClr val="accent1"/>
              </a:solidFill>
            </a:endParaRPr>
          </a:p>
          <a:p>
            <a:pPr algn="l">
              <a:buClrTx/>
              <a:buSzTx/>
            </a:pPr>
            <a:r>
              <a:rPr lang="zh-CN" altLang="en-US" sz="2400" b="1">
                <a:solidFill>
                  <a:schemeClr val="accent1"/>
                </a:solidFill>
              </a:rPr>
              <a:t>立项</a:t>
            </a:r>
            <a:endParaRPr lang="zh-CN" altLang="en-US" sz="2400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  <a:sym typeface="+mn-ea"/>
              </a:rPr>
              <a:t>经费支出预算表</a:t>
            </a:r>
            <a:endParaRPr lang="zh-CN" altLang="en-US" b="1">
              <a:solidFill>
                <a:schemeClr val="accent1"/>
              </a:solidFill>
              <a:sym typeface="+mn-ea"/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到款证明（入账回单）</a:t>
            </a:r>
            <a:endParaRPr lang="zh-CN" altLang="en-US" b="1">
              <a:solidFill>
                <a:schemeClr val="accent1"/>
              </a:solidFill>
            </a:endParaRPr>
          </a:p>
          <a:p>
            <a:pPr algn="l">
              <a:buClrTx/>
              <a:buSzTx/>
            </a:pPr>
            <a:r>
              <a:rPr lang="zh-CN" altLang="en-US" sz="2400" b="1">
                <a:solidFill>
                  <a:schemeClr val="accent1"/>
                </a:solidFill>
              </a:rPr>
              <a:t>结项</a:t>
            </a:r>
            <a:endParaRPr lang="zh-CN" altLang="en-US" sz="2400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横向科研项目结项报告书</a:t>
            </a:r>
            <a:endParaRPr lang="zh-CN" altLang="en-US" b="1">
              <a:solidFill>
                <a:schemeClr val="accent1"/>
              </a:solidFill>
            </a:endParaRPr>
          </a:p>
          <a:p>
            <a:pPr algn="l">
              <a:buClrTx/>
              <a:buSzTx/>
            </a:pPr>
            <a:r>
              <a:rPr lang="zh-CN" altLang="en-US" sz="2400" b="1">
                <a:solidFill>
                  <a:schemeClr val="accent1"/>
                </a:solidFill>
              </a:rPr>
              <a:t>项目废止</a:t>
            </a:r>
            <a:endParaRPr lang="zh-CN" altLang="en-US" sz="2400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横向项目终结报告书</a:t>
            </a:r>
            <a:endParaRPr lang="zh-CN" altLang="en-US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  <p:tag name="KSO_WM_UNIT_SUBTYPE" val="q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navigation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0456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0456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7594_1"/>
  <p:tag name="KSO_WM_TEMPLATE_CATEGORY" val="custom"/>
  <p:tag name="KSO_WM_TEMPLATE_INDEX" val="20180456"/>
  <p:tag name="KSO_WM_TEMPLATE_SUBCATEGORY" val="0"/>
  <p:tag name="KSO_WM_TEMPLATE_THUMBS_INDEX" val="1、5、9、11、15、23、31"/>
  <p:tag name="KSO_WM_UNIT_SHOW_EDIT_AREA_INDICATION" val="0"/>
  <p:tag name="KSO_WM_TEMPLATE_MASTER_TYPE" val="1"/>
  <p:tag name="KSO_WM_TEMPLATE_COLOR_TYPE" val="1"/>
  <p:tag name="KSO_WM_TEMPLATE_MASTER_THUMB_INDEX" val="12"/>
</p:tagLst>
</file>

<file path=ppt/tags/tag138.xml><?xml version="1.0" encoding="utf-8"?>
<p:tagLst xmlns:p="http://schemas.openxmlformats.org/presentationml/2006/main">
  <p:tag name="commondata" val="eyJoZGlkIjoiNTc4NDcwMzA4Nzk2YWRiYzNlNDA2MWNjY2QxM2E4YTUifQ==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SLIDE_BK_DARK_LIGHT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SLIDE_BK_DARK_LIGHT" val="2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SLIDE_BK_DARK_LIGHT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7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D8E8D6"/>
      </a:dk2>
      <a:lt2>
        <a:srgbClr val="FFFFFF"/>
      </a:lt2>
      <a:accent1>
        <a:srgbClr val="5B9362"/>
      </a:accent1>
      <a:accent2>
        <a:srgbClr val="71945C"/>
      </a:accent2>
      <a:accent3>
        <a:srgbClr val="819454"/>
      </a:accent3>
      <a:accent4>
        <a:srgbClr val="94964C"/>
      </a:accent4>
      <a:accent5>
        <a:srgbClr val="A49545"/>
      </a:accent5>
      <a:accent6>
        <a:srgbClr val="B6963F"/>
      </a:accent6>
      <a:hlink>
        <a:srgbClr val="50AAD2"/>
      </a:hlink>
      <a:folHlink>
        <a:srgbClr val="9A3C9F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458</Words>
  <Application>WPS 演示</Application>
  <PresentationFormat>宽屏</PresentationFormat>
  <Paragraphs>46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汉仪旗黑-85S</vt:lpstr>
      <vt:lpstr>黑体</vt:lpstr>
      <vt:lpstr>Arial Unicode MS</vt:lpstr>
      <vt:lpstr>Calibri</vt:lpstr>
      <vt:lpstr>1_Office 主题​​</vt:lpstr>
      <vt:lpstr>横向课题的立项流程及注意事项</vt:lpstr>
      <vt:lpstr>横向课题申报流程</vt:lpstr>
      <vt:lpstr>合同的分类</vt:lpstr>
      <vt:lpstr>横向课题申报流程</vt:lpstr>
      <vt:lpstr>武汉城市职业学院横向科研课题立项材料清单</vt:lpstr>
      <vt:lpstr>相关表单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馄饨</cp:lastModifiedBy>
  <cp:revision>162</cp:revision>
  <dcterms:created xsi:type="dcterms:W3CDTF">2019-06-19T02:08:00Z</dcterms:created>
  <dcterms:modified xsi:type="dcterms:W3CDTF">2025-09-08T03:39:31Z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602233309DA348588432ADEE13A2EDA2_11</vt:lpwstr>
  </property>
</Properties>
</file>