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comments/comment1.xml" ContentType="application/vnd.openxmlformats-officedocument.presentationml.comments+xml"/>
  <Override PartName="/ppt/comments/comment2.xml" ContentType="application/vnd.openxmlformats-officedocument.presentationml.comments+xml"/>
  <Override PartName="/ppt/comments/comment3.xml" ContentType="application/vnd.openxmlformats-officedocument.presentationml.comment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56" r:id="rId3"/>
    <p:sldId id="257" r:id="rId4"/>
    <p:sldId id="258" r:id="rId5"/>
    <p:sldId id="259" r:id="rId6"/>
    <p:sldId id="288" r:id="rId8"/>
    <p:sldId id="265" r:id="rId9"/>
    <p:sldId id="318" r:id="rId10"/>
    <p:sldId id="267" r:id="rId11"/>
    <p:sldId id="322" r:id="rId12"/>
    <p:sldId id="323" r:id="rId13"/>
    <p:sldId id="326" r:id="rId14"/>
    <p:sldId id="403" r:id="rId15"/>
    <p:sldId id="268" r:id="rId16"/>
    <p:sldId id="280" r:id="rId17"/>
    <p:sldId id="334" r:id="rId18"/>
    <p:sldId id="335" r:id="rId19"/>
    <p:sldId id="332" r:id="rId20"/>
    <p:sldId id="271" r:id="rId21"/>
    <p:sldId id="286" r:id="rId22"/>
    <p:sldId id="363" r:id="rId23"/>
    <p:sldId id="274" r:id="rId24"/>
    <p:sldId id="260" r:id="rId25"/>
    <p:sldId id="277" r:id="rId26"/>
    <p:sldId id="269" r:id="rId27"/>
    <p:sldId id="275" r:id="rId28"/>
    <p:sldId id="276" r:id="rId29"/>
    <p:sldId id="273" r:id="rId30"/>
    <p:sldId id="262" r:id="rId31"/>
    <p:sldId id="278" r:id="rId32"/>
    <p:sldId id="263" r:id="rId33"/>
    <p:sldId id="283" r:id="rId34"/>
    <p:sldId id="284" r:id="rId35"/>
    <p:sldId id="281" r:id="rId36"/>
    <p:sldId id="264" r:id="rId37"/>
    <p:sldId id="287" r:id="rId38"/>
  </p:sldIdLst>
  <p:sldSz cx="12192000" cy="6858000"/>
  <p:notesSz cx="6858000" cy="9144000"/>
  <p:custDataLst>
    <p:tags r:id="rId4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16" userDrawn="1">
          <p15:clr>
            <a:srgbClr val="A4A3A4"/>
          </p15:clr>
        </p15:guide>
        <p15:guide id="2" pos="282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6"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showGuides="1">
      <p:cViewPr varScale="1">
        <p:scale>
          <a:sx n="74" d="100"/>
          <a:sy n="74" d="100"/>
        </p:scale>
        <p:origin x="-1092" y="-90"/>
      </p:cViewPr>
      <p:guideLst>
        <p:guide orient="horz" pos="2016"/>
        <p:guide pos="2826"/>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3" Type="http://schemas.openxmlformats.org/officeDocument/2006/relationships/tags" Target="tags/tag343.xml"/><Relationship Id="rId42" Type="http://schemas.openxmlformats.org/officeDocument/2006/relationships/commentAuthors" Target="commentAuthors.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 Target="slides/slide2.xml"/><Relationship Id="rId39" Type="http://schemas.openxmlformats.org/officeDocument/2006/relationships/presProps" Target="presProps.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4-04-10T16:46:23.344" idx="3">
    <p:pos x="10" y="10"/>
    <p:text>武汉城市职业学院差旅费管理办法</p:text>
  </p:cm>
</p:cmLst>
</file>

<file path=ppt/comments/comment2.xml><?xml version="1.0" encoding="utf-8"?>
<p:cmLst xmlns:a="http://schemas.openxmlformats.org/drawingml/2006/main" xmlns:r="http://schemas.openxmlformats.org/officeDocument/2006/relationships" xmlns:p="http://schemas.openxmlformats.org/presentationml/2006/main">
  <p:cm authorId="1" dt="2024-04-10T16:47:55.123" idx="5">
    <p:pos x="1750" y="2203"/>
    <p:text>必须遵守《武汉城市职业学院公务接待标准》</p:text>
  </p:cm>
</p:cmLst>
</file>

<file path=ppt/comments/comment3.xml><?xml version="1.0" encoding="utf-8"?>
<p:cmLst xmlns:a="http://schemas.openxmlformats.org/drawingml/2006/main" xmlns:r="http://schemas.openxmlformats.org/officeDocument/2006/relationships" xmlns:p="http://schemas.openxmlformats.org/presentationml/2006/main">
  <p:cm authorId="1" dt="2024-04-10T16:51:29.377" idx="6">
    <p:pos x="10" y="10"/>
    <p:text>联系方式是否要换成肖会计的？</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lgn="ctr">
              <a:defRPr sz="3200">
                <a:solidFill>
                  <a:srgbClr val="333333"/>
                </a:solidFill>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image" Target="../media/image15.jpeg"/><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tags" Target="../tags/tag84.xml"/><Relationship Id="rId7" Type="http://schemas.openxmlformats.org/officeDocument/2006/relationships/image" Target="../media/image16.jpeg"/><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7" Type="http://schemas.openxmlformats.org/officeDocument/2006/relationships/slideLayout" Target="../slideLayouts/slideLayout7.xml"/><Relationship Id="rId16" Type="http://schemas.openxmlformats.org/officeDocument/2006/relationships/tags" Target="../tags/tag90.xml"/><Relationship Id="rId15" Type="http://schemas.openxmlformats.org/officeDocument/2006/relationships/tags" Target="../tags/tag89.xml"/><Relationship Id="rId14" Type="http://schemas.openxmlformats.org/officeDocument/2006/relationships/image" Target="../media/image18.jpeg"/><Relationship Id="rId13" Type="http://schemas.openxmlformats.org/officeDocument/2006/relationships/tags" Target="../tags/tag88.xml"/><Relationship Id="rId12" Type="http://schemas.openxmlformats.org/officeDocument/2006/relationships/image" Target="../media/image17.jpeg"/><Relationship Id="rId11" Type="http://schemas.openxmlformats.org/officeDocument/2006/relationships/tags" Target="../tags/tag87.xml"/><Relationship Id="rId10" Type="http://schemas.openxmlformats.org/officeDocument/2006/relationships/tags" Target="../tags/tag86.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image" Target="../media/image18.jpeg"/><Relationship Id="rId6" Type="http://schemas.openxmlformats.org/officeDocument/2006/relationships/tags" Target="../tags/tag93.xml"/><Relationship Id="rId5" Type="http://schemas.openxmlformats.org/officeDocument/2006/relationships/image" Target="../media/image17.jpeg"/><Relationship Id="rId4" Type="http://schemas.openxmlformats.org/officeDocument/2006/relationships/tags" Target="../tags/tag92.xml"/><Relationship Id="rId3" Type="http://schemas.openxmlformats.org/officeDocument/2006/relationships/image" Target="../media/image16.jpeg"/><Relationship Id="rId2" Type="http://schemas.openxmlformats.org/officeDocument/2006/relationships/tags" Target="../tags/tag91.xml"/><Relationship Id="rId10" Type="http://schemas.openxmlformats.org/officeDocument/2006/relationships/slideLayout" Target="../slideLayouts/slideLayout7.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9" Type="http://schemas.openxmlformats.org/officeDocument/2006/relationships/tags" Target="../tags/tag103.xml"/><Relationship Id="rId8" Type="http://schemas.openxmlformats.org/officeDocument/2006/relationships/tags" Target="../tags/tag102.xml"/><Relationship Id="rId7" Type="http://schemas.openxmlformats.org/officeDocument/2006/relationships/tags" Target="../tags/tag101.xml"/><Relationship Id="rId6" Type="http://schemas.openxmlformats.org/officeDocument/2006/relationships/tags" Target="../tags/tag100.xml"/><Relationship Id="rId5" Type="http://schemas.openxmlformats.org/officeDocument/2006/relationships/tags" Target="../tags/tag99.xml"/><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4" Type="http://schemas.openxmlformats.org/officeDocument/2006/relationships/slideLayout" Target="../slideLayouts/slideLayout7.xml"/><Relationship Id="rId13" Type="http://schemas.openxmlformats.org/officeDocument/2006/relationships/tags" Target="../tags/tag107.xml"/><Relationship Id="rId12" Type="http://schemas.openxmlformats.org/officeDocument/2006/relationships/tags" Target="../tags/tag106.xml"/><Relationship Id="rId11" Type="http://schemas.openxmlformats.org/officeDocument/2006/relationships/tags" Target="../tags/tag105.xml"/><Relationship Id="rId10" Type="http://schemas.openxmlformats.org/officeDocument/2006/relationships/tags" Target="../tags/tag104.xml"/><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9" Type="http://schemas.openxmlformats.org/officeDocument/2006/relationships/tags" Target="../tags/tag114.xml"/><Relationship Id="rId8" Type="http://schemas.openxmlformats.org/officeDocument/2006/relationships/image" Target="../media/image11.jpeg"/><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2" Type="http://schemas.openxmlformats.org/officeDocument/2006/relationships/slideLayout" Target="../slideLayouts/slideLayout7.xml"/><Relationship Id="rId11" Type="http://schemas.openxmlformats.org/officeDocument/2006/relationships/tags" Target="../tags/tag116.xml"/><Relationship Id="rId10" Type="http://schemas.openxmlformats.org/officeDocument/2006/relationships/tags" Target="../tags/tag115.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9" Type="http://schemas.openxmlformats.org/officeDocument/2006/relationships/image" Target="../media/image22.jpeg"/><Relationship Id="rId8" Type="http://schemas.openxmlformats.org/officeDocument/2006/relationships/tags" Target="../tags/tag120.xml"/><Relationship Id="rId7" Type="http://schemas.openxmlformats.org/officeDocument/2006/relationships/image" Target="../media/image21.jpeg"/><Relationship Id="rId6" Type="http://schemas.openxmlformats.org/officeDocument/2006/relationships/tags" Target="../tags/tag119.xml"/><Relationship Id="rId5" Type="http://schemas.openxmlformats.org/officeDocument/2006/relationships/image" Target="../media/image20.jpeg"/><Relationship Id="rId4" Type="http://schemas.openxmlformats.org/officeDocument/2006/relationships/tags" Target="../tags/tag118.xml"/><Relationship Id="rId3" Type="http://schemas.openxmlformats.org/officeDocument/2006/relationships/image" Target="../media/image19.jpeg"/><Relationship Id="rId26" Type="http://schemas.openxmlformats.org/officeDocument/2006/relationships/slideLayout" Target="../slideLayouts/slideLayout7.xml"/><Relationship Id="rId25" Type="http://schemas.openxmlformats.org/officeDocument/2006/relationships/tags" Target="../tags/tag136.xml"/><Relationship Id="rId24" Type="http://schemas.openxmlformats.org/officeDocument/2006/relationships/tags" Target="../tags/tag135.xml"/><Relationship Id="rId23" Type="http://schemas.openxmlformats.org/officeDocument/2006/relationships/tags" Target="../tags/tag134.xml"/><Relationship Id="rId22" Type="http://schemas.openxmlformats.org/officeDocument/2006/relationships/tags" Target="../tags/tag133.xml"/><Relationship Id="rId21" Type="http://schemas.openxmlformats.org/officeDocument/2006/relationships/tags" Target="../tags/tag132.xml"/><Relationship Id="rId20" Type="http://schemas.openxmlformats.org/officeDocument/2006/relationships/tags" Target="../tags/tag131.xml"/><Relationship Id="rId2" Type="http://schemas.openxmlformats.org/officeDocument/2006/relationships/tags" Target="../tags/tag117.xml"/><Relationship Id="rId19" Type="http://schemas.openxmlformats.org/officeDocument/2006/relationships/tags" Target="../tags/tag130.xml"/><Relationship Id="rId18" Type="http://schemas.openxmlformats.org/officeDocument/2006/relationships/tags" Target="../tags/tag129.xml"/><Relationship Id="rId17" Type="http://schemas.openxmlformats.org/officeDocument/2006/relationships/tags" Target="../tags/tag128.xml"/><Relationship Id="rId16" Type="http://schemas.openxmlformats.org/officeDocument/2006/relationships/tags" Target="../tags/tag127.xml"/><Relationship Id="rId15" Type="http://schemas.openxmlformats.org/officeDocument/2006/relationships/tags" Target="../tags/tag126.xml"/><Relationship Id="rId14" Type="http://schemas.openxmlformats.org/officeDocument/2006/relationships/tags" Target="../tags/tag125.xml"/><Relationship Id="rId13" Type="http://schemas.openxmlformats.org/officeDocument/2006/relationships/tags" Target="../tags/tag124.xml"/><Relationship Id="rId12" Type="http://schemas.openxmlformats.org/officeDocument/2006/relationships/tags" Target="../tags/tag123.xml"/><Relationship Id="rId11" Type="http://schemas.openxmlformats.org/officeDocument/2006/relationships/tags" Target="../tags/tag122.xml"/><Relationship Id="rId10" Type="http://schemas.openxmlformats.org/officeDocument/2006/relationships/tags" Target="../tags/tag121.xml"/><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9" Type="http://schemas.openxmlformats.org/officeDocument/2006/relationships/tags" Target="../tags/tag144.xml"/><Relationship Id="rId8" Type="http://schemas.openxmlformats.org/officeDocument/2006/relationships/tags" Target="../tags/tag143.xml"/><Relationship Id="rId7" Type="http://schemas.openxmlformats.org/officeDocument/2006/relationships/tags" Target="../tags/tag142.xml"/><Relationship Id="rId6" Type="http://schemas.openxmlformats.org/officeDocument/2006/relationships/tags" Target="../tags/tag141.xml"/><Relationship Id="rId5" Type="http://schemas.openxmlformats.org/officeDocument/2006/relationships/tags" Target="../tags/tag140.xml"/><Relationship Id="rId4" Type="http://schemas.openxmlformats.org/officeDocument/2006/relationships/tags" Target="../tags/tag139.xml"/><Relationship Id="rId3" Type="http://schemas.openxmlformats.org/officeDocument/2006/relationships/tags" Target="../tags/tag138.xml"/><Relationship Id="rId2" Type="http://schemas.openxmlformats.org/officeDocument/2006/relationships/tags" Target="../tags/tag137.xml"/><Relationship Id="rId15" Type="http://schemas.openxmlformats.org/officeDocument/2006/relationships/slideLayout" Target="../slideLayouts/slideLayout7.xml"/><Relationship Id="rId14" Type="http://schemas.openxmlformats.org/officeDocument/2006/relationships/image" Target="../media/image23.jpeg"/><Relationship Id="rId13" Type="http://schemas.openxmlformats.org/officeDocument/2006/relationships/tags" Target="../tags/tag148.xml"/><Relationship Id="rId12" Type="http://schemas.openxmlformats.org/officeDocument/2006/relationships/tags" Target="../tags/tag147.xml"/><Relationship Id="rId11" Type="http://schemas.openxmlformats.org/officeDocument/2006/relationships/tags" Target="../tags/tag146.xml"/><Relationship Id="rId10" Type="http://schemas.openxmlformats.org/officeDocument/2006/relationships/tags" Target="../tags/tag145.xml"/><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9" Type="http://schemas.openxmlformats.org/officeDocument/2006/relationships/tags" Target="../tags/tag155.xml"/><Relationship Id="rId8" Type="http://schemas.openxmlformats.org/officeDocument/2006/relationships/tags" Target="../tags/tag154.xml"/><Relationship Id="rId7" Type="http://schemas.openxmlformats.org/officeDocument/2006/relationships/tags" Target="../tags/tag153.xml"/><Relationship Id="rId6" Type="http://schemas.openxmlformats.org/officeDocument/2006/relationships/tags" Target="../tags/tag152.xml"/><Relationship Id="rId5" Type="http://schemas.openxmlformats.org/officeDocument/2006/relationships/tags" Target="../tags/tag151.xml"/><Relationship Id="rId4" Type="http://schemas.openxmlformats.org/officeDocument/2006/relationships/tags" Target="../tags/tag150.xml"/><Relationship Id="rId3" Type="http://schemas.openxmlformats.org/officeDocument/2006/relationships/tags" Target="../tags/tag149.xml"/><Relationship Id="rId2" Type="http://schemas.openxmlformats.org/officeDocument/2006/relationships/image" Target="../media/image24.jpeg"/><Relationship Id="rId19" Type="http://schemas.openxmlformats.org/officeDocument/2006/relationships/slideLayout" Target="../slideLayouts/slideLayout7.xml"/><Relationship Id="rId18" Type="http://schemas.openxmlformats.org/officeDocument/2006/relationships/tags" Target="../tags/tag164.xml"/><Relationship Id="rId17" Type="http://schemas.openxmlformats.org/officeDocument/2006/relationships/tags" Target="../tags/tag163.xml"/><Relationship Id="rId16" Type="http://schemas.openxmlformats.org/officeDocument/2006/relationships/tags" Target="../tags/tag162.xml"/><Relationship Id="rId15" Type="http://schemas.openxmlformats.org/officeDocument/2006/relationships/tags" Target="../tags/tag161.xml"/><Relationship Id="rId14" Type="http://schemas.openxmlformats.org/officeDocument/2006/relationships/tags" Target="../tags/tag160.xml"/><Relationship Id="rId13" Type="http://schemas.openxmlformats.org/officeDocument/2006/relationships/tags" Target="../tags/tag159.xml"/><Relationship Id="rId12" Type="http://schemas.openxmlformats.org/officeDocument/2006/relationships/tags" Target="../tags/tag158.xml"/><Relationship Id="rId11" Type="http://schemas.openxmlformats.org/officeDocument/2006/relationships/tags" Target="../tags/tag157.xml"/><Relationship Id="rId10" Type="http://schemas.openxmlformats.org/officeDocument/2006/relationships/tags" Target="../tags/tag156.xml"/><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9" Type="http://schemas.openxmlformats.org/officeDocument/2006/relationships/tags" Target="../tags/tag172.xml"/><Relationship Id="rId8" Type="http://schemas.openxmlformats.org/officeDocument/2006/relationships/tags" Target="../tags/tag171.xml"/><Relationship Id="rId7" Type="http://schemas.openxmlformats.org/officeDocument/2006/relationships/tags" Target="../tags/tag170.xml"/><Relationship Id="rId6" Type="http://schemas.openxmlformats.org/officeDocument/2006/relationships/tags" Target="../tags/tag169.xml"/><Relationship Id="rId5" Type="http://schemas.openxmlformats.org/officeDocument/2006/relationships/tags" Target="../tags/tag168.xml"/><Relationship Id="rId4" Type="http://schemas.openxmlformats.org/officeDocument/2006/relationships/tags" Target="../tags/tag167.xml"/><Relationship Id="rId31" Type="http://schemas.openxmlformats.org/officeDocument/2006/relationships/slideLayout" Target="../slideLayouts/slideLayout7.xml"/><Relationship Id="rId30" Type="http://schemas.openxmlformats.org/officeDocument/2006/relationships/tags" Target="../tags/tag193.xml"/><Relationship Id="rId3" Type="http://schemas.openxmlformats.org/officeDocument/2006/relationships/tags" Target="../tags/tag166.xml"/><Relationship Id="rId29" Type="http://schemas.openxmlformats.org/officeDocument/2006/relationships/tags" Target="../tags/tag192.xml"/><Relationship Id="rId28" Type="http://schemas.openxmlformats.org/officeDocument/2006/relationships/tags" Target="../tags/tag191.xml"/><Relationship Id="rId27" Type="http://schemas.openxmlformats.org/officeDocument/2006/relationships/tags" Target="../tags/tag190.xml"/><Relationship Id="rId26" Type="http://schemas.openxmlformats.org/officeDocument/2006/relationships/tags" Target="../tags/tag189.xml"/><Relationship Id="rId25" Type="http://schemas.openxmlformats.org/officeDocument/2006/relationships/tags" Target="../tags/tag188.xml"/><Relationship Id="rId24" Type="http://schemas.openxmlformats.org/officeDocument/2006/relationships/tags" Target="../tags/tag187.xml"/><Relationship Id="rId23" Type="http://schemas.openxmlformats.org/officeDocument/2006/relationships/tags" Target="../tags/tag186.xml"/><Relationship Id="rId22" Type="http://schemas.openxmlformats.org/officeDocument/2006/relationships/tags" Target="../tags/tag185.xml"/><Relationship Id="rId21" Type="http://schemas.openxmlformats.org/officeDocument/2006/relationships/tags" Target="../tags/tag184.xml"/><Relationship Id="rId20" Type="http://schemas.openxmlformats.org/officeDocument/2006/relationships/tags" Target="../tags/tag183.xml"/><Relationship Id="rId2" Type="http://schemas.openxmlformats.org/officeDocument/2006/relationships/tags" Target="../tags/tag165.xml"/><Relationship Id="rId19" Type="http://schemas.openxmlformats.org/officeDocument/2006/relationships/tags" Target="../tags/tag182.xml"/><Relationship Id="rId18" Type="http://schemas.openxmlformats.org/officeDocument/2006/relationships/tags" Target="../tags/tag181.xml"/><Relationship Id="rId17" Type="http://schemas.openxmlformats.org/officeDocument/2006/relationships/tags" Target="../tags/tag180.xml"/><Relationship Id="rId16" Type="http://schemas.openxmlformats.org/officeDocument/2006/relationships/tags" Target="../tags/tag179.xml"/><Relationship Id="rId15" Type="http://schemas.openxmlformats.org/officeDocument/2006/relationships/tags" Target="../tags/tag178.xml"/><Relationship Id="rId14" Type="http://schemas.openxmlformats.org/officeDocument/2006/relationships/tags" Target="../tags/tag177.xml"/><Relationship Id="rId13" Type="http://schemas.openxmlformats.org/officeDocument/2006/relationships/tags" Target="../tags/tag176.xml"/><Relationship Id="rId12" Type="http://schemas.openxmlformats.org/officeDocument/2006/relationships/tags" Target="../tags/tag175.xml"/><Relationship Id="rId11" Type="http://schemas.openxmlformats.org/officeDocument/2006/relationships/tags" Target="../tags/tag174.xml"/><Relationship Id="rId10" Type="http://schemas.openxmlformats.org/officeDocument/2006/relationships/tags" Target="../tags/tag173.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99.xml"/><Relationship Id="rId7" Type="http://schemas.openxmlformats.org/officeDocument/2006/relationships/tags" Target="../tags/tag198.xml"/><Relationship Id="rId6" Type="http://schemas.openxmlformats.org/officeDocument/2006/relationships/tags" Target="../tags/tag197.xml"/><Relationship Id="rId5" Type="http://schemas.openxmlformats.org/officeDocument/2006/relationships/tags" Target="../tags/tag196.xml"/><Relationship Id="rId4" Type="http://schemas.openxmlformats.org/officeDocument/2006/relationships/tags" Target="../tags/tag195.xml"/><Relationship Id="rId3" Type="http://schemas.openxmlformats.org/officeDocument/2006/relationships/tags" Target="../tags/tag194.xml"/><Relationship Id="rId2" Type="http://schemas.openxmlformats.org/officeDocument/2006/relationships/image" Target="../media/image25.jpeg"/><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9" Type="http://schemas.openxmlformats.org/officeDocument/2006/relationships/tags" Target="../tags/tag205.xml"/><Relationship Id="rId8" Type="http://schemas.openxmlformats.org/officeDocument/2006/relationships/image" Target="../media/image27.jpeg"/><Relationship Id="rId7" Type="http://schemas.openxmlformats.org/officeDocument/2006/relationships/tags" Target="../tags/tag204.xml"/><Relationship Id="rId6" Type="http://schemas.openxmlformats.org/officeDocument/2006/relationships/image" Target="../media/image26.jpeg"/><Relationship Id="rId5" Type="http://schemas.openxmlformats.org/officeDocument/2006/relationships/tags" Target="../tags/tag203.xml"/><Relationship Id="rId4" Type="http://schemas.openxmlformats.org/officeDocument/2006/relationships/tags" Target="../tags/tag202.xml"/><Relationship Id="rId3" Type="http://schemas.openxmlformats.org/officeDocument/2006/relationships/tags" Target="../tags/tag201.xml"/><Relationship Id="rId2" Type="http://schemas.openxmlformats.org/officeDocument/2006/relationships/tags" Target="../tags/tag200.xml"/><Relationship Id="rId18" Type="http://schemas.openxmlformats.org/officeDocument/2006/relationships/comments" Target="../comments/comment1.xml"/><Relationship Id="rId17" Type="http://schemas.openxmlformats.org/officeDocument/2006/relationships/slideLayout" Target="../slideLayouts/slideLayout7.xml"/><Relationship Id="rId16" Type="http://schemas.openxmlformats.org/officeDocument/2006/relationships/image" Target="../media/image8.jpeg"/><Relationship Id="rId15" Type="http://schemas.openxmlformats.org/officeDocument/2006/relationships/tags" Target="../tags/tag211.xml"/><Relationship Id="rId14" Type="http://schemas.openxmlformats.org/officeDocument/2006/relationships/tags" Target="../tags/tag210.xml"/><Relationship Id="rId13" Type="http://schemas.openxmlformats.org/officeDocument/2006/relationships/tags" Target="../tags/tag209.xml"/><Relationship Id="rId12" Type="http://schemas.openxmlformats.org/officeDocument/2006/relationships/tags" Target="../tags/tag208.xml"/><Relationship Id="rId11" Type="http://schemas.openxmlformats.org/officeDocument/2006/relationships/tags" Target="../tags/tag207.xml"/><Relationship Id="rId10" Type="http://schemas.openxmlformats.org/officeDocument/2006/relationships/tags" Target="../tags/tag206.xml"/><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0.jpeg"/><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image" Target="../media/image2.png"/></Relationships>
</file>

<file path=ppt/slides/_rels/slide23.xml.rels><?xml version="1.0" encoding="UTF-8" standalone="yes"?>
<Relationships xmlns="http://schemas.openxmlformats.org/package/2006/relationships"><Relationship Id="rId9" Type="http://schemas.openxmlformats.org/officeDocument/2006/relationships/tags" Target="../tags/tag219.xml"/><Relationship Id="rId8" Type="http://schemas.openxmlformats.org/officeDocument/2006/relationships/tags" Target="../tags/tag218.xml"/><Relationship Id="rId7" Type="http://schemas.openxmlformats.org/officeDocument/2006/relationships/tags" Target="../tags/tag217.xml"/><Relationship Id="rId6" Type="http://schemas.openxmlformats.org/officeDocument/2006/relationships/tags" Target="../tags/tag216.xml"/><Relationship Id="rId5" Type="http://schemas.openxmlformats.org/officeDocument/2006/relationships/tags" Target="../tags/tag215.xml"/><Relationship Id="rId4" Type="http://schemas.openxmlformats.org/officeDocument/2006/relationships/tags" Target="../tags/tag214.xml"/><Relationship Id="rId3" Type="http://schemas.openxmlformats.org/officeDocument/2006/relationships/tags" Target="../tags/tag213.xml"/><Relationship Id="rId23" Type="http://schemas.openxmlformats.org/officeDocument/2006/relationships/slideLayout" Target="../slideLayouts/slideLayout7.xml"/><Relationship Id="rId22" Type="http://schemas.openxmlformats.org/officeDocument/2006/relationships/image" Target="../media/image33.jpeg"/><Relationship Id="rId21" Type="http://schemas.openxmlformats.org/officeDocument/2006/relationships/tags" Target="../tags/tag229.xml"/><Relationship Id="rId20" Type="http://schemas.openxmlformats.org/officeDocument/2006/relationships/image" Target="../media/image32.jpeg"/><Relationship Id="rId2" Type="http://schemas.openxmlformats.org/officeDocument/2006/relationships/tags" Target="../tags/tag212.xml"/><Relationship Id="rId19" Type="http://schemas.openxmlformats.org/officeDocument/2006/relationships/tags" Target="../tags/tag228.xml"/><Relationship Id="rId18" Type="http://schemas.openxmlformats.org/officeDocument/2006/relationships/image" Target="../media/image31.jpeg"/><Relationship Id="rId17" Type="http://schemas.openxmlformats.org/officeDocument/2006/relationships/tags" Target="../tags/tag227.xml"/><Relationship Id="rId16" Type="http://schemas.openxmlformats.org/officeDocument/2006/relationships/tags" Target="../tags/tag226.xml"/><Relationship Id="rId15" Type="http://schemas.openxmlformats.org/officeDocument/2006/relationships/tags" Target="../tags/tag225.xml"/><Relationship Id="rId14" Type="http://schemas.openxmlformats.org/officeDocument/2006/relationships/tags" Target="../tags/tag224.xml"/><Relationship Id="rId13" Type="http://schemas.openxmlformats.org/officeDocument/2006/relationships/tags" Target="../tags/tag223.xml"/><Relationship Id="rId12" Type="http://schemas.openxmlformats.org/officeDocument/2006/relationships/tags" Target="../tags/tag222.xml"/><Relationship Id="rId11" Type="http://schemas.openxmlformats.org/officeDocument/2006/relationships/tags" Target="../tags/tag221.xml"/><Relationship Id="rId10" Type="http://schemas.openxmlformats.org/officeDocument/2006/relationships/tags" Target="../tags/tag220.xml"/><Relationship Id="rId1" Type="http://schemas.openxmlformats.org/officeDocument/2006/relationships/image" Target="../media/image2.png"/></Relationships>
</file>

<file path=ppt/slides/_rels/slide24.xml.rels><?xml version="1.0" encoding="UTF-8" standalone="yes"?>
<Relationships xmlns="http://schemas.openxmlformats.org/package/2006/relationships"><Relationship Id="rId9" Type="http://schemas.openxmlformats.org/officeDocument/2006/relationships/tags" Target="../tags/tag237.xml"/><Relationship Id="rId8" Type="http://schemas.openxmlformats.org/officeDocument/2006/relationships/tags" Target="../tags/tag236.xml"/><Relationship Id="rId7" Type="http://schemas.openxmlformats.org/officeDocument/2006/relationships/tags" Target="../tags/tag235.xml"/><Relationship Id="rId6" Type="http://schemas.openxmlformats.org/officeDocument/2006/relationships/tags" Target="../tags/tag234.xml"/><Relationship Id="rId5" Type="http://schemas.openxmlformats.org/officeDocument/2006/relationships/tags" Target="../tags/tag233.xml"/><Relationship Id="rId4" Type="http://schemas.openxmlformats.org/officeDocument/2006/relationships/tags" Target="../tags/tag232.xml"/><Relationship Id="rId3" Type="http://schemas.openxmlformats.org/officeDocument/2006/relationships/tags" Target="../tags/tag231.xml"/><Relationship Id="rId26" Type="http://schemas.openxmlformats.org/officeDocument/2006/relationships/comments" Target="../comments/comment2.xml"/><Relationship Id="rId25" Type="http://schemas.openxmlformats.org/officeDocument/2006/relationships/slideLayout" Target="../slideLayouts/slideLayout7.xml"/><Relationship Id="rId24" Type="http://schemas.openxmlformats.org/officeDocument/2006/relationships/tags" Target="../tags/tag252.xml"/><Relationship Id="rId23" Type="http://schemas.openxmlformats.org/officeDocument/2006/relationships/tags" Target="../tags/tag251.xml"/><Relationship Id="rId22" Type="http://schemas.openxmlformats.org/officeDocument/2006/relationships/tags" Target="../tags/tag250.xml"/><Relationship Id="rId21" Type="http://schemas.openxmlformats.org/officeDocument/2006/relationships/tags" Target="../tags/tag249.xml"/><Relationship Id="rId20" Type="http://schemas.openxmlformats.org/officeDocument/2006/relationships/tags" Target="../tags/tag248.xml"/><Relationship Id="rId2" Type="http://schemas.openxmlformats.org/officeDocument/2006/relationships/tags" Target="../tags/tag230.xml"/><Relationship Id="rId19" Type="http://schemas.openxmlformats.org/officeDocument/2006/relationships/tags" Target="../tags/tag247.xml"/><Relationship Id="rId18" Type="http://schemas.openxmlformats.org/officeDocument/2006/relationships/tags" Target="../tags/tag246.xml"/><Relationship Id="rId17" Type="http://schemas.openxmlformats.org/officeDocument/2006/relationships/tags" Target="../tags/tag245.xml"/><Relationship Id="rId16" Type="http://schemas.openxmlformats.org/officeDocument/2006/relationships/tags" Target="../tags/tag244.xml"/><Relationship Id="rId15" Type="http://schemas.openxmlformats.org/officeDocument/2006/relationships/tags" Target="../tags/tag243.xml"/><Relationship Id="rId14" Type="http://schemas.openxmlformats.org/officeDocument/2006/relationships/tags" Target="../tags/tag242.xml"/><Relationship Id="rId13" Type="http://schemas.openxmlformats.org/officeDocument/2006/relationships/tags" Target="../tags/tag241.xml"/><Relationship Id="rId12" Type="http://schemas.openxmlformats.org/officeDocument/2006/relationships/tags" Target="../tags/tag240.xml"/><Relationship Id="rId11" Type="http://schemas.openxmlformats.org/officeDocument/2006/relationships/tags" Target="../tags/tag239.xml"/><Relationship Id="rId10" Type="http://schemas.openxmlformats.org/officeDocument/2006/relationships/tags" Target="../tags/tag238.xml"/><Relationship Id="rId1" Type="http://schemas.openxmlformats.org/officeDocument/2006/relationships/image" Target="../media/image2.png"/></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256.xml"/><Relationship Id="rId5" Type="http://schemas.openxmlformats.org/officeDocument/2006/relationships/tags" Target="../tags/tag255.xml"/><Relationship Id="rId4" Type="http://schemas.openxmlformats.org/officeDocument/2006/relationships/tags" Target="../tags/tag254.xml"/><Relationship Id="rId3" Type="http://schemas.openxmlformats.org/officeDocument/2006/relationships/tags" Target="../tags/tag253.xml"/><Relationship Id="rId2" Type="http://schemas.openxmlformats.org/officeDocument/2006/relationships/image" Target="../media/image34.jpeg"/><Relationship Id="rId1" Type="http://schemas.openxmlformats.org/officeDocument/2006/relationships/image" Target="../media/image2.png"/></Relationships>
</file>

<file path=ppt/slides/_rels/slide26.xml.rels><?xml version="1.0" encoding="UTF-8" standalone="yes"?>
<Relationships xmlns="http://schemas.openxmlformats.org/package/2006/relationships"><Relationship Id="rId9" Type="http://schemas.openxmlformats.org/officeDocument/2006/relationships/tags" Target="../tags/tag262.xml"/><Relationship Id="rId8" Type="http://schemas.openxmlformats.org/officeDocument/2006/relationships/image" Target="../media/image36.jpeg"/><Relationship Id="rId7" Type="http://schemas.openxmlformats.org/officeDocument/2006/relationships/tags" Target="../tags/tag261.xml"/><Relationship Id="rId6" Type="http://schemas.openxmlformats.org/officeDocument/2006/relationships/tags" Target="../tags/tag260.xml"/><Relationship Id="rId5" Type="http://schemas.openxmlformats.org/officeDocument/2006/relationships/image" Target="../media/image35.jpeg"/><Relationship Id="rId4" Type="http://schemas.openxmlformats.org/officeDocument/2006/relationships/tags" Target="../tags/tag259.xml"/><Relationship Id="rId3" Type="http://schemas.openxmlformats.org/officeDocument/2006/relationships/tags" Target="../tags/tag258.xml"/><Relationship Id="rId28" Type="http://schemas.openxmlformats.org/officeDocument/2006/relationships/slideLayout" Target="../slideLayouts/slideLayout7.xml"/><Relationship Id="rId27" Type="http://schemas.openxmlformats.org/officeDocument/2006/relationships/tags" Target="../tags/tag279.xml"/><Relationship Id="rId26" Type="http://schemas.openxmlformats.org/officeDocument/2006/relationships/tags" Target="../tags/tag278.xml"/><Relationship Id="rId25" Type="http://schemas.openxmlformats.org/officeDocument/2006/relationships/tags" Target="../tags/tag277.xml"/><Relationship Id="rId24" Type="http://schemas.openxmlformats.org/officeDocument/2006/relationships/tags" Target="../tags/tag276.xml"/><Relationship Id="rId23" Type="http://schemas.openxmlformats.org/officeDocument/2006/relationships/tags" Target="../tags/tag275.xml"/><Relationship Id="rId22" Type="http://schemas.openxmlformats.org/officeDocument/2006/relationships/tags" Target="../tags/tag274.xml"/><Relationship Id="rId21" Type="http://schemas.openxmlformats.org/officeDocument/2006/relationships/tags" Target="../tags/tag273.xml"/><Relationship Id="rId20" Type="http://schemas.openxmlformats.org/officeDocument/2006/relationships/tags" Target="../tags/tag272.xml"/><Relationship Id="rId2" Type="http://schemas.openxmlformats.org/officeDocument/2006/relationships/tags" Target="../tags/tag257.xml"/><Relationship Id="rId19" Type="http://schemas.openxmlformats.org/officeDocument/2006/relationships/tags" Target="../tags/tag271.xml"/><Relationship Id="rId18" Type="http://schemas.openxmlformats.org/officeDocument/2006/relationships/tags" Target="../tags/tag270.xml"/><Relationship Id="rId17" Type="http://schemas.openxmlformats.org/officeDocument/2006/relationships/tags" Target="../tags/tag269.xml"/><Relationship Id="rId16" Type="http://schemas.openxmlformats.org/officeDocument/2006/relationships/tags" Target="../tags/tag268.xml"/><Relationship Id="rId15" Type="http://schemas.openxmlformats.org/officeDocument/2006/relationships/tags" Target="../tags/tag267.xml"/><Relationship Id="rId14" Type="http://schemas.openxmlformats.org/officeDocument/2006/relationships/tags" Target="../tags/tag266.xml"/><Relationship Id="rId13" Type="http://schemas.openxmlformats.org/officeDocument/2006/relationships/tags" Target="../tags/tag265.xml"/><Relationship Id="rId12" Type="http://schemas.openxmlformats.org/officeDocument/2006/relationships/tags" Target="../tags/tag264.xml"/><Relationship Id="rId11" Type="http://schemas.openxmlformats.org/officeDocument/2006/relationships/image" Target="../media/image37.jpeg"/><Relationship Id="rId10" Type="http://schemas.openxmlformats.org/officeDocument/2006/relationships/tags" Target="../tags/tag263.xml"/><Relationship Id="rId1" Type="http://schemas.openxmlformats.org/officeDocument/2006/relationships/image" Target="../media/image2.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8.xml.rels><?xml version="1.0" encoding="UTF-8" standalone="yes"?>
<Relationships xmlns="http://schemas.openxmlformats.org/package/2006/relationships"><Relationship Id="rId9" Type="http://schemas.openxmlformats.org/officeDocument/2006/relationships/tags" Target="../tags/tag287.xml"/><Relationship Id="rId8" Type="http://schemas.openxmlformats.org/officeDocument/2006/relationships/tags" Target="../tags/tag286.xml"/><Relationship Id="rId7" Type="http://schemas.openxmlformats.org/officeDocument/2006/relationships/tags" Target="../tags/tag285.xml"/><Relationship Id="rId6" Type="http://schemas.openxmlformats.org/officeDocument/2006/relationships/tags" Target="../tags/tag284.xml"/><Relationship Id="rId5" Type="http://schemas.openxmlformats.org/officeDocument/2006/relationships/tags" Target="../tags/tag283.xml"/><Relationship Id="rId4" Type="http://schemas.openxmlformats.org/officeDocument/2006/relationships/tags" Target="../tags/tag282.xml"/><Relationship Id="rId3" Type="http://schemas.openxmlformats.org/officeDocument/2006/relationships/tags" Target="../tags/tag281.xml"/><Relationship Id="rId29" Type="http://schemas.openxmlformats.org/officeDocument/2006/relationships/slideLayout" Target="../slideLayouts/slideLayout7.xml"/><Relationship Id="rId28" Type="http://schemas.openxmlformats.org/officeDocument/2006/relationships/tags" Target="../tags/tag303.xml"/><Relationship Id="rId27" Type="http://schemas.openxmlformats.org/officeDocument/2006/relationships/tags" Target="../tags/tag302.xml"/><Relationship Id="rId26" Type="http://schemas.openxmlformats.org/officeDocument/2006/relationships/tags" Target="../tags/tag301.xml"/><Relationship Id="rId25" Type="http://schemas.openxmlformats.org/officeDocument/2006/relationships/tags" Target="../tags/tag300.xml"/><Relationship Id="rId24" Type="http://schemas.openxmlformats.org/officeDocument/2006/relationships/tags" Target="../tags/tag299.xml"/><Relationship Id="rId23" Type="http://schemas.openxmlformats.org/officeDocument/2006/relationships/image" Target="../media/image40.jpeg"/><Relationship Id="rId22" Type="http://schemas.openxmlformats.org/officeDocument/2006/relationships/tags" Target="../tags/tag298.xml"/><Relationship Id="rId21" Type="http://schemas.openxmlformats.org/officeDocument/2006/relationships/tags" Target="../tags/tag297.xml"/><Relationship Id="rId20" Type="http://schemas.openxmlformats.org/officeDocument/2006/relationships/tags" Target="../tags/tag296.xml"/><Relationship Id="rId2" Type="http://schemas.openxmlformats.org/officeDocument/2006/relationships/tags" Target="../tags/tag280.xml"/><Relationship Id="rId19" Type="http://schemas.openxmlformats.org/officeDocument/2006/relationships/tags" Target="../tags/tag295.xml"/><Relationship Id="rId18" Type="http://schemas.openxmlformats.org/officeDocument/2006/relationships/tags" Target="../tags/tag294.xml"/><Relationship Id="rId17" Type="http://schemas.openxmlformats.org/officeDocument/2006/relationships/image" Target="../media/image39.jpeg"/><Relationship Id="rId16" Type="http://schemas.openxmlformats.org/officeDocument/2006/relationships/tags" Target="../tags/tag293.xml"/><Relationship Id="rId15" Type="http://schemas.openxmlformats.org/officeDocument/2006/relationships/tags" Target="../tags/tag292.xml"/><Relationship Id="rId14" Type="http://schemas.openxmlformats.org/officeDocument/2006/relationships/tags" Target="../tags/tag291.xml"/><Relationship Id="rId13" Type="http://schemas.openxmlformats.org/officeDocument/2006/relationships/tags" Target="../tags/tag290.xml"/><Relationship Id="rId12" Type="http://schemas.openxmlformats.org/officeDocument/2006/relationships/tags" Target="../tags/tag289.xml"/><Relationship Id="rId11" Type="http://schemas.openxmlformats.org/officeDocument/2006/relationships/tags" Target="../tags/tag288.xml"/><Relationship Id="rId10" Type="http://schemas.openxmlformats.org/officeDocument/2006/relationships/image" Target="../media/image38.jpeg"/><Relationship Id="rId1" Type="http://schemas.openxmlformats.org/officeDocument/2006/relationships/image" Target="../media/image2.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9" Type="http://schemas.openxmlformats.org/officeDocument/2006/relationships/image" Target="../media/image44.jpeg"/><Relationship Id="rId8" Type="http://schemas.openxmlformats.org/officeDocument/2006/relationships/tags" Target="../tags/tag307.xml"/><Relationship Id="rId7" Type="http://schemas.openxmlformats.org/officeDocument/2006/relationships/image" Target="../media/image43.jpeg"/><Relationship Id="rId6" Type="http://schemas.openxmlformats.org/officeDocument/2006/relationships/tags" Target="../tags/tag306.xml"/><Relationship Id="rId5" Type="http://schemas.openxmlformats.org/officeDocument/2006/relationships/image" Target="../media/image42.jpeg"/><Relationship Id="rId4" Type="http://schemas.openxmlformats.org/officeDocument/2006/relationships/tags" Target="../tags/tag305.xml"/><Relationship Id="rId3" Type="http://schemas.openxmlformats.org/officeDocument/2006/relationships/image" Target="../media/image41.jpeg"/><Relationship Id="rId26" Type="http://schemas.openxmlformats.org/officeDocument/2006/relationships/slideLayout" Target="../slideLayouts/slideLayout7.xml"/><Relationship Id="rId25" Type="http://schemas.openxmlformats.org/officeDocument/2006/relationships/tags" Target="../tags/tag323.xml"/><Relationship Id="rId24" Type="http://schemas.openxmlformats.org/officeDocument/2006/relationships/tags" Target="../tags/tag322.xml"/><Relationship Id="rId23" Type="http://schemas.openxmlformats.org/officeDocument/2006/relationships/tags" Target="../tags/tag321.xml"/><Relationship Id="rId22" Type="http://schemas.openxmlformats.org/officeDocument/2006/relationships/tags" Target="../tags/tag320.xml"/><Relationship Id="rId21" Type="http://schemas.openxmlformats.org/officeDocument/2006/relationships/tags" Target="../tags/tag319.xml"/><Relationship Id="rId20" Type="http://schemas.openxmlformats.org/officeDocument/2006/relationships/tags" Target="../tags/tag318.xml"/><Relationship Id="rId2" Type="http://schemas.openxmlformats.org/officeDocument/2006/relationships/tags" Target="../tags/tag304.xml"/><Relationship Id="rId19" Type="http://schemas.openxmlformats.org/officeDocument/2006/relationships/tags" Target="../tags/tag317.xml"/><Relationship Id="rId18" Type="http://schemas.openxmlformats.org/officeDocument/2006/relationships/tags" Target="../tags/tag316.xml"/><Relationship Id="rId17" Type="http://schemas.openxmlformats.org/officeDocument/2006/relationships/tags" Target="../tags/tag315.xml"/><Relationship Id="rId16" Type="http://schemas.openxmlformats.org/officeDocument/2006/relationships/tags" Target="../tags/tag314.xml"/><Relationship Id="rId15" Type="http://schemas.openxmlformats.org/officeDocument/2006/relationships/tags" Target="../tags/tag313.xml"/><Relationship Id="rId14" Type="http://schemas.openxmlformats.org/officeDocument/2006/relationships/tags" Target="../tags/tag312.xml"/><Relationship Id="rId13" Type="http://schemas.openxmlformats.org/officeDocument/2006/relationships/tags" Target="../tags/tag311.xml"/><Relationship Id="rId12" Type="http://schemas.openxmlformats.org/officeDocument/2006/relationships/tags" Target="../tags/tag310.xml"/><Relationship Id="rId11" Type="http://schemas.openxmlformats.org/officeDocument/2006/relationships/tags" Target="../tags/tag309.xml"/><Relationship Id="rId10" Type="http://schemas.openxmlformats.org/officeDocument/2006/relationships/tags" Target="../tags/tag308.xml"/><Relationship Id="rId1" Type="http://schemas.openxmlformats.org/officeDocument/2006/relationships/image" Target="../media/image2.png"/></Relationships>
</file>

<file path=ppt/slides/_rels/slide31.xml.rels><?xml version="1.0" encoding="UTF-8" standalone="yes"?>
<Relationships xmlns="http://schemas.openxmlformats.org/package/2006/relationships"><Relationship Id="rId9" Type="http://schemas.openxmlformats.org/officeDocument/2006/relationships/tags" Target="../tags/tag330.xml"/><Relationship Id="rId8" Type="http://schemas.openxmlformats.org/officeDocument/2006/relationships/tags" Target="../tags/tag329.xml"/><Relationship Id="rId7" Type="http://schemas.openxmlformats.org/officeDocument/2006/relationships/tags" Target="../tags/tag328.xml"/><Relationship Id="rId6" Type="http://schemas.openxmlformats.org/officeDocument/2006/relationships/tags" Target="../tags/tag327.xml"/><Relationship Id="rId5" Type="http://schemas.openxmlformats.org/officeDocument/2006/relationships/tags" Target="../tags/tag326.xml"/><Relationship Id="rId4" Type="http://schemas.openxmlformats.org/officeDocument/2006/relationships/tags" Target="../tags/tag325.xml"/><Relationship Id="rId3" Type="http://schemas.openxmlformats.org/officeDocument/2006/relationships/tags" Target="../tags/tag324.xml"/><Relationship Id="rId2" Type="http://schemas.openxmlformats.org/officeDocument/2006/relationships/image" Target="../media/image45.jpeg"/><Relationship Id="rId15" Type="http://schemas.openxmlformats.org/officeDocument/2006/relationships/slideLayout" Target="../slideLayouts/slideLayout7.xml"/><Relationship Id="rId14" Type="http://schemas.openxmlformats.org/officeDocument/2006/relationships/tags" Target="../tags/tag335.xml"/><Relationship Id="rId13" Type="http://schemas.openxmlformats.org/officeDocument/2006/relationships/tags" Target="../tags/tag334.xml"/><Relationship Id="rId12" Type="http://schemas.openxmlformats.org/officeDocument/2006/relationships/tags" Target="../tags/tag333.xml"/><Relationship Id="rId11" Type="http://schemas.openxmlformats.org/officeDocument/2006/relationships/tags" Target="../tags/tag332.xml"/><Relationship Id="rId10" Type="http://schemas.openxmlformats.org/officeDocument/2006/relationships/tags" Target="../tags/tag331.xml"/><Relationship Id="rId1" Type="http://schemas.openxmlformats.org/officeDocument/2006/relationships/image" Target="../media/image2.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6.jpeg"/><Relationship Id="rId1" Type="http://schemas.openxmlformats.org/officeDocument/2006/relationships/image" Target="../media/image2.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34.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342.xml"/><Relationship Id="rId7" Type="http://schemas.openxmlformats.org/officeDocument/2006/relationships/tags" Target="../tags/tag341.xml"/><Relationship Id="rId6" Type="http://schemas.openxmlformats.org/officeDocument/2006/relationships/tags" Target="../tags/tag340.xml"/><Relationship Id="rId5" Type="http://schemas.openxmlformats.org/officeDocument/2006/relationships/tags" Target="../tags/tag339.xml"/><Relationship Id="rId4" Type="http://schemas.openxmlformats.org/officeDocument/2006/relationships/tags" Target="../tags/tag338.xml"/><Relationship Id="rId3" Type="http://schemas.openxmlformats.org/officeDocument/2006/relationships/tags" Target="../tags/tag337.xml"/><Relationship Id="rId2" Type="http://schemas.openxmlformats.org/officeDocument/2006/relationships/tags" Target="../tags/tag336.xml"/><Relationship Id="rId10" Type="http://schemas.openxmlformats.org/officeDocument/2006/relationships/comments" Target="../comments/comment3.xml"/><Relationship Id="rId1" Type="http://schemas.openxmlformats.org/officeDocument/2006/relationships/image" Target="../media/image2.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7.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9" Type="http://schemas.openxmlformats.org/officeDocument/2006/relationships/image" Target="../media/image6.jpeg"/><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4" Type="http://schemas.openxmlformats.org/officeDocument/2006/relationships/slideLayout" Target="../slideLayouts/slideLayout7.xml"/><Relationship Id="rId23" Type="http://schemas.openxmlformats.org/officeDocument/2006/relationships/tags" Target="../tags/tag23.xml"/><Relationship Id="rId22" Type="http://schemas.openxmlformats.org/officeDocument/2006/relationships/tags" Target="../tags/tag22.xml"/><Relationship Id="rId21" Type="http://schemas.openxmlformats.org/officeDocument/2006/relationships/tags" Target="../tags/tag21.xml"/><Relationship Id="rId20" Type="http://schemas.openxmlformats.org/officeDocument/2006/relationships/image" Target="../media/image8.jpeg"/><Relationship Id="rId2" Type="http://schemas.openxmlformats.org/officeDocument/2006/relationships/tags" Target="../tags/tag5.xml"/><Relationship Id="rId19" Type="http://schemas.openxmlformats.org/officeDocument/2006/relationships/tags" Target="../tags/tag20.xml"/><Relationship Id="rId18" Type="http://schemas.openxmlformats.org/officeDocument/2006/relationships/tags" Target="../tags/tag19.xml"/><Relationship Id="rId17" Type="http://schemas.openxmlformats.org/officeDocument/2006/relationships/tags" Target="../tags/tag18.xml"/><Relationship Id="rId16" Type="http://schemas.openxmlformats.org/officeDocument/2006/relationships/tags" Target="../tags/tag17.xml"/><Relationship Id="rId15" Type="http://schemas.openxmlformats.org/officeDocument/2006/relationships/image" Target="../media/image7.jpeg"/><Relationship Id="rId14" Type="http://schemas.openxmlformats.org/officeDocument/2006/relationships/tags" Target="../tags/tag16.xml"/><Relationship Id="rId13" Type="http://schemas.openxmlformats.org/officeDocument/2006/relationships/tags" Target="../tags/tag15.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tags" Target="../tags/tag24.xml"/><Relationship Id="rId14" Type="http://schemas.openxmlformats.org/officeDocument/2006/relationships/slideLayout" Target="../slideLayouts/slideLayout7.xml"/><Relationship Id="rId13" Type="http://schemas.openxmlformats.org/officeDocument/2006/relationships/tags" Target="../tags/tag35.xml"/><Relationship Id="rId12" Type="http://schemas.openxmlformats.org/officeDocument/2006/relationships/tags" Target="../tags/tag34.xml"/><Relationship Id="rId11" Type="http://schemas.openxmlformats.org/officeDocument/2006/relationships/tags" Target="../tags/tag33.xml"/><Relationship Id="rId10" Type="http://schemas.openxmlformats.org/officeDocument/2006/relationships/tags" Target="../tags/tag32.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9" Type="http://schemas.openxmlformats.org/officeDocument/2006/relationships/image" Target="../media/image10.jpeg"/><Relationship Id="rId8" Type="http://schemas.openxmlformats.org/officeDocument/2006/relationships/tags" Target="../tags/tag41.xml"/><Relationship Id="rId7" Type="http://schemas.openxmlformats.org/officeDocument/2006/relationships/image" Target="../media/image9.jpeg"/><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6" Type="http://schemas.openxmlformats.org/officeDocument/2006/relationships/slideLayout" Target="../slideLayouts/slideLayout7.xml"/><Relationship Id="rId25" Type="http://schemas.openxmlformats.org/officeDocument/2006/relationships/tags" Target="../tags/tag55.xml"/><Relationship Id="rId24" Type="http://schemas.openxmlformats.org/officeDocument/2006/relationships/tags" Target="../tags/tag54.xml"/><Relationship Id="rId23" Type="http://schemas.openxmlformats.org/officeDocument/2006/relationships/tags" Target="../tags/tag53.xml"/><Relationship Id="rId22" Type="http://schemas.openxmlformats.org/officeDocument/2006/relationships/tags" Target="../tags/tag52.xml"/><Relationship Id="rId21" Type="http://schemas.openxmlformats.org/officeDocument/2006/relationships/tags" Target="../tags/tag51.xml"/><Relationship Id="rId20" Type="http://schemas.openxmlformats.org/officeDocument/2006/relationships/tags" Target="../tags/tag50.xml"/><Relationship Id="rId2" Type="http://schemas.openxmlformats.org/officeDocument/2006/relationships/tags" Target="../tags/tag36.xml"/><Relationship Id="rId19" Type="http://schemas.openxmlformats.org/officeDocument/2006/relationships/tags" Target="../tags/tag49.xml"/><Relationship Id="rId18" Type="http://schemas.openxmlformats.org/officeDocument/2006/relationships/tags" Target="../tags/tag48.xml"/><Relationship Id="rId17" Type="http://schemas.openxmlformats.org/officeDocument/2006/relationships/tags" Target="../tags/tag47.xml"/><Relationship Id="rId16" Type="http://schemas.openxmlformats.org/officeDocument/2006/relationships/tags" Target="../tags/tag46.xml"/><Relationship Id="rId15" Type="http://schemas.openxmlformats.org/officeDocument/2006/relationships/tags" Target="../tags/tag45.xml"/><Relationship Id="rId14" Type="http://schemas.openxmlformats.org/officeDocument/2006/relationships/tags" Target="../tags/tag44.xml"/><Relationship Id="rId13" Type="http://schemas.openxmlformats.org/officeDocument/2006/relationships/image" Target="../media/image12.jpeg"/><Relationship Id="rId12" Type="http://schemas.openxmlformats.org/officeDocument/2006/relationships/tags" Target="../tags/tag43.xml"/><Relationship Id="rId11" Type="http://schemas.openxmlformats.org/officeDocument/2006/relationships/image" Target="../media/image11.jpeg"/><Relationship Id="rId10" Type="http://schemas.openxmlformats.org/officeDocument/2006/relationships/tags" Target="../tags/tag42.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9" Type="http://schemas.openxmlformats.org/officeDocument/2006/relationships/tags" Target="../tags/tag61.xml"/><Relationship Id="rId8" Type="http://schemas.openxmlformats.org/officeDocument/2006/relationships/tags" Target="../tags/tag60.xml"/><Relationship Id="rId7" Type="http://schemas.openxmlformats.org/officeDocument/2006/relationships/tags" Target="../tags/tag59.xml"/><Relationship Id="rId6" Type="http://schemas.openxmlformats.org/officeDocument/2006/relationships/tags" Target="../tags/tag58.xml"/><Relationship Id="rId5" Type="http://schemas.openxmlformats.org/officeDocument/2006/relationships/image" Target="../media/image14.jpeg"/><Relationship Id="rId4" Type="http://schemas.openxmlformats.org/officeDocument/2006/relationships/tags" Target="../tags/tag57.xml"/><Relationship Id="rId3" Type="http://schemas.openxmlformats.org/officeDocument/2006/relationships/image" Target="../media/image13.jpeg"/><Relationship Id="rId22" Type="http://schemas.openxmlformats.org/officeDocument/2006/relationships/slideLayout" Target="../slideLayouts/slideLayout7.xml"/><Relationship Id="rId21" Type="http://schemas.openxmlformats.org/officeDocument/2006/relationships/tags" Target="../tags/tag73.xml"/><Relationship Id="rId20" Type="http://schemas.openxmlformats.org/officeDocument/2006/relationships/tags" Target="../tags/tag72.xml"/><Relationship Id="rId2" Type="http://schemas.openxmlformats.org/officeDocument/2006/relationships/tags" Target="../tags/tag56.xml"/><Relationship Id="rId19" Type="http://schemas.openxmlformats.org/officeDocument/2006/relationships/tags" Target="../tags/tag71.xml"/><Relationship Id="rId18" Type="http://schemas.openxmlformats.org/officeDocument/2006/relationships/tags" Target="../tags/tag70.xml"/><Relationship Id="rId17" Type="http://schemas.openxmlformats.org/officeDocument/2006/relationships/tags" Target="../tags/tag69.xml"/><Relationship Id="rId16" Type="http://schemas.openxmlformats.org/officeDocument/2006/relationships/tags" Target="../tags/tag68.xml"/><Relationship Id="rId15" Type="http://schemas.openxmlformats.org/officeDocument/2006/relationships/tags" Target="../tags/tag67.xml"/><Relationship Id="rId14" Type="http://schemas.openxmlformats.org/officeDocument/2006/relationships/tags" Target="../tags/tag66.xml"/><Relationship Id="rId13" Type="http://schemas.openxmlformats.org/officeDocument/2006/relationships/tags" Target="../tags/tag65.xml"/><Relationship Id="rId12" Type="http://schemas.openxmlformats.org/officeDocument/2006/relationships/tags" Target="../tags/tag64.xml"/><Relationship Id="rId11" Type="http://schemas.openxmlformats.org/officeDocument/2006/relationships/tags" Target="../tags/tag63.xml"/><Relationship Id="rId10" Type="http://schemas.openxmlformats.org/officeDocument/2006/relationships/tags" Target="../tags/tag62.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381125" y="1780536"/>
            <a:ext cx="9429750" cy="2000250"/>
          </a:xfrm>
          <a:prstGeom prst="rect">
            <a:avLst/>
          </a:prstGeom>
        </p:spPr>
        <p:txBody>
          <a:bodyPr vert="horz" wrap="square" lIns="114300" tIns="57150" rIns="114300" bIns="57150" rtlCol="0" anchor="t" anchorCtr="1">
            <a:normAutofit lnSpcReduction="10000"/>
          </a:bodyPr>
          <a:lstStyle/>
          <a:p>
            <a:pPr algn="ctr">
              <a:lnSpc>
                <a:spcPct val="120000"/>
              </a:lnSpc>
            </a:pPr>
            <a:r>
              <a:rPr lang="en-US" sz="4400" b="1">
                <a:solidFill>
                  <a:schemeClr val="dk1">
                    <a:alpha val="100000"/>
                  </a:schemeClr>
                </a:solidFill>
                <a:latin typeface="微软雅黑" panose="020B0503020204020204" charset="-122"/>
                <a:ea typeface="微软雅黑" panose="020B0503020204020204" charset="-122"/>
                <a:cs typeface="微软雅黑" panose="020B0503020204020204" charset="-122"/>
                <a:sym typeface="+mn-ea"/>
              </a:rPr>
              <a:t>武汉城市职业学院</a:t>
            </a:r>
            <a:endParaRPr lang="en-US" sz="4400" b="1">
              <a:solidFill>
                <a:schemeClr val="dk1">
                  <a:alpha val="100000"/>
                </a:schemeClr>
              </a:solidFill>
              <a:latin typeface="微软雅黑" panose="020B0503020204020204" charset="-122"/>
              <a:ea typeface="微软雅黑" panose="020B0503020204020204" charset="-122"/>
              <a:cs typeface="微软雅黑" panose="020B0503020204020204" charset="-122"/>
              <a:sym typeface="+mn-ea"/>
            </a:endParaRPr>
          </a:p>
          <a:p>
            <a:pPr algn="ctr">
              <a:lnSpc>
                <a:spcPct val="120000"/>
              </a:lnSpc>
            </a:pPr>
            <a:r>
              <a:rPr lang="en-US" sz="4400" b="1">
                <a:solidFill>
                  <a:schemeClr val="dk1">
                    <a:alpha val="100000"/>
                  </a:schemeClr>
                </a:solidFill>
                <a:latin typeface="微软雅黑" panose="020B0503020204020204" charset="-122"/>
                <a:ea typeface="微软雅黑" panose="020B0503020204020204" charset="-122"/>
                <a:cs typeface="微软雅黑" panose="020B0503020204020204" charset="-122"/>
                <a:sym typeface="+mn-ea"/>
              </a:rPr>
              <a:t>横向科研经费</a:t>
            </a:r>
            <a:r>
              <a:rPr lang="en-US" sz="4400" b="1">
                <a:solidFill>
                  <a:schemeClr val="dk1">
                    <a:alpha val="100000"/>
                  </a:schemeClr>
                </a:solidFill>
                <a:latin typeface="微软雅黑" panose="020B0503020204020204" charset="-122"/>
                <a:ea typeface="微软雅黑" panose="020B0503020204020204" charset="-122"/>
                <a:cs typeface="微软雅黑" panose="020B0503020204020204" charset="-122"/>
                <a:sym typeface="+mn-ea"/>
              </a:rPr>
              <a:t>报销讲解</a:t>
            </a:r>
            <a:endParaRPr lang="en-US" sz="4400"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 name="TextBox 3"/>
          <p:cNvSpPr txBox="1"/>
          <p:nvPr/>
        </p:nvSpPr>
        <p:spPr>
          <a:xfrm>
            <a:off x="3067555" y="4545956"/>
            <a:ext cx="2687028" cy="481965"/>
          </a:xfrm>
          <a:prstGeom prst="rect">
            <a:avLst/>
          </a:prstGeom>
        </p:spPr>
        <p:txBody>
          <a:bodyPr vert="horz" wrap="square" lIns="91440" tIns="45720" rIns="91440" bIns="45720" rtlCol="0" anchor="t" anchorCtr="1">
            <a:normAutofit/>
          </a:bodyPr>
          <a:lstStyle/>
          <a:p>
            <a:pPr algn="ctr">
              <a:lnSpc>
                <a:spcPct val="120000"/>
              </a:lnSpc>
              <a:spcBef>
                <a:spcPts val="375"/>
              </a:spcBef>
            </a:pPr>
            <a:r>
              <a:rPr lang="en-US" sz="1950">
                <a:solidFill>
                  <a:srgbClr val="FFFFFF">
                    <a:alpha val="100000"/>
                  </a:srgbClr>
                </a:solidFill>
                <a:latin typeface="微软雅黑" panose="020B0503020204020204" charset="-122"/>
                <a:ea typeface="微软雅黑" panose="020B0503020204020204" charset="-122"/>
                <a:cs typeface="微软雅黑" panose="020B0503020204020204" charset="-122"/>
              </a:rPr>
              <a:t>汇报人：</a:t>
            </a:r>
            <a:r>
              <a:rPr lang="zh-CN" altLang="en-US" sz="1950">
                <a:solidFill>
                  <a:srgbClr val="FFFFFF">
                    <a:alpha val="100000"/>
                  </a:srgbClr>
                </a:solidFill>
                <a:latin typeface="微软雅黑" panose="020B0503020204020204" charset="-122"/>
                <a:ea typeface="微软雅黑" panose="020B0503020204020204" charset="-122"/>
                <a:cs typeface="微软雅黑" panose="020B0503020204020204" charset="-122"/>
              </a:rPr>
              <a:t>毛成凤</a:t>
            </a:r>
            <a:endParaRPr lang="zh-CN" altLang="en-US" sz="195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4" name="TextBox 4"/>
          <p:cNvSpPr txBox="1"/>
          <p:nvPr/>
        </p:nvSpPr>
        <p:spPr>
          <a:xfrm>
            <a:off x="6484480" y="4545956"/>
            <a:ext cx="2643859" cy="481965"/>
          </a:xfrm>
          <a:prstGeom prst="rect">
            <a:avLst/>
          </a:prstGeom>
        </p:spPr>
        <p:txBody>
          <a:bodyPr vert="horz" wrap="square" lIns="91440" tIns="45720" rIns="91440" bIns="45720" rtlCol="0" anchor="t" anchorCtr="1">
            <a:normAutofit/>
          </a:bodyPr>
          <a:lstStyle/>
          <a:p>
            <a:pPr algn="ctr">
              <a:lnSpc>
                <a:spcPct val="120000"/>
              </a:lnSpc>
              <a:spcBef>
                <a:spcPts val="375"/>
              </a:spcBef>
            </a:pPr>
            <a:r>
              <a:rPr lang="en-US" sz="1950">
                <a:solidFill>
                  <a:srgbClr val="FFFFFF">
                    <a:alpha val="100000"/>
                  </a:srgbClr>
                </a:solidFill>
                <a:latin typeface="微软雅黑" panose="020B0503020204020204" charset="-122"/>
                <a:ea typeface="微软雅黑" panose="020B0503020204020204" charset="-122"/>
                <a:cs typeface="微软雅黑" panose="020B0503020204020204" charset="-122"/>
              </a:rPr>
              <a:t>2024-04-09</a:t>
            </a:r>
            <a:endParaRPr lang="en-US" sz="195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14" name="AutoShape 14"/>
          <p:cNvSpPr/>
          <p:nvPr/>
        </p:nvSpPr>
        <p:spPr>
          <a:xfrm>
            <a:off x="454963" y="331168"/>
            <a:ext cx="84147" cy="84147"/>
          </a:xfrm>
          <a:prstGeom prst="ellipse">
            <a:avLst/>
          </a:prstGeom>
          <a:solidFill>
            <a:schemeClr val="accent1">
              <a:alpha val="100000"/>
            </a:schemeClr>
          </a:solidFill>
        </p:spPr>
      </p:sp>
      <p:sp>
        <p:nvSpPr>
          <p:cNvPr id="15" name="AutoShape 15"/>
          <p:cNvSpPr/>
          <p:nvPr/>
        </p:nvSpPr>
        <p:spPr>
          <a:xfrm>
            <a:off x="575049" y="337743"/>
            <a:ext cx="78137" cy="78137"/>
          </a:xfrm>
          <a:prstGeom prst="ellipse">
            <a:avLst/>
          </a:prstGeom>
          <a:solidFill>
            <a:schemeClr val="accent1">
              <a:alpha val="80000"/>
            </a:schemeClr>
          </a:solidFill>
        </p:spPr>
      </p:sp>
      <p:sp>
        <p:nvSpPr>
          <p:cNvPr id="16" name="AutoShape 16"/>
          <p:cNvSpPr/>
          <p:nvPr/>
        </p:nvSpPr>
        <p:spPr>
          <a:xfrm>
            <a:off x="689125" y="339460"/>
            <a:ext cx="74704" cy="74704"/>
          </a:xfrm>
          <a:prstGeom prst="ellipse">
            <a:avLst/>
          </a:prstGeom>
          <a:solidFill>
            <a:schemeClr val="accent1">
              <a:alpha val="60000"/>
            </a:schemeClr>
          </a:solidFill>
        </p:spPr>
      </p:sp>
      <p:sp>
        <p:nvSpPr>
          <p:cNvPr id="17" name="AutoShape 17"/>
          <p:cNvSpPr/>
          <p:nvPr/>
        </p:nvSpPr>
        <p:spPr>
          <a:xfrm>
            <a:off x="799768" y="348430"/>
            <a:ext cx="69238" cy="69238"/>
          </a:xfrm>
          <a:prstGeom prst="ellipse">
            <a:avLst/>
          </a:prstGeom>
          <a:solidFill>
            <a:schemeClr val="accent1">
              <a:alpha val="40000"/>
            </a:schemeClr>
          </a:solidFill>
        </p:spPr>
      </p:sp>
      <p:sp>
        <p:nvSpPr>
          <p:cNvPr id="18" name="AutoShape 18"/>
          <p:cNvSpPr/>
          <p:nvPr/>
        </p:nvSpPr>
        <p:spPr>
          <a:xfrm>
            <a:off x="904945" y="344297"/>
            <a:ext cx="65594" cy="65594"/>
          </a:xfrm>
          <a:prstGeom prst="ellipse">
            <a:avLst/>
          </a:prstGeom>
          <a:solidFill>
            <a:schemeClr val="accent1">
              <a:alpha val="20000"/>
            </a:schemeClr>
          </a:solidFill>
        </p:spPr>
      </p:sp>
      <p:sp>
        <p:nvSpPr>
          <p:cNvPr id="19" name="AutoShape 19"/>
          <p:cNvSpPr/>
          <p:nvPr/>
        </p:nvSpPr>
        <p:spPr>
          <a:xfrm>
            <a:off x="454963" y="448942"/>
            <a:ext cx="84147" cy="84147"/>
          </a:xfrm>
          <a:prstGeom prst="ellipse">
            <a:avLst/>
          </a:prstGeom>
          <a:solidFill>
            <a:schemeClr val="accent1">
              <a:alpha val="100000"/>
            </a:schemeClr>
          </a:solidFill>
        </p:spPr>
      </p:sp>
      <p:sp>
        <p:nvSpPr>
          <p:cNvPr id="20" name="AutoShape 20"/>
          <p:cNvSpPr/>
          <p:nvPr/>
        </p:nvSpPr>
        <p:spPr>
          <a:xfrm>
            <a:off x="575049" y="455517"/>
            <a:ext cx="78137" cy="78137"/>
          </a:xfrm>
          <a:prstGeom prst="ellipse">
            <a:avLst/>
          </a:prstGeom>
          <a:solidFill>
            <a:schemeClr val="accent1">
              <a:alpha val="80000"/>
            </a:schemeClr>
          </a:solidFill>
        </p:spPr>
      </p:sp>
      <p:sp>
        <p:nvSpPr>
          <p:cNvPr id="21" name="AutoShape 21"/>
          <p:cNvSpPr/>
          <p:nvPr/>
        </p:nvSpPr>
        <p:spPr>
          <a:xfrm>
            <a:off x="689125" y="457233"/>
            <a:ext cx="74704" cy="74704"/>
          </a:xfrm>
          <a:prstGeom prst="ellipse">
            <a:avLst/>
          </a:prstGeom>
          <a:solidFill>
            <a:schemeClr val="accent1">
              <a:alpha val="60000"/>
            </a:schemeClr>
          </a:solidFill>
        </p:spPr>
      </p:sp>
      <p:sp>
        <p:nvSpPr>
          <p:cNvPr id="22" name="AutoShape 22"/>
          <p:cNvSpPr/>
          <p:nvPr/>
        </p:nvSpPr>
        <p:spPr>
          <a:xfrm>
            <a:off x="799768" y="466203"/>
            <a:ext cx="69238" cy="69238"/>
          </a:xfrm>
          <a:prstGeom prst="ellipse">
            <a:avLst/>
          </a:prstGeom>
          <a:solidFill>
            <a:schemeClr val="accent1">
              <a:alpha val="40000"/>
            </a:schemeClr>
          </a:solidFill>
        </p:spPr>
      </p:sp>
      <p:sp>
        <p:nvSpPr>
          <p:cNvPr id="23" name="AutoShape 23"/>
          <p:cNvSpPr/>
          <p:nvPr/>
        </p:nvSpPr>
        <p:spPr>
          <a:xfrm>
            <a:off x="904945" y="462070"/>
            <a:ext cx="65594" cy="65594"/>
          </a:xfrm>
          <a:prstGeom prst="ellipse">
            <a:avLst/>
          </a:prstGeom>
          <a:solidFill>
            <a:schemeClr val="accent1">
              <a:alpha val="20000"/>
            </a:schemeClr>
          </a:solidFill>
        </p:spPr>
      </p:sp>
      <p:sp>
        <p:nvSpPr>
          <p:cNvPr id="24" name="AutoShape 24"/>
          <p:cNvSpPr/>
          <p:nvPr/>
        </p:nvSpPr>
        <p:spPr>
          <a:xfrm>
            <a:off x="454963" y="566715"/>
            <a:ext cx="84147" cy="84147"/>
          </a:xfrm>
          <a:prstGeom prst="ellipse">
            <a:avLst/>
          </a:prstGeom>
          <a:solidFill>
            <a:schemeClr val="accent1">
              <a:alpha val="100000"/>
            </a:schemeClr>
          </a:solidFill>
        </p:spPr>
      </p:sp>
      <p:sp>
        <p:nvSpPr>
          <p:cNvPr id="25" name="AutoShape 25"/>
          <p:cNvSpPr/>
          <p:nvPr/>
        </p:nvSpPr>
        <p:spPr>
          <a:xfrm>
            <a:off x="575049" y="573291"/>
            <a:ext cx="78137" cy="78137"/>
          </a:xfrm>
          <a:prstGeom prst="ellipse">
            <a:avLst/>
          </a:prstGeom>
          <a:solidFill>
            <a:schemeClr val="accent1">
              <a:alpha val="80000"/>
            </a:schemeClr>
          </a:solidFill>
        </p:spPr>
      </p:sp>
      <p:sp>
        <p:nvSpPr>
          <p:cNvPr id="26" name="AutoShape 26"/>
          <p:cNvSpPr/>
          <p:nvPr/>
        </p:nvSpPr>
        <p:spPr>
          <a:xfrm>
            <a:off x="689125" y="575007"/>
            <a:ext cx="74704" cy="74704"/>
          </a:xfrm>
          <a:prstGeom prst="ellipse">
            <a:avLst/>
          </a:prstGeom>
          <a:solidFill>
            <a:schemeClr val="accent1">
              <a:alpha val="60000"/>
            </a:schemeClr>
          </a:solidFill>
        </p:spPr>
      </p:sp>
      <p:sp>
        <p:nvSpPr>
          <p:cNvPr id="27" name="AutoShape 27"/>
          <p:cNvSpPr/>
          <p:nvPr/>
        </p:nvSpPr>
        <p:spPr>
          <a:xfrm>
            <a:off x="799768" y="583977"/>
            <a:ext cx="69238" cy="69238"/>
          </a:xfrm>
          <a:prstGeom prst="ellipse">
            <a:avLst/>
          </a:prstGeom>
          <a:solidFill>
            <a:schemeClr val="accent1">
              <a:alpha val="40000"/>
            </a:schemeClr>
          </a:solidFill>
        </p:spPr>
      </p:sp>
      <p:sp>
        <p:nvSpPr>
          <p:cNvPr id="28" name="AutoShape 28"/>
          <p:cNvSpPr/>
          <p:nvPr/>
        </p:nvSpPr>
        <p:spPr>
          <a:xfrm>
            <a:off x="904945" y="579844"/>
            <a:ext cx="65594" cy="65594"/>
          </a:xfrm>
          <a:prstGeom prst="ellipse">
            <a:avLst/>
          </a:prstGeom>
          <a:solidFill>
            <a:schemeClr val="accent1">
              <a:alpha val="20000"/>
            </a:schemeClr>
          </a:solidFill>
        </p:spPr>
      </p:sp>
      <p:sp>
        <p:nvSpPr>
          <p:cNvPr id="29" name="AutoShape 29"/>
          <p:cNvSpPr/>
          <p:nvPr/>
        </p:nvSpPr>
        <p:spPr>
          <a:xfrm>
            <a:off x="454963" y="684489"/>
            <a:ext cx="84147" cy="84147"/>
          </a:xfrm>
          <a:prstGeom prst="ellipse">
            <a:avLst/>
          </a:prstGeom>
          <a:solidFill>
            <a:schemeClr val="accent1">
              <a:alpha val="100000"/>
            </a:schemeClr>
          </a:solidFill>
        </p:spPr>
      </p:sp>
      <p:sp>
        <p:nvSpPr>
          <p:cNvPr id="30" name="AutoShape 30"/>
          <p:cNvSpPr/>
          <p:nvPr/>
        </p:nvSpPr>
        <p:spPr>
          <a:xfrm>
            <a:off x="575049" y="691064"/>
            <a:ext cx="78137" cy="78137"/>
          </a:xfrm>
          <a:prstGeom prst="ellipse">
            <a:avLst/>
          </a:prstGeom>
          <a:solidFill>
            <a:schemeClr val="accent1">
              <a:alpha val="80000"/>
            </a:schemeClr>
          </a:solidFill>
        </p:spPr>
      </p:sp>
      <p:sp>
        <p:nvSpPr>
          <p:cNvPr id="31" name="AutoShape 31"/>
          <p:cNvSpPr/>
          <p:nvPr/>
        </p:nvSpPr>
        <p:spPr>
          <a:xfrm>
            <a:off x="689125" y="692781"/>
            <a:ext cx="74704" cy="74704"/>
          </a:xfrm>
          <a:prstGeom prst="ellipse">
            <a:avLst/>
          </a:prstGeom>
          <a:solidFill>
            <a:schemeClr val="accent1">
              <a:alpha val="60000"/>
            </a:schemeClr>
          </a:solidFill>
        </p:spPr>
      </p:sp>
      <p:sp>
        <p:nvSpPr>
          <p:cNvPr id="32" name="AutoShape 32"/>
          <p:cNvSpPr/>
          <p:nvPr/>
        </p:nvSpPr>
        <p:spPr>
          <a:xfrm>
            <a:off x="799768" y="701751"/>
            <a:ext cx="69238" cy="69238"/>
          </a:xfrm>
          <a:prstGeom prst="ellipse">
            <a:avLst/>
          </a:prstGeom>
          <a:solidFill>
            <a:schemeClr val="accent1">
              <a:alpha val="40000"/>
            </a:schemeClr>
          </a:solidFill>
        </p:spPr>
      </p:sp>
      <p:sp>
        <p:nvSpPr>
          <p:cNvPr id="33" name="AutoShape 33"/>
          <p:cNvSpPr/>
          <p:nvPr/>
        </p:nvSpPr>
        <p:spPr>
          <a:xfrm>
            <a:off x="904945" y="697618"/>
            <a:ext cx="65594" cy="65594"/>
          </a:xfrm>
          <a:prstGeom prst="ellipse">
            <a:avLst/>
          </a:prstGeom>
          <a:solidFill>
            <a:schemeClr val="accent1">
              <a:alpha val="20000"/>
            </a:schemeClr>
          </a:solidFill>
        </p:spPr>
      </p:sp>
      <p:sp>
        <p:nvSpPr>
          <p:cNvPr id="34" name="TextBox 34"/>
          <p:cNvSpPr txBox="1"/>
          <p:nvPr/>
        </p:nvSpPr>
        <p:spPr>
          <a:xfrm>
            <a:off x="1094842" y="93878"/>
            <a:ext cx="10001250" cy="893445"/>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rPr>
              <a:t>经费报销注意事项</a:t>
            </a:r>
            <a:endParaRPr lang="en-US" sz="3000" b="1">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35" name="TextBox 3"/>
          <p:cNvSpPr txBox="1"/>
          <p:nvPr>
            <p:custDataLst>
              <p:tags r:id="rId2"/>
            </p:custDataLst>
          </p:nvPr>
        </p:nvSpPr>
        <p:spPr>
          <a:xfrm>
            <a:off x="454963" y="2034175"/>
            <a:ext cx="5826389" cy="668020"/>
          </a:xfrm>
          <a:prstGeom prst="rect">
            <a:avLst/>
          </a:prstGeom>
        </p:spPr>
        <p:txBody>
          <a:bodyPr vert="horz" wrap="square" lIns="114300" tIns="57150" rIns="114300" bIns="57150" rtlCol="0" anchor="t" anchorCtr="0">
            <a:spAutoFit/>
          </a:bodyPr>
          <a:p>
            <a:pPr>
              <a:lnSpc>
                <a:spcPct val="120000"/>
              </a:lnSpc>
            </a:pPr>
            <a:r>
              <a:rPr lang="zh-CN" altLang="en-US" sz="1500">
                <a:solidFill>
                  <a:schemeClr val="tx1"/>
                </a:solidFill>
                <a:effectLst/>
                <a:latin typeface="微软雅黑" panose="020B0503020204020204" charset="-122"/>
                <a:ea typeface="微软雅黑" panose="020B0503020204020204" charset="-122"/>
                <a:cs typeface="微软雅黑" panose="020B0503020204020204" charset="-122"/>
                <a:sym typeface="+mn-ea"/>
              </a:rPr>
              <a:t>发票付款单位（发票抬头）应填写“武汉城市职业学院”或研发团队（研发团队公司）负责人名字。</a:t>
            </a:r>
            <a:endParaRPr lang="zh-CN" altLang="en-US" sz="1500">
              <a:solidFill>
                <a:schemeClr val="tx1"/>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39" name="TextBox 7"/>
          <p:cNvSpPr txBox="1"/>
          <p:nvPr>
            <p:custDataLst>
              <p:tags r:id="rId3"/>
            </p:custDataLst>
          </p:nvPr>
        </p:nvSpPr>
        <p:spPr>
          <a:xfrm>
            <a:off x="457503" y="3810246"/>
            <a:ext cx="6018344" cy="1221740"/>
          </a:xfrm>
          <a:prstGeom prst="rect">
            <a:avLst/>
          </a:prstGeom>
        </p:spPr>
        <p:txBody>
          <a:bodyPr vert="horz" wrap="square" lIns="114300" tIns="57150" rIns="114300" bIns="57150" rtlCol="0" anchor="t" anchorCtr="0">
            <a:spAutoFit/>
          </a:bodyPr>
          <a:p>
            <a:pPr marL="0" lvl="1">
              <a:lnSpc>
                <a:spcPct val="120000"/>
              </a:lnSpc>
            </a:pPr>
            <a:r>
              <a:rPr lang="zh-CN" altLang="en-US" sz="1500">
                <a:solidFill>
                  <a:schemeClr val="tx1"/>
                </a:solidFill>
                <a:effectLst/>
                <a:latin typeface="微软雅黑" panose="020B0503020204020204" charset="-122"/>
                <a:ea typeface="微软雅黑" panose="020B0503020204020204" charset="-122"/>
                <a:cs typeface="微软雅黑" panose="020B0503020204020204" charset="-122"/>
                <a:sym typeface="+mn-ea"/>
              </a:rPr>
              <a:t>票据要求真实、合法、准确、完整，取得发票后应先登录发票所在省市税务网站查询发票真伪，</a:t>
            </a:r>
            <a:r>
              <a:rPr lang="zh-CN" altLang="en-US" sz="1500">
                <a:solidFill>
                  <a:schemeClr val="tx1"/>
                </a:solidFill>
                <a:effectLst/>
                <a:latin typeface="微软雅黑" panose="020B0503020204020204" charset="-122"/>
                <a:ea typeface="微软雅黑" panose="020B0503020204020204" charset="-122"/>
                <a:sym typeface="+mn-ea"/>
              </a:rPr>
              <a:t>打印出查验结果粘贴在发票上。（发票金额</a:t>
            </a:r>
            <a:r>
              <a:rPr lang="en-US" altLang="zh-CN" sz="1500">
                <a:solidFill>
                  <a:schemeClr val="tx1"/>
                </a:solidFill>
                <a:effectLst/>
                <a:latin typeface="微软雅黑" panose="020B0503020204020204" charset="-122"/>
                <a:ea typeface="微软雅黑" panose="020B0503020204020204" charset="-122"/>
                <a:sym typeface="+mn-ea"/>
              </a:rPr>
              <a:t>1000</a:t>
            </a:r>
            <a:r>
              <a:rPr lang="zh-CN" altLang="en-US" sz="1500">
                <a:solidFill>
                  <a:schemeClr val="tx1"/>
                </a:solidFill>
                <a:effectLst/>
                <a:latin typeface="微软雅黑" panose="020B0503020204020204" charset="-122"/>
                <a:ea typeface="微软雅黑" panose="020B0503020204020204" charset="-122"/>
                <a:sym typeface="+mn-ea"/>
              </a:rPr>
              <a:t>元以上）</a:t>
            </a:r>
            <a:endParaRPr lang="zh-CN" altLang="en-US" sz="150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lnSpc>
                <a:spcPct val="120000"/>
              </a:lnSpc>
            </a:pPr>
            <a:endParaRPr lang="zh-CN" altLang="en-US" sz="1500">
              <a:solidFill>
                <a:schemeClr val="tx1"/>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41" name="AutoShape 2"/>
          <p:cNvSpPr/>
          <p:nvPr/>
        </p:nvSpPr>
        <p:spPr>
          <a:xfrm>
            <a:off x="7150141" y="2021983"/>
            <a:ext cx="3939528" cy="3939528"/>
          </a:xfrm>
          <a:prstGeom prst="ellipse">
            <a:avLst/>
          </a:prstGeom>
          <a:solidFill>
            <a:schemeClr val="accent2">
              <a:lumMod val="60000"/>
              <a:lumOff val="40000"/>
              <a:alpha val="100000"/>
            </a:schemeClr>
          </a:solidFill>
        </p:spPr>
      </p:sp>
      <p:pic>
        <p:nvPicPr>
          <p:cNvPr id="43" name="Picture 9"/>
          <p:cNvPicPr>
            <a:picLocks noChangeAspect="1"/>
          </p:cNvPicPr>
          <p:nvPr/>
        </p:nvPicPr>
        <p:blipFill>
          <a:blip r:embed="rId4"/>
          <a:srcRect l="22000" r="22000"/>
          <a:stretch>
            <a:fillRect/>
          </a:stretch>
        </p:blipFill>
        <p:spPr>
          <a:xfrm>
            <a:off x="7676035" y="2524948"/>
            <a:ext cx="2887742" cy="2887741"/>
          </a:xfrm>
          <a:prstGeom prst="ellipse">
            <a:avLst/>
          </a:prstGeom>
        </p:spPr>
      </p:pic>
      <p:sp>
        <p:nvSpPr>
          <p:cNvPr id="44" name="AutoShape 10"/>
          <p:cNvSpPr/>
          <p:nvPr/>
        </p:nvSpPr>
        <p:spPr>
          <a:xfrm>
            <a:off x="8663168" y="1482987"/>
            <a:ext cx="913476" cy="913476"/>
          </a:xfrm>
          <a:prstGeom prst="ellipse">
            <a:avLst/>
          </a:prstGeom>
          <a:solidFill>
            <a:schemeClr val="accent2">
              <a:alpha val="100000"/>
            </a:schemeClr>
          </a:solidFill>
        </p:spPr>
      </p:sp>
      <p:sp>
        <p:nvSpPr>
          <p:cNvPr id="45" name="AutoShape 11"/>
          <p:cNvSpPr/>
          <p:nvPr/>
        </p:nvSpPr>
        <p:spPr>
          <a:xfrm>
            <a:off x="6921648" y="4618441"/>
            <a:ext cx="913476" cy="913476"/>
          </a:xfrm>
          <a:prstGeom prst="ellipse">
            <a:avLst/>
          </a:prstGeom>
          <a:solidFill>
            <a:schemeClr val="accent2">
              <a:alpha val="100000"/>
            </a:schemeClr>
          </a:solidFill>
        </p:spPr>
      </p:sp>
      <p:sp>
        <p:nvSpPr>
          <p:cNvPr id="46" name="Freeform 13"/>
          <p:cNvSpPr/>
          <p:nvPr/>
        </p:nvSpPr>
        <p:spPr>
          <a:xfrm>
            <a:off x="8906663" y="1691796"/>
            <a:ext cx="426486" cy="426486"/>
          </a:xfrm>
          <a:custGeom>
            <a:avLst/>
            <a:gdLst/>
            <a:ahLst/>
            <a:cxnLst/>
            <a:rect l="l" t="t" r="r" b="b"/>
            <a:pathLst>
              <a:path w="304800" h="304800">
                <a:moveTo>
                  <a:pt x="0" y="91440"/>
                </a:moveTo>
                <a:lnTo>
                  <a:pt x="152400" y="0"/>
                </a:lnTo>
                <a:lnTo>
                  <a:pt x="304800" y="91440"/>
                </a:lnTo>
                <a:lnTo>
                  <a:pt x="304800" y="121920"/>
                </a:lnTo>
                <a:lnTo>
                  <a:pt x="0" y="121920"/>
                </a:lnTo>
                <a:lnTo>
                  <a:pt x="0" y="91440"/>
                </a:lnTo>
                <a:close/>
                <a:moveTo>
                  <a:pt x="0" y="274320"/>
                </a:moveTo>
                <a:lnTo>
                  <a:pt x="304800" y="274320"/>
                </a:lnTo>
                <a:lnTo>
                  <a:pt x="304800" y="304800"/>
                </a:lnTo>
                <a:lnTo>
                  <a:pt x="0" y="304800"/>
                </a:lnTo>
                <a:lnTo>
                  <a:pt x="0" y="274320"/>
                </a:lnTo>
                <a:close/>
                <a:moveTo>
                  <a:pt x="30480" y="243840"/>
                </a:moveTo>
                <a:lnTo>
                  <a:pt x="274320" y="243840"/>
                </a:lnTo>
                <a:lnTo>
                  <a:pt x="274320" y="274320"/>
                </a:lnTo>
                <a:lnTo>
                  <a:pt x="30480" y="274320"/>
                </a:lnTo>
                <a:lnTo>
                  <a:pt x="30480" y="243840"/>
                </a:lnTo>
                <a:close/>
                <a:moveTo>
                  <a:pt x="30480" y="121920"/>
                </a:moveTo>
                <a:lnTo>
                  <a:pt x="91440" y="121920"/>
                </a:lnTo>
                <a:lnTo>
                  <a:pt x="91440" y="243840"/>
                </a:lnTo>
                <a:lnTo>
                  <a:pt x="30480" y="243840"/>
                </a:lnTo>
                <a:lnTo>
                  <a:pt x="30480" y="121920"/>
                </a:lnTo>
                <a:close/>
                <a:moveTo>
                  <a:pt x="121920" y="121920"/>
                </a:moveTo>
                <a:lnTo>
                  <a:pt x="182880" y="121920"/>
                </a:lnTo>
                <a:lnTo>
                  <a:pt x="182880" y="243840"/>
                </a:lnTo>
                <a:lnTo>
                  <a:pt x="121920" y="243840"/>
                </a:lnTo>
                <a:lnTo>
                  <a:pt x="121920" y="121920"/>
                </a:lnTo>
                <a:close/>
                <a:moveTo>
                  <a:pt x="213360" y="121920"/>
                </a:moveTo>
                <a:lnTo>
                  <a:pt x="274320" y="121920"/>
                </a:lnTo>
                <a:lnTo>
                  <a:pt x="274320" y="243840"/>
                </a:lnTo>
                <a:lnTo>
                  <a:pt x="213360" y="243840"/>
                </a:lnTo>
                <a:lnTo>
                  <a:pt x="213360" y="121920"/>
                </a:lnTo>
                <a:close/>
              </a:path>
            </a:pathLst>
          </a:custGeom>
          <a:solidFill>
            <a:srgbClr val="FFFFFF">
              <a:alpha val="100000"/>
            </a:srgbClr>
          </a:solidFill>
        </p:spPr>
      </p:sp>
      <p:sp>
        <p:nvSpPr>
          <p:cNvPr id="47" name="Freeform 15"/>
          <p:cNvSpPr/>
          <p:nvPr/>
        </p:nvSpPr>
        <p:spPr>
          <a:xfrm>
            <a:off x="7137949" y="4833774"/>
            <a:ext cx="482811" cy="482811"/>
          </a:xfrm>
          <a:custGeom>
            <a:avLst/>
            <a:gdLst/>
            <a:ahLst/>
            <a:cxnLst/>
            <a:rect l="l" t="t" r="r" b="b"/>
            <a:pathLst>
              <a:path w="304800" h="304800">
                <a:moveTo>
                  <a:pt x="304800" y="171155"/>
                </a:moveTo>
                <a:lnTo>
                  <a:pt x="304800" y="133055"/>
                </a:lnTo>
                <a:lnTo>
                  <a:pt x="259261" y="114081"/>
                </a:lnTo>
                <a:cubicBezTo>
                  <a:pt x="257994" y="110509"/>
                  <a:pt x="256661" y="107051"/>
                  <a:pt x="255022" y="103661"/>
                </a:cubicBezTo>
                <a:lnTo>
                  <a:pt x="273406" y="57893"/>
                </a:lnTo>
                <a:lnTo>
                  <a:pt x="246459" y="30956"/>
                </a:lnTo>
                <a:lnTo>
                  <a:pt x="201101" y="49635"/>
                </a:lnTo>
                <a:cubicBezTo>
                  <a:pt x="197644" y="47958"/>
                  <a:pt x="194110" y="46549"/>
                  <a:pt x="190462" y="45244"/>
                </a:cubicBezTo>
                <a:lnTo>
                  <a:pt x="171155" y="0"/>
                </a:lnTo>
                <a:lnTo>
                  <a:pt x="133055" y="0"/>
                </a:lnTo>
                <a:lnTo>
                  <a:pt x="114224" y="45091"/>
                </a:lnTo>
                <a:cubicBezTo>
                  <a:pt x="110433" y="46434"/>
                  <a:pt x="106785" y="47844"/>
                  <a:pt x="103175" y="49559"/>
                </a:cubicBezTo>
                <a:lnTo>
                  <a:pt x="57893" y="31366"/>
                </a:lnTo>
                <a:lnTo>
                  <a:pt x="30956" y="58303"/>
                </a:lnTo>
                <a:lnTo>
                  <a:pt x="49416" y="103175"/>
                </a:lnTo>
                <a:cubicBezTo>
                  <a:pt x="47625" y="106861"/>
                  <a:pt x="46177" y="110614"/>
                  <a:pt x="44796" y="114491"/>
                </a:cubicBezTo>
                <a:lnTo>
                  <a:pt x="0" y="133645"/>
                </a:lnTo>
                <a:lnTo>
                  <a:pt x="0" y="171745"/>
                </a:lnTo>
                <a:lnTo>
                  <a:pt x="44834" y="190424"/>
                </a:lnTo>
                <a:cubicBezTo>
                  <a:pt x="46215" y="194291"/>
                  <a:pt x="47701" y="198053"/>
                  <a:pt x="49482" y="201740"/>
                </a:cubicBezTo>
                <a:lnTo>
                  <a:pt x="31366" y="246907"/>
                </a:lnTo>
                <a:lnTo>
                  <a:pt x="58303" y="273844"/>
                </a:lnTo>
                <a:lnTo>
                  <a:pt x="103289" y="255318"/>
                </a:lnTo>
                <a:cubicBezTo>
                  <a:pt x="106899" y="257032"/>
                  <a:pt x="110585" y="258404"/>
                  <a:pt x="114376" y="259709"/>
                </a:cubicBezTo>
                <a:lnTo>
                  <a:pt x="133645" y="304800"/>
                </a:lnTo>
                <a:lnTo>
                  <a:pt x="171745" y="304800"/>
                </a:lnTo>
                <a:lnTo>
                  <a:pt x="190605" y="259480"/>
                </a:lnTo>
                <a:cubicBezTo>
                  <a:pt x="194215" y="258137"/>
                  <a:pt x="197787" y="256727"/>
                  <a:pt x="201206" y="255089"/>
                </a:cubicBezTo>
                <a:lnTo>
                  <a:pt x="246898" y="273396"/>
                </a:lnTo>
                <a:lnTo>
                  <a:pt x="273834" y="246459"/>
                </a:lnTo>
                <a:lnTo>
                  <a:pt x="255079" y="200997"/>
                </a:lnTo>
                <a:cubicBezTo>
                  <a:pt x="256680" y="197577"/>
                  <a:pt x="257985" y="194110"/>
                  <a:pt x="259251" y="190576"/>
                </a:cubicBezTo>
                <a:lnTo>
                  <a:pt x="304800" y="171155"/>
                </a:lnTo>
                <a:close/>
                <a:moveTo>
                  <a:pt x="152105" y="209550"/>
                </a:moveTo>
                <a:cubicBezTo>
                  <a:pt x="120558" y="209550"/>
                  <a:pt x="94955" y="183947"/>
                  <a:pt x="94955" y="152400"/>
                </a:cubicBezTo>
                <a:cubicBezTo>
                  <a:pt x="94955" y="120853"/>
                  <a:pt x="120558" y="95250"/>
                  <a:pt x="152105" y="95250"/>
                </a:cubicBezTo>
                <a:cubicBezTo>
                  <a:pt x="183652" y="95250"/>
                  <a:pt x="209255" y="120853"/>
                  <a:pt x="209255" y="152400"/>
                </a:cubicBezTo>
                <a:cubicBezTo>
                  <a:pt x="209255" y="183947"/>
                  <a:pt x="183652" y="209550"/>
                  <a:pt x="152105" y="209550"/>
                </a:cubicBezTo>
                <a:close/>
              </a:path>
            </a:pathLst>
          </a:custGeom>
          <a:solidFill>
            <a:srgbClr val="FFFFFF">
              <a:alpha val="100000"/>
            </a:srgbClr>
          </a:solidFill>
        </p:spPr>
      </p:sp>
      <p:sp>
        <p:nvSpPr>
          <p:cNvPr id="48" name="AutoShape 12"/>
          <p:cNvSpPr/>
          <p:nvPr/>
        </p:nvSpPr>
        <p:spPr>
          <a:xfrm>
            <a:off x="10386775" y="4618441"/>
            <a:ext cx="913476" cy="913476"/>
          </a:xfrm>
          <a:prstGeom prst="ellipse">
            <a:avLst/>
          </a:prstGeom>
          <a:solidFill>
            <a:schemeClr val="accent2">
              <a:alpha val="100000"/>
            </a:schemeClr>
          </a:solidFill>
        </p:spPr>
      </p:sp>
      <p:sp>
        <p:nvSpPr>
          <p:cNvPr id="49" name="Freeform 14"/>
          <p:cNvSpPr/>
          <p:nvPr/>
        </p:nvSpPr>
        <p:spPr>
          <a:xfrm>
            <a:off x="10639092" y="4837698"/>
            <a:ext cx="426194" cy="426194"/>
          </a:xfrm>
          <a:custGeom>
            <a:avLst/>
            <a:gdLst/>
            <a:ahLst/>
            <a:cxnLst/>
            <a:rect l="l" t="t" r="r" b="b"/>
            <a:pathLst>
              <a:path w="304800" h="304800">
                <a:moveTo>
                  <a:pt x="152400" y="190500"/>
                </a:moveTo>
                <a:cubicBezTo>
                  <a:pt x="152400" y="169459"/>
                  <a:pt x="169459" y="152400"/>
                  <a:pt x="190500" y="152400"/>
                </a:cubicBezTo>
                <a:cubicBezTo>
                  <a:pt x="211541" y="152400"/>
                  <a:pt x="228600" y="169459"/>
                  <a:pt x="228600" y="190500"/>
                </a:cubicBezTo>
                <a:cubicBezTo>
                  <a:pt x="228600" y="211541"/>
                  <a:pt x="211541" y="228600"/>
                  <a:pt x="190500" y="228600"/>
                </a:cubicBezTo>
                <a:cubicBezTo>
                  <a:pt x="169459" y="228600"/>
                  <a:pt x="152400" y="211541"/>
                  <a:pt x="152400" y="190500"/>
                </a:cubicBezTo>
                <a:close/>
                <a:moveTo>
                  <a:pt x="266700" y="76200"/>
                </a:moveTo>
                <a:lnTo>
                  <a:pt x="235372" y="12925"/>
                </a:lnTo>
                <a:cubicBezTo>
                  <a:pt x="232801" y="5410"/>
                  <a:pt x="225695" y="0"/>
                  <a:pt x="217284" y="0"/>
                </a:cubicBezTo>
                <a:lnTo>
                  <a:pt x="164973" y="0"/>
                </a:lnTo>
                <a:cubicBezTo>
                  <a:pt x="156467" y="0"/>
                  <a:pt x="149295" y="5544"/>
                  <a:pt x="146837" y="13192"/>
                </a:cubicBezTo>
                <a:lnTo>
                  <a:pt x="114338" y="76200"/>
                </a:lnTo>
                <a:lnTo>
                  <a:pt x="38100" y="76200"/>
                </a:lnTo>
                <a:cubicBezTo>
                  <a:pt x="17059" y="76200"/>
                  <a:pt x="0" y="93259"/>
                  <a:pt x="0" y="114300"/>
                </a:cubicBezTo>
                <a:lnTo>
                  <a:pt x="0" y="304800"/>
                </a:lnTo>
                <a:lnTo>
                  <a:pt x="304800" y="304800"/>
                </a:lnTo>
                <a:lnTo>
                  <a:pt x="304800" y="114300"/>
                </a:lnTo>
                <a:cubicBezTo>
                  <a:pt x="304800" y="93259"/>
                  <a:pt x="287760" y="76200"/>
                  <a:pt x="266700" y="76200"/>
                </a:cubicBezTo>
                <a:close/>
                <a:moveTo>
                  <a:pt x="57150" y="152400"/>
                </a:moveTo>
                <a:cubicBezTo>
                  <a:pt x="46625" y="152400"/>
                  <a:pt x="38100" y="143875"/>
                  <a:pt x="38100" y="133350"/>
                </a:cubicBezTo>
                <a:cubicBezTo>
                  <a:pt x="38100" y="122825"/>
                  <a:pt x="46625" y="114300"/>
                  <a:pt x="57150" y="114300"/>
                </a:cubicBezTo>
                <a:cubicBezTo>
                  <a:pt x="67675" y="114300"/>
                  <a:pt x="76200" y="122825"/>
                  <a:pt x="76200" y="133350"/>
                </a:cubicBezTo>
                <a:cubicBezTo>
                  <a:pt x="76200" y="143875"/>
                  <a:pt x="67675" y="152400"/>
                  <a:pt x="57150" y="152400"/>
                </a:cubicBezTo>
                <a:close/>
                <a:moveTo>
                  <a:pt x="190500" y="266700"/>
                </a:moveTo>
                <a:cubicBezTo>
                  <a:pt x="148419" y="266700"/>
                  <a:pt x="114300" y="232581"/>
                  <a:pt x="114300" y="190500"/>
                </a:cubicBezTo>
                <a:cubicBezTo>
                  <a:pt x="114300" y="148419"/>
                  <a:pt x="148419" y="114300"/>
                  <a:pt x="190500" y="114300"/>
                </a:cubicBezTo>
                <a:cubicBezTo>
                  <a:pt x="232581" y="114300"/>
                  <a:pt x="266700" y="148419"/>
                  <a:pt x="266700" y="190500"/>
                </a:cubicBezTo>
                <a:cubicBezTo>
                  <a:pt x="266700" y="232581"/>
                  <a:pt x="232581" y="266700"/>
                  <a:pt x="190500" y="266700"/>
                </a:cubicBezTo>
                <a:close/>
              </a:path>
            </a:pathLst>
          </a:custGeom>
          <a:solidFill>
            <a:srgbClr val="FFFFFF">
              <a:alpha val="100000"/>
            </a:srgbClr>
          </a:solidFill>
        </p:spPr>
      </p:sp>
      <p:sp>
        <p:nvSpPr>
          <p:cNvPr id="52" name="TextBox 4"/>
          <p:cNvSpPr txBox="1"/>
          <p:nvPr>
            <p:custDataLst>
              <p:tags r:id="rId5"/>
            </p:custDataLst>
          </p:nvPr>
        </p:nvSpPr>
        <p:spPr>
          <a:xfrm>
            <a:off x="457503" y="1481852"/>
            <a:ext cx="2703493" cy="354330"/>
          </a:xfrm>
          <a:prstGeom prst="rect">
            <a:avLst/>
          </a:prstGeom>
        </p:spPr>
        <p:txBody>
          <a:bodyPr vert="horz" wrap="square" lIns="114300" tIns="57150" rIns="114300" bIns="57150" rtlCol="0" anchor="t" anchorCtr="0">
            <a:spAutoFit/>
          </a:bodyPr>
          <a:p>
            <a:pPr>
              <a:lnSpc>
                <a:spcPct val="77000"/>
              </a:lnSpc>
            </a:pPr>
            <a:r>
              <a:rPr lang="en-US" sz="2025" b="1">
                <a:solidFill>
                  <a:schemeClr val="accent1"/>
                </a:solidFill>
                <a:latin typeface="微软雅黑" panose="020B0503020204020204" charset="-122"/>
                <a:ea typeface="微软雅黑" panose="020B0503020204020204" charset="-122"/>
                <a:cs typeface="微软雅黑" panose="020B0503020204020204" charset="-122"/>
                <a:sym typeface="+mn-ea"/>
              </a:rPr>
              <a:t>原始票据要求</a:t>
            </a:r>
            <a:endParaRPr lang="en-US" sz="2025" b="1">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54" name="TextBox 3"/>
          <p:cNvSpPr txBox="1"/>
          <p:nvPr>
            <p:custDataLst>
              <p:tags r:id="rId6"/>
            </p:custDataLst>
          </p:nvPr>
        </p:nvSpPr>
        <p:spPr>
          <a:xfrm>
            <a:off x="457503" y="2819670"/>
            <a:ext cx="5826389" cy="944880"/>
          </a:xfrm>
          <a:prstGeom prst="rect">
            <a:avLst/>
          </a:prstGeom>
        </p:spPr>
        <p:txBody>
          <a:bodyPr vert="horz" wrap="square" lIns="114300" tIns="57150" rIns="114300" bIns="57150" rtlCol="0" anchor="t" anchorCtr="0">
            <a:spAutoFit/>
          </a:bodyPr>
          <a:p>
            <a:pPr marL="0" lvl="1">
              <a:lnSpc>
                <a:spcPct val="120000"/>
              </a:lnSpc>
            </a:pPr>
            <a:r>
              <a:rPr lang="zh-CN" altLang="en-US" sz="1500">
                <a:solidFill>
                  <a:schemeClr val="tx1"/>
                </a:solidFill>
                <a:effectLst/>
                <a:latin typeface="微软雅黑" panose="020B0503020204020204" charset="-122"/>
                <a:ea typeface="微软雅黑" panose="020B0503020204020204" charset="-122"/>
                <a:cs typeface="微软雅黑" panose="020B0503020204020204" charset="-122"/>
                <a:sym typeface="+mn-ea"/>
              </a:rPr>
              <a:t>报销的原始单据应为税务或财政部门监制的正式票据，时间必须是该项目研发期间发生的合法有效票据。</a:t>
            </a:r>
            <a:endParaRPr lang="zh-CN" altLang="en-US" sz="150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lnSpc>
                <a:spcPct val="120000"/>
              </a:lnSpc>
            </a:pPr>
            <a:endParaRPr lang="zh-CN" altLang="en-US" sz="1500">
              <a:solidFill>
                <a:schemeClr val="tx1"/>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56" name="TextBox 7"/>
          <p:cNvSpPr txBox="1"/>
          <p:nvPr>
            <p:custDataLst>
              <p:tags r:id="rId7"/>
            </p:custDataLst>
          </p:nvPr>
        </p:nvSpPr>
        <p:spPr>
          <a:xfrm>
            <a:off x="457503" y="4800846"/>
            <a:ext cx="6018344" cy="1037590"/>
          </a:xfrm>
          <a:prstGeom prst="rect">
            <a:avLst/>
          </a:prstGeom>
        </p:spPr>
        <p:txBody>
          <a:bodyPr vert="horz" wrap="square" lIns="114300" tIns="57150" rIns="114300" bIns="57150" rtlCol="0" anchor="t" anchorCtr="0">
            <a:spAutoFit/>
          </a:bodyPr>
          <a:p>
            <a:pPr marL="0" lvl="1" indent="0" algn="l" fontAlgn="auto"/>
            <a:r>
              <a:rPr lang="zh-CN" altLang="en-US" sz="1500">
                <a:solidFill>
                  <a:schemeClr val="tx1"/>
                </a:solidFill>
                <a:effectLst/>
                <a:latin typeface="微软雅黑" panose="020B0503020204020204" charset="-122"/>
                <a:ea typeface="微软雅黑" panose="020B0503020204020204" charset="-122"/>
                <a:sym typeface="+mn-ea"/>
              </a:rPr>
              <a:t>报销的发票背面须有经手人、证明人或验收人签字。</a:t>
            </a:r>
            <a:endParaRPr lang="zh-CN" altLang="en-US" sz="1500">
              <a:solidFill>
                <a:schemeClr val="tx1"/>
              </a:solidFill>
              <a:effectLst/>
              <a:latin typeface="微软雅黑" panose="020B0503020204020204" charset="-122"/>
              <a:ea typeface="微软雅黑" panose="020B0503020204020204" charset="-122"/>
              <a:sym typeface="+mn-ea"/>
            </a:endParaRPr>
          </a:p>
          <a:p>
            <a:pPr marL="0" lvl="1" indent="0" algn="l" fontAlgn="auto"/>
            <a:r>
              <a:rPr lang="zh-CN" altLang="en-US" sz="1500">
                <a:solidFill>
                  <a:schemeClr val="tx1"/>
                </a:solidFill>
                <a:effectLst/>
                <a:latin typeface="微软雅黑" panose="020B0503020204020204" charset="-122"/>
                <a:ea typeface="微软雅黑" panose="020B0503020204020204" charset="-122"/>
                <a:sym typeface="+mn-ea"/>
              </a:rPr>
              <a:t>需使用统一的报销凭证粘贴纸进行粘贴，粘贴时注意对票据进行分类，发票金额便于查看。</a:t>
            </a:r>
            <a:endParaRPr lang="zh-CN" altLang="en-US" sz="1500">
              <a:solidFill>
                <a:schemeClr val="tx1"/>
              </a:solidFill>
              <a:effectLst/>
              <a:latin typeface="微软雅黑" panose="020B0503020204020204" charset="-122"/>
              <a:ea typeface="微软雅黑" panose="020B0503020204020204" charset="-122"/>
              <a:sym typeface="+mn-ea"/>
            </a:endParaRPr>
          </a:p>
          <a:p>
            <a:pPr marL="0" lvl="1" indent="0" algn="l" fontAlgn="auto"/>
            <a:r>
              <a:rPr lang="zh-CN" altLang="en-US" sz="1500">
                <a:solidFill>
                  <a:schemeClr val="tx1"/>
                </a:solidFill>
                <a:effectLst/>
                <a:latin typeface="微软雅黑" panose="020B0503020204020204" charset="-122"/>
                <a:ea typeface="微软雅黑" panose="020B0503020204020204" charset="-122"/>
                <a:sym typeface="+mn-ea"/>
              </a:rPr>
              <a:t>由项目负责人审批签字方可报销。</a:t>
            </a:r>
            <a:endParaRPr lang="zh-CN" altLang="en-US" sz="1500">
              <a:solidFill>
                <a:schemeClr val="tx1"/>
              </a:solidFill>
              <a:effectLst/>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custDataLst>
              <p:tags r:id="rId2"/>
            </p:custDataLst>
          </p:nvPr>
        </p:nvSpPr>
        <p:spPr>
          <a:xfrm>
            <a:off x="3485416" y="3075841"/>
            <a:ext cx="1954703" cy="1969616"/>
          </a:xfrm>
          <a:prstGeom prst="ellipse">
            <a:avLst/>
          </a:prstGeom>
          <a:solidFill>
            <a:schemeClr val="accent2">
              <a:alpha val="100000"/>
            </a:schemeClr>
          </a:solidFill>
        </p:spPr>
      </p:sp>
      <p:sp>
        <p:nvSpPr>
          <p:cNvPr id="3" name="AutoShape 3"/>
          <p:cNvSpPr/>
          <p:nvPr>
            <p:custDataLst>
              <p:tags r:id="rId3"/>
            </p:custDataLst>
          </p:nvPr>
        </p:nvSpPr>
        <p:spPr>
          <a:xfrm>
            <a:off x="5660673" y="3426081"/>
            <a:ext cx="2699191" cy="2719784"/>
          </a:xfrm>
          <a:prstGeom prst="ellipse">
            <a:avLst/>
          </a:prstGeom>
          <a:solidFill>
            <a:schemeClr val="accent2">
              <a:alpha val="100000"/>
            </a:schemeClr>
          </a:solidFill>
        </p:spPr>
      </p:sp>
      <p:sp>
        <p:nvSpPr>
          <p:cNvPr id="4" name="AutoShape 4"/>
          <p:cNvSpPr/>
          <p:nvPr>
            <p:custDataLst>
              <p:tags r:id="rId4"/>
            </p:custDataLst>
          </p:nvPr>
        </p:nvSpPr>
        <p:spPr>
          <a:xfrm>
            <a:off x="5288494" y="1513149"/>
            <a:ext cx="1721774" cy="1721774"/>
          </a:xfrm>
          <a:prstGeom prst="ellipse">
            <a:avLst/>
          </a:prstGeom>
          <a:solidFill>
            <a:schemeClr val="accent2">
              <a:alpha val="100000"/>
            </a:schemeClr>
          </a:solidFill>
        </p:spPr>
      </p:sp>
      <p:sp>
        <p:nvSpPr>
          <p:cNvPr id="5" name="TextBox 5"/>
          <p:cNvSpPr txBox="1"/>
          <p:nvPr>
            <p:custDataLst>
              <p:tags r:id="rId5"/>
            </p:custDataLst>
          </p:nvPr>
        </p:nvSpPr>
        <p:spPr>
          <a:xfrm>
            <a:off x="280421" y="2711491"/>
            <a:ext cx="3039989" cy="944880"/>
          </a:xfrm>
          <a:prstGeom prst="rect">
            <a:avLst/>
          </a:prstGeom>
        </p:spPr>
        <p:txBody>
          <a:bodyPr vert="horz" wrap="square" lIns="114300" tIns="57150" rIns="114300" bIns="57150" rtlCol="0" anchor="t" anchorCtr="0">
            <a:spAutoFit/>
          </a:bodyPr>
          <a:lstStyle/>
          <a:p>
            <a:pPr indent="0" algn="l" fontAlgn="auto">
              <a:lnSpc>
                <a:spcPct val="120000"/>
              </a:lnSpc>
            </a:pPr>
            <a:r>
              <a:rPr lang="en-US" altLang="zh-CN" sz="1500">
                <a:effectLst/>
                <a:latin typeface="微软雅黑" panose="020B0503020204020204" charset="-122"/>
                <a:ea typeface="微软雅黑" panose="020B0503020204020204" charset="-122"/>
                <a:cs typeface="微软雅黑" panose="020B0503020204020204" charset="-122"/>
                <a:sym typeface="+mn-ea"/>
              </a:rPr>
              <a:t>  </a:t>
            </a:r>
            <a:r>
              <a:rPr lang="zh-CN" altLang="en-US" sz="1500">
                <a:effectLst/>
                <a:latin typeface="微软雅黑" panose="020B0503020204020204" charset="-122"/>
                <a:ea typeface="微软雅黑" panose="020B0503020204020204" charset="-122"/>
                <a:cs typeface="微软雅黑" panose="020B0503020204020204" charset="-122"/>
                <a:sym typeface="+mn-ea"/>
              </a:rPr>
              <a:t>单项经济业务支出金额在</a:t>
            </a:r>
            <a:r>
              <a:rPr lang="en-US" altLang="zh-CN" sz="1500">
                <a:effectLst/>
                <a:latin typeface="微软雅黑" panose="020B0503020204020204" charset="-122"/>
                <a:ea typeface="微软雅黑" panose="020B0503020204020204" charset="-122"/>
                <a:cs typeface="微软雅黑" panose="020B0503020204020204" charset="-122"/>
                <a:sym typeface="+mn-ea"/>
              </a:rPr>
              <a:t> 2 </a:t>
            </a:r>
            <a:r>
              <a:rPr lang="zh-CN" altLang="en-US" sz="1500">
                <a:effectLst/>
                <a:latin typeface="微软雅黑" panose="020B0503020204020204" charset="-122"/>
                <a:ea typeface="微软雅黑" panose="020B0503020204020204" charset="-122"/>
                <a:cs typeface="微软雅黑" panose="020B0503020204020204" charset="-122"/>
                <a:sym typeface="+mn-ea"/>
              </a:rPr>
              <a:t>万元以上的横向科研项目采购，需签订采购合同。</a:t>
            </a:r>
            <a:endParaRPr lang="zh-CN" altLang="en-US" sz="1500">
              <a:solidFill>
                <a:schemeClr val="tx1"/>
              </a:solidFill>
              <a:effectLst/>
              <a:latin typeface="微软雅黑" panose="020B0503020204020204" charset="-122"/>
              <a:ea typeface="微软雅黑" panose="020B0503020204020204" charset="-122"/>
              <a:cs typeface="微软雅黑" panose="020B0503020204020204" charset="-122"/>
              <a:sym typeface="+mn-ea"/>
            </a:endParaRPr>
          </a:p>
        </p:txBody>
      </p:sp>
      <p:pic>
        <p:nvPicPr>
          <p:cNvPr id="6" name="Picture 6"/>
          <p:cNvPicPr>
            <a:picLocks noChangeAspect="1"/>
          </p:cNvPicPr>
          <p:nvPr>
            <p:custDataLst>
              <p:tags r:id="rId6"/>
            </p:custDataLst>
          </p:nvPr>
        </p:nvPicPr>
        <p:blipFill>
          <a:blip r:embed="rId7"/>
          <a:srcRect l="18917" r="18917"/>
          <a:stretch>
            <a:fillRect/>
          </a:stretch>
        </p:blipFill>
        <p:spPr>
          <a:xfrm>
            <a:off x="5399254" y="1623909"/>
            <a:ext cx="1500254" cy="1500254"/>
          </a:xfrm>
          <a:prstGeom prst="ellipse">
            <a:avLst/>
          </a:prstGeom>
        </p:spPr>
      </p:pic>
      <p:sp>
        <p:nvSpPr>
          <p:cNvPr id="7" name="TextBox 7"/>
          <p:cNvSpPr txBox="1"/>
          <p:nvPr>
            <p:custDataLst>
              <p:tags r:id="rId8"/>
            </p:custDataLst>
          </p:nvPr>
        </p:nvSpPr>
        <p:spPr>
          <a:xfrm>
            <a:off x="613814" y="2226284"/>
            <a:ext cx="2703493" cy="665480"/>
          </a:xfrm>
          <a:prstGeom prst="rect">
            <a:avLst/>
          </a:prstGeom>
        </p:spPr>
        <p:txBody>
          <a:bodyPr vert="horz" wrap="square" lIns="114300" tIns="57150" rIns="114300" bIns="57150" rtlCol="0" anchor="t" anchorCtr="0">
            <a:spAutoFit/>
          </a:bodyPr>
          <a:lstStyle/>
          <a:p>
            <a:pPr algn="ctr">
              <a:lnSpc>
                <a:spcPct val="77000"/>
              </a:lnSpc>
            </a:pPr>
            <a:r>
              <a:rPr lang="en-US" sz="2325" b="1">
                <a:solidFill>
                  <a:schemeClr val="accent1"/>
                </a:solidFill>
                <a:latin typeface="微软雅黑" panose="020B0503020204020204" charset="-122"/>
                <a:ea typeface="微软雅黑" panose="020B0503020204020204" charset="-122"/>
                <a:cs typeface="微软雅黑" panose="020B0503020204020204" charset="-122"/>
                <a:sym typeface="+mn-ea"/>
              </a:rPr>
              <a:t>票据额度要求</a:t>
            </a:r>
            <a:endParaRPr lang="zh-CN" altLang="en-US" sz="2325">
              <a:solidFill>
                <a:schemeClr val="accent4"/>
              </a:solidFill>
              <a:effectLst/>
              <a:latin typeface="微软雅黑" panose="020B0503020204020204" charset="-122"/>
              <a:ea typeface="微软雅黑" panose="020B0503020204020204" charset="-122"/>
              <a:cs typeface="微软雅黑" panose="020B0503020204020204" charset="-122"/>
              <a:sym typeface="+mn-ea"/>
            </a:endParaRPr>
          </a:p>
          <a:p>
            <a:pPr algn="ctr">
              <a:lnSpc>
                <a:spcPct val="77000"/>
              </a:lnSpc>
            </a:pPr>
            <a:endParaRPr lang="en-US" sz="2325" b="1">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8" name="TextBox 8"/>
          <p:cNvSpPr txBox="1"/>
          <p:nvPr>
            <p:custDataLst>
              <p:tags r:id="rId9"/>
            </p:custDataLst>
          </p:nvPr>
        </p:nvSpPr>
        <p:spPr>
          <a:xfrm>
            <a:off x="7300757" y="1971492"/>
            <a:ext cx="3121877" cy="1776095"/>
          </a:xfrm>
          <a:prstGeom prst="rect">
            <a:avLst/>
          </a:prstGeom>
        </p:spPr>
        <p:txBody>
          <a:bodyPr vert="horz" wrap="square" lIns="114300" tIns="57150" rIns="114300" bIns="57150" rtlCol="0" anchor="t" anchorCtr="0">
            <a:spAutoFit/>
          </a:bodyPr>
          <a:lstStyle/>
          <a:p>
            <a:pPr marL="0" lvl="1">
              <a:lnSpc>
                <a:spcPct val="120000"/>
              </a:lnSpc>
            </a:pPr>
            <a:r>
              <a:rPr lang="zh-CN" altLang="en-US" sz="1500">
                <a:solidFill>
                  <a:schemeClr val="tx1"/>
                </a:solidFill>
                <a:effectLst/>
                <a:latin typeface="微软雅黑" panose="020B0503020204020204" charset="-122"/>
                <a:ea typeface="微软雅黑" panose="020B0503020204020204" charset="-122"/>
                <a:cs typeface="微软雅黑" panose="020B0503020204020204" charset="-122"/>
                <a:sym typeface="+mn-ea"/>
              </a:rPr>
              <a:t>项目经费支出（除零星开支），不得使用现金支付，凭银行支出凭条（相应截图打印件）交代理记账机构入账，不具备刷卡条件的场所发生的支出书面说明情况可不刷卡。</a:t>
            </a:r>
            <a:endParaRPr lang="zh-CN" altLang="en-US" sz="150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lnSpc>
                <a:spcPct val="120000"/>
              </a:lnSpc>
            </a:pPr>
            <a:endParaRPr lang="zh-CN" altLang="en-US" sz="1500">
              <a:solidFill>
                <a:schemeClr val="tx1"/>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9" name="TextBox 9"/>
          <p:cNvSpPr txBox="1"/>
          <p:nvPr>
            <p:custDataLst>
              <p:tags r:id="rId10"/>
            </p:custDataLst>
          </p:nvPr>
        </p:nvSpPr>
        <p:spPr>
          <a:xfrm>
            <a:off x="7300757" y="1513149"/>
            <a:ext cx="2703493" cy="389890"/>
          </a:xfrm>
          <a:prstGeom prst="rect">
            <a:avLst/>
          </a:prstGeom>
        </p:spPr>
        <p:txBody>
          <a:bodyPr vert="horz" wrap="square" lIns="114300" tIns="57150" rIns="114300" bIns="57150" rtlCol="0" anchor="t" anchorCtr="0">
            <a:spAutoFit/>
          </a:bodyPr>
          <a:lstStyle/>
          <a:p>
            <a:pPr>
              <a:lnSpc>
                <a:spcPct val="77000"/>
              </a:lnSpc>
            </a:pPr>
            <a:r>
              <a:rPr lang="en-US" sz="2325" b="1">
                <a:solidFill>
                  <a:schemeClr val="accent1"/>
                </a:solidFill>
                <a:latin typeface="微软雅黑" panose="020B0503020204020204" charset="-122"/>
                <a:ea typeface="微软雅黑" panose="020B0503020204020204" charset="-122"/>
                <a:cs typeface="微软雅黑" panose="020B0503020204020204" charset="-122"/>
                <a:sym typeface="+mn-ea"/>
              </a:rPr>
              <a:t>票据额度要求</a:t>
            </a:r>
            <a:endParaRPr lang="en-US" sz="2325" b="1">
              <a:solidFill>
                <a:schemeClr val="accent1"/>
              </a:solidFill>
              <a:latin typeface="微软雅黑" panose="020B0503020204020204" charset="-122"/>
              <a:ea typeface="微软雅黑" panose="020B0503020204020204" charset="-122"/>
              <a:cs typeface="微软雅黑" panose="020B0503020204020204" charset="-122"/>
            </a:endParaRPr>
          </a:p>
        </p:txBody>
      </p:sp>
      <p:pic>
        <p:nvPicPr>
          <p:cNvPr id="10" name="Picture 10"/>
          <p:cNvPicPr>
            <a:picLocks noChangeAspect="1"/>
          </p:cNvPicPr>
          <p:nvPr>
            <p:custDataLst>
              <p:tags r:id="rId11"/>
            </p:custDataLst>
          </p:nvPr>
        </p:nvPicPr>
        <p:blipFill>
          <a:blip r:embed="rId12"/>
          <a:srcRect l="16626" r="16626"/>
          <a:stretch>
            <a:fillRect/>
          </a:stretch>
        </p:blipFill>
        <p:spPr>
          <a:xfrm>
            <a:off x="5820154" y="3595858"/>
            <a:ext cx="2380229" cy="2380229"/>
          </a:xfrm>
          <a:prstGeom prst="ellipse">
            <a:avLst/>
          </a:prstGeom>
        </p:spPr>
      </p:pic>
      <p:pic>
        <p:nvPicPr>
          <p:cNvPr id="11" name="Picture 11"/>
          <p:cNvPicPr>
            <a:picLocks noChangeAspect="1"/>
          </p:cNvPicPr>
          <p:nvPr>
            <p:custDataLst>
              <p:tags r:id="rId13"/>
            </p:custDataLst>
          </p:nvPr>
        </p:nvPicPr>
        <p:blipFill>
          <a:blip r:embed="rId14"/>
          <a:srcRect l="15500" r="15500"/>
          <a:stretch>
            <a:fillRect/>
          </a:stretch>
        </p:blipFill>
        <p:spPr>
          <a:xfrm>
            <a:off x="3637042" y="3234923"/>
            <a:ext cx="1651452" cy="1651452"/>
          </a:xfrm>
          <a:prstGeom prst="ellipse">
            <a:avLst/>
          </a:prstGeom>
        </p:spPr>
      </p:pic>
      <p:sp>
        <p:nvSpPr>
          <p:cNvPr id="12" name="TextBox 12"/>
          <p:cNvSpPr txBox="1"/>
          <p:nvPr>
            <p:custDataLst>
              <p:tags r:id="rId15"/>
            </p:custDataLst>
          </p:nvPr>
        </p:nvSpPr>
        <p:spPr>
          <a:xfrm>
            <a:off x="8621512" y="4777233"/>
            <a:ext cx="3219450" cy="668020"/>
          </a:xfrm>
          <a:prstGeom prst="rect">
            <a:avLst/>
          </a:prstGeom>
        </p:spPr>
        <p:txBody>
          <a:bodyPr vert="horz" wrap="square" lIns="114300" tIns="57150" rIns="114300" bIns="57150" rtlCol="0" anchor="t" anchorCtr="0">
            <a:spAutoFit/>
          </a:bodyPr>
          <a:lstStyle/>
          <a:p>
            <a:pPr>
              <a:lnSpc>
                <a:spcPct val="120000"/>
              </a:lnSpc>
            </a:pPr>
            <a:r>
              <a:rPr lang="zh-CN" altLang="en-US" sz="1500">
                <a:solidFill>
                  <a:schemeClr val="tx1"/>
                </a:solidFill>
                <a:effectLst/>
                <a:latin typeface="微软雅黑" panose="020B0503020204020204" charset="-122"/>
                <a:ea typeface="微软雅黑" panose="020B0503020204020204" charset="-122"/>
                <a:cs typeface="微软雅黑" panose="020B0503020204020204" charset="-122"/>
                <a:sym typeface="+mn-ea"/>
              </a:rPr>
              <a:t>原则上业务招待费不超过到账金额的</a:t>
            </a:r>
            <a:r>
              <a:rPr lang="en-US" altLang="zh-CN" sz="1500">
                <a:solidFill>
                  <a:schemeClr val="tx1"/>
                </a:solidFill>
                <a:effectLst/>
                <a:latin typeface="微软雅黑" panose="020B0503020204020204" charset="-122"/>
                <a:ea typeface="微软雅黑" panose="020B0503020204020204" charset="-122"/>
                <a:cs typeface="微软雅黑" panose="020B0503020204020204" charset="-122"/>
                <a:sym typeface="+mn-ea"/>
              </a:rPr>
              <a:t>1</a:t>
            </a:r>
            <a:r>
              <a:rPr lang="zh-CN" altLang="en-US" sz="1500">
                <a:solidFill>
                  <a:schemeClr val="tx1"/>
                </a:solidFill>
                <a:effectLst/>
                <a:latin typeface="微软雅黑" panose="020B0503020204020204" charset="-122"/>
                <a:ea typeface="微软雅黑" panose="020B0503020204020204" charset="-122"/>
                <a:cs typeface="微软雅黑" panose="020B0503020204020204" charset="-122"/>
                <a:sym typeface="+mn-ea"/>
              </a:rPr>
              <a:t>0%</a:t>
            </a:r>
            <a:endParaRPr lang="zh-CN" altLang="en-US" sz="1500">
              <a:solidFill>
                <a:schemeClr val="tx1"/>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13" name="TextBox 13"/>
          <p:cNvSpPr txBox="1"/>
          <p:nvPr>
            <p:custDataLst>
              <p:tags r:id="rId16"/>
            </p:custDataLst>
          </p:nvPr>
        </p:nvSpPr>
        <p:spPr>
          <a:xfrm>
            <a:off x="8621512" y="4318890"/>
            <a:ext cx="2703493" cy="389890"/>
          </a:xfrm>
          <a:prstGeom prst="rect">
            <a:avLst/>
          </a:prstGeom>
        </p:spPr>
        <p:txBody>
          <a:bodyPr vert="horz" wrap="square" lIns="114300" tIns="57150" rIns="114300" bIns="57150" rtlCol="0" anchor="t" anchorCtr="0">
            <a:spAutoFit/>
          </a:bodyPr>
          <a:lstStyle/>
          <a:p>
            <a:pPr>
              <a:lnSpc>
                <a:spcPct val="77000"/>
              </a:lnSpc>
            </a:pPr>
            <a:r>
              <a:rPr lang="en-US" sz="2325" b="1">
                <a:solidFill>
                  <a:schemeClr val="accent1"/>
                </a:solidFill>
                <a:latin typeface="微软雅黑" panose="020B0503020204020204" charset="-122"/>
                <a:ea typeface="微软雅黑" panose="020B0503020204020204" charset="-122"/>
                <a:cs typeface="微软雅黑" panose="020B0503020204020204" charset="-122"/>
                <a:sym typeface="+mn-ea"/>
              </a:rPr>
              <a:t>票据额度要求</a:t>
            </a:r>
            <a:endParaRPr lang="en-US" sz="2325" b="1">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14" name="AutoShape 14"/>
          <p:cNvSpPr/>
          <p:nvPr/>
        </p:nvSpPr>
        <p:spPr>
          <a:xfrm>
            <a:off x="454963" y="331168"/>
            <a:ext cx="84147" cy="84147"/>
          </a:xfrm>
          <a:prstGeom prst="ellipse">
            <a:avLst/>
          </a:prstGeom>
          <a:solidFill>
            <a:schemeClr val="accent1">
              <a:alpha val="100000"/>
            </a:schemeClr>
          </a:solidFill>
        </p:spPr>
      </p:sp>
      <p:sp>
        <p:nvSpPr>
          <p:cNvPr id="15" name="AutoShape 15"/>
          <p:cNvSpPr/>
          <p:nvPr/>
        </p:nvSpPr>
        <p:spPr>
          <a:xfrm>
            <a:off x="575049" y="337743"/>
            <a:ext cx="78137" cy="78137"/>
          </a:xfrm>
          <a:prstGeom prst="ellipse">
            <a:avLst/>
          </a:prstGeom>
          <a:solidFill>
            <a:schemeClr val="accent1">
              <a:alpha val="80000"/>
            </a:schemeClr>
          </a:solidFill>
        </p:spPr>
      </p:sp>
      <p:sp>
        <p:nvSpPr>
          <p:cNvPr id="16" name="AutoShape 16"/>
          <p:cNvSpPr/>
          <p:nvPr/>
        </p:nvSpPr>
        <p:spPr>
          <a:xfrm>
            <a:off x="689125" y="339460"/>
            <a:ext cx="74704" cy="74704"/>
          </a:xfrm>
          <a:prstGeom prst="ellipse">
            <a:avLst/>
          </a:prstGeom>
          <a:solidFill>
            <a:schemeClr val="accent1">
              <a:alpha val="60000"/>
            </a:schemeClr>
          </a:solidFill>
        </p:spPr>
      </p:sp>
      <p:sp>
        <p:nvSpPr>
          <p:cNvPr id="17" name="AutoShape 17"/>
          <p:cNvSpPr/>
          <p:nvPr/>
        </p:nvSpPr>
        <p:spPr>
          <a:xfrm>
            <a:off x="799768" y="348430"/>
            <a:ext cx="69238" cy="69238"/>
          </a:xfrm>
          <a:prstGeom prst="ellipse">
            <a:avLst/>
          </a:prstGeom>
          <a:solidFill>
            <a:schemeClr val="accent1">
              <a:alpha val="40000"/>
            </a:schemeClr>
          </a:solidFill>
        </p:spPr>
      </p:sp>
      <p:sp>
        <p:nvSpPr>
          <p:cNvPr id="18" name="AutoShape 18"/>
          <p:cNvSpPr/>
          <p:nvPr/>
        </p:nvSpPr>
        <p:spPr>
          <a:xfrm>
            <a:off x="904945" y="344297"/>
            <a:ext cx="65594" cy="65594"/>
          </a:xfrm>
          <a:prstGeom prst="ellipse">
            <a:avLst/>
          </a:prstGeom>
          <a:solidFill>
            <a:schemeClr val="accent1">
              <a:alpha val="20000"/>
            </a:schemeClr>
          </a:solidFill>
        </p:spPr>
      </p:sp>
      <p:sp>
        <p:nvSpPr>
          <p:cNvPr id="19" name="AutoShape 19"/>
          <p:cNvSpPr/>
          <p:nvPr/>
        </p:nvSpPr>
        <p:spPr>
          <a:xfrm>
            <a:off x="454963" y="448942"/>
            <a:ext cx="84147" cy="84147"/>
          </a:xfrm>
          <a:prstGeom prst="ellipse">
            <a:avLst/>
          </a:prstGeom>
          <a:solidFill>
            <a:schemeClr val="accent1">
              <a:alpha val="100000"/>
            </a:schemeClr>
          </a:solidFill>
        </p:spPr>
      </p:sp>
      <p:sp>
        <p:nvSpPr>
          <p:cNvPr id="20" name="AutoShape 20"/>
          <p:cNvSpPr/>
          <p:nvPr/>
        </p:nvSpPr>
        <p:spPr>
          <a:xfrm>
            <a:off x="575049" y="455517"/>
            <a:ext cx="78137" cy="78137"/>
          </a:xfrm>
          <a:prstGeom prst="ellipse">
            <a:avLst/>
          </a:prstGeom>
          <a:solidFill>
            <a:schemeClr val="accent1">
              <a:alpha val="80000"/>
            </a:schemeClr>
          </a:solidFill>
        </p:spPr>
      </p:sp>
      <p:sp>
        <p:nvSpPr>
          <p:cNvPr id="21" name="AutoShape 21"/>
          <p:cNvSpPr/>
          <p:nvPr/>
        </p:nvSpPr>
        <p:spPr>
          <a:xfrm>
            <a:off x="689125" y="457233"/>
            <a:ext cx="74704" cy="74704"/>
          </a:xfrm>
          <a:prstGeom prst="ellipse">
            <a:avLst/>
          </a:prstGeom>
          <a:solidFill>
            <a:schemeClr val="accent1">
              <a:alpha val="60000"/>
            </a:schemeClr>
          </a:solidFill>
        </p:spPr>
      </p:sp>
      <p:sp>
        <p:nvSpPr>
          <p:cNvPr id="22" name="AutoShape 22"/>
          <p:cNvSpPr/>
          <p:nvPr/>
        </p:nvSpPr>
        <p:spPr>
          <a:xfrm>
            <a:off x="799768" y="466203"/>
            <a:ext cx="69238" cy="69238"/>
          </a:xfrm>
          <a:prstGeom prst="ellipse">
            <a:avLst/>
          </a:prstGeom>
          <a:solidFill>
            <a:schemeClr val="accent1">
              <a:alpha val="40000"/>
            </a:schemeClr>
          </a:solidFill>
        </p:spPr>
      </p:sp>
      <p:sp>
        <p:nvSpPr>
          <p:cNvPr id="23" name="AutoShape 23"/>
          <p:cNvSpPr/>
          <p:nvPr/>
        </p:nvSpPr>
        <p:spPr>
          <a:xfrm>
            <a:off x="904945" y="462070"/>
            <a:ext cx="65594" cy="65594"/>
          </a:xfrm>
          <a:prstGeom prst="ellipse">
            <a:avLst/>
          </a:prstGeom>
          <a:solidFill>
            <a:schemeClr val="accent1">
              <a:alpha val="20000"/>
            </a:schemeClr>
          </a:solidFill>
        </p:spPr>
      </p:sp>
      <p:sp>
        <p:nvSpPr>
          <p:cNvPr id="24" name="AutoShape 24"/>
          <p:cNvSpPr/>
          <p:nvPr/>
        </p:nvSpPr>
        <p:spPr>
          <a:xfrm>
            <a:off x="454963" y="566715"/>
            <a:ext cx="84147" cy="84147"/>
          </a:xfrm>
          <a:prstGeom prst="ellipse">
            <a:avLst/>
          </a:prstGeom>
          <a:solidFill>
            <a:schemeClr val="accent1">
              <a:alpha val="100000"/>
            </a:schemeClr>
          </a:solidFill>
        </p:spPr>
      </p:sp>
      <p:sp>
        <p:nvSpPr>
          <p:cNvPr id="25" name="AutoShape 25"/>
          <p:cNvSpPr/>
          <p:nvPr/>
        </p:nvSpPr>
        <p:spPr>
          <a:xfrm>
            <a:off x="575049" y="573291"/>
            <a:ext cx="78137" cy="78137"/>
          </a:xfrm>
          <a:prstGeom prst="ellipse">
            <a:avLst/>
          </a:prstGeom>
          <a:solidFill>
            <a:schemeClr val="accent1">
              <a:alpha val="80000"/>
            </a:schemeClr>
          </a:solidFill>
        </p:spPr>
      </p:sp>
      <p:sp>
        <p:nvSpPr>
          <p:cNvPr id="26" name="AutoShape 26"/>
          <p:cNvSpPr/>
          <p:nvPr/>
        </p:nvSpPr>
        <p:spPr>
          <a:xfrm>
            <a:off x="689125" y="575007"/>
            <a:ext cx="74704" cy="74704"/>
          </a:xfrm>
          <a:prstGeom prst="ellipse">
            <a:avLst/>
          </a:prstGeom>
          <a:solidFill>
            <a:schemeClr val="accent1">
              <a:alpha val="60000"/>
            </a:schemeClr>
          </a:solidFill>
        </p:spPr>
      </p:sp>
      <p:sp>
        <p:nvSpPr>
          <p:cNvPr id="27" name="AutoShape 27"/>
          <p:cNvSpPr/>
          <p:nvPr/>
        </p:nvSpPr>
        <p:spPr>
          <a:xfrm>
            <a:off x="799768" y="583977"/>
            <a:ext cx="69238" cy="69238"/>
          </a:xfrm>
          <a:prstGeom prst="ellipse">
            <a:avLst/>
          </a:prstGeom>
          <a:solidFill>
            <a:schemeClr val="accent1">
              <a:alpha val="40000"/>
            </a:schemeClr>
          </a:solidFill>
        </p:spPr>
      </p:sp>
      <p:sp>
        <p:nvSpPr>
          <p:cNvPr id="28" name="AutoShape 28"/>
          <p:cNvSpPr/>
          <p:nvPr/>
        </p:nvSpPr>
        <p:spPr>
          <a:xfrm>
            <a:off x="904945" y="579844"/>
            <a:ext cx="65594" cy="65594"/>
          </a:xfrm>
          <a:prstGeom prst="ellipse">
            <a:avLst/>
          </a:prstGeom>
          <a:solidFill>
            <a:schemeClr val="accent1">
              <a:alpha val="20000"/>
            </a:schemeClr>
          </a:solidFill>
        </p:spPr>
      </p:sp>
      <p:sp>
        <p:nvSpPr>
          <p:cNvPr id="29" name="AutoShape 29"/>
          <p:cNvSpPr/>
          <p:nvPr/>
        </p:nvSpPr>
        <p:spPr>
          <a:xfrm>
            <a:off x="454963" y="684489"/>
            <a:ext cx="84147" cy="84147"/>
          </a:xfrm>
          <a:prstGeom prst="ellipse">
            <a:avLst/>
          </a:prstGeom>
          <a:solidFill>
            <a:schemeClr val="accent1">
              <a:alpha val="100000"/>
            </a:schemeClr>
          </a:solidFill>
        </p:spPr>
      </p:sp>
      <p:sp>
        <p:nvSpPr>
          <p:cNvPr id="30" name="AutoShape 30"/>
          <p:cNvSpPr/>
          <p:nvPr/>
        </p:nvSpPr>
        <p:spPr>
          <a:xfrm>
            <a:off x="575049" y="691064"/>
            <a:ext cx="78137" cy="78137"/>
          </a:xfrm>
          <a:prstGeom prst="ellipse">
            <a:avLst/>
          </a:prstGeom>
          <a:solidFill>
            <a:schemeClr val="accent1">
              <a:alpha val="80000"/>
            </a:schemeClr>
          </a:solidFill>
        </p:spPr>
      </p:sp>
      <p:sp>
        <p:nvSpPr>
          <p:cNvPr id="31" name="AutoShape 31"/>
          <p:cNvSpPr/>
          <p:nvPr/>
        </p:nvSpPr>
        <p:spPr>
          <a:xfrm>
            <a:off x="689125" y="692781"/>
            <a:ext cx="74704" cy="74704"/>
          </a:xfrm>
          <a:prstGeom prst="ellipse">
            <a:avLst/>
          </a:prstGeom>
          <a:solidFill>
            <a:schemeClr val="accent1">
              <a:alpha val="60000"/>
            </a:schemeClr>
          </a:solidFill>
        </p:spPr>
      </p:sp>
      <p:sp>
        <p:nvSpPr>
          <p:cNvPr id="32" name="AutoShape 32"/>
          <p:cNvSpPr/>
          <p:nvPr/>
        </p:nvSpPr>
        <p:spPr>
          <a:xfrm>
            <a:off x="799768" y="701751"/>
            <a:ext cx="69238" cy="69238"/>
          </a:xfrm>
          <a:prstGeom prst="ellipse">
            <a:avLst/>
          </a:prstGeom>
          <a:solidFill>
            <a:schemeClr val="accent1">
              <a:alpha val="40000"/>
            </a:schemeClr>
          </a:solidFill>
        </p:spPr>
      </p:sp>
      <p:sp>
        <p:nvSpPr>
          <p:cNvPr id="33" name="AutoShape 33"/>
          <p:cNvSpPr/>
          <p:nvPr/>
        </p:nvSpPr>
        <p:spPr>
          <a:xfrm>
            <a:off x="904945" y="697618"/>
            <a:ext cx="65594" cy="65594"/>
          </a:xfrm>
          <a:prstGeom prst="ellipse">
            <a:avLst/>
          </a:prstGeom>
          <a:solidFill>
            <a:schemeClr val="accent1">
              <a:alpha val="20000"/>
            </a:schemeClr>
          </a:solidFill>
        </p:spPr>
      </p:sp>
      <p:sp>
        <p:nvSpPr>
          <p:cNvPr id="34" name="TextBox 34"/>
          <p:cNvSpPr txBox="1"/>
          <p:nvPr/>
        </p:nvSpPr>
        <p:spPr>
          <a:xfrm>
            <a:off x="1094842" y="93878"/>
            <a:ext cx="10001250" cy="893445"/>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rPr>
              <a:t>经费报销注意事项</a:t>
            </a:r>
            <a:endParaRPr lang="en-US" sz="3000" b="1">
              <a:solidFill>
                <a:schemeClr val="accent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14" name="AutoShape 14"/>
          <p:cNvSpPr/>
          <p:nvPr/>
        </p:nvSpPr>
        <p:spPr>
          <a:xfrm>
            <a:off x="454963" y="331168"/>
            <a:ext cx="84147" cy="84147"/>
          </a:xfrm>
          <a:prstGeom prst="ellipse">
            <a:avLst/>
          </a:prstGeom>
          <a:solidFill>
            <a:schemeClr val="accent1">
              <a:alpha val="100000"/>
            </a:schemeClr>
          </a:solidFill>
        </p:spPr>
      </p:sp>
      <p:sp>
        <p:nvSpPr>
          <p:cNvPr id="15" name="AutoShape 15"/>
          <p:cNvSpPr/>
          <p:nvPr/>
        </p:nvSpPr>
        <p:spPr>
          <a:xfrm>
            <a:off x="575049" y="337743"/>
            <a:ext cx="78137" cy="78137"/>
          </a:xfrm>
          <a:prstGeom prst="ellipse">
            <a:avLst/>
          </a:prstGeom>
          <a:solidFill>
            <a:schemeClr val="accent1">
              <a:alpha val="80000"/>
            </a:schemeClr>
          </a:solidFill>
        </p:spPr>
      </p:sp>
      <p:sp>
        <p:nvSpPr>
          <p:cNvPr id="16" name="AutoShape 16"/>
          <p:cNvSpPr/>
          <p:nvPr/>
        </p:nvSpPr>
        <p:spPr>
          <a:xfrm>
            <a:off x="689125" y="339460"/>
            <a:ext cx="74704" cy="74704"/>
          </a:xfrm>
          <a:prstGeom prst="ellipse">
            <a:avLst/>
          </a:prstGeom>
          <a:solidFill>
            <a:schemeClr val="accent1">
              <a:alpha val="60000"/>
            </a:schemeClr>
          </a:solidFill>
        </p:spPr>
      </p:sp>
      <p:sp>
        <p:nvSpPr>
          <p:cNvPr id="17" name="AutoShape 17"/>
          <p:cNvSpPr/>
          <p:nvPr/>
        </p:nvSpPr>
        <p:spPr>
          <a:xfrm>
            <a:off x="799768" y="348430"/>
            <a:ext cx="69238" cy="69238"/>
          </a:xfrm>
          <a:prstGeom prst="ellipse">
            <a:avLst/>
          </a:prstGeom>
          <a:solidFill>
            <a:schemeClr val="accent1">
              <a:alpha val="40000"/>
            </a:schemeClr>
          </a:solidFill>
        </p:spPr>
      </p:sp>
      <p:sp>
        <p:nvSpPr>
          <p:cNvPr id="18" name="AutoShape 18"/>
          <p:cNvSpPr/>
          <p:nvPr/>
        </p:nvSpPr>
        <p:spPr>
          <a:xfrm>
            <a:off x="904945" y="344297"/>
            <a:ext cx="65594" cy="65594"/>
          </a:xfrm>
          <a:prstGeom prst="ellipse">
            <a:avLst/>
          </a:prstGeom>
          <a:solidFill>
            <a:schemeClr val="accent1">
              <a:alpha val="20000"/>
            </a:schemeClr>
          </a:solidFill>
        </p:spPr>
      </p:sp>
      <p:sp>
        <p:nvSpPr>
          <p:cNvPr id="19" name="AutoShape 19"/>
          <p:cNvSpPr/>
          <p:nvPr/>
        </p:nvSpPr>
        <p:spPr>
          <a:xfrm>
            <a:off x="454963" y="448942"/>
            <a:ext cx="84147" cy="84147"/>
          </a:xfrm>
          <a:prstGeom prst="ellipse">
            <a:avLst/>
          </a:prstGeom>
          <a:solidFill>
            <a:schemeClr val="accent1">
              <a:alpha val="100000"/>
            </a:schemeClr>
          </a:solidFill>
        </p:spPr>
      </p:sp>
      <p:sp>
        <p:nvSpPr>
          <p:cNvPr id="20" name="AutoShape 20"/>
          <p:cNvSpPr/>
          <p:nvPr/>
        </p:nvSpPr>
        <p:spPr>
          <a:xfrm>
            <a:off x="575049" y="455517"/>
            <a:ext cx="78137" cy="78137"/>
          </a:xfrm>
          <a:prstGeom prst="ellipse">
            <a:avLst/>
          </a:prstGeom>
          <a:solidFill>
            <a:schemeClr val="accent1">
              <a:alpha val="80000"/>
            </a:schemeClr>
          </a:solidFill>
        </p:spPr>
      </p:sp>
      <p:sp>
        <p:nvSpPr>
          <p:cNvPr id="21" name="AutoShape 21"/>
          <p:cNvSpPr/>
          <p:nvPr/>
        </p:nvSpPr>
        <p:spPr>
          <a:xfrm>
            <a:off x="689125" y="457233"/>
            <a:ext cx="74704" cy="74704"/>
          </a:xfrm>
          <a:prstGeom prst="ellipse">
            <a:avLst/>
          </a:prstGeom>
          <a:solidFill>
            <a:schemeClr val="accent1">
              <a:alpha val="60000"/>
            </a:schemeClr>
          </a:solidFill>
        </p:spPr>
      </p:sp>
      <p:sp>
        <p:nvSpPr>
          <p:cNvPr id="22" name="AutoShape 22"/>
          <p:cNvSpPr/>
          <p:nvPr/>
        </p:nvSpPr>
        <p:spPr>
          <a:xfrm>
            <a:off x="799768" y="466203"/>
            <a:ext cx="69238" cy="69238"/>
          </a:xfrm>
          <a:prstGeom prst="ellipse">
            <a:avLst/>
          </a:prstGeom>
          <a:solidFill>
            <a:schemeClr val="accent1">
              <a:alpha val="40000"/>
            </a:schemeClr>
          </a:solidFill>
        </p:spPr>
      </p:sp>
      <p:sp>
        <p:nvSpPr>
          <p:cNvPr id="23" name="AutoShape 23"/>
          <p:cNvSpPr/>
          <p:nvPr/>
        </p:nvSpPr>
        <p:spPr>
          <a:xfrm>
            <a:off x="904945" y="462070"/>
            <a:ext cx="65594" cy="65594"/>
          </a:xfrm>
          <a:prstGeom prst="ellipse">
            <a:avLst/>
          </a:prstGeom>
          <a:solidFill>
            <a:schemeClr val="accent1">
              <a:alpha val="20000"/>
            </a:schemeClr>
          </a:solidFill>
        </p:spPr>
      </p:sp>
      <p:sp>
        <p:nvSpPr>
          <p:cNvPr id="24" name="AutoShape 24"/>
          <p:cNvSpPr/>
          <p:nvPr/>
        </p:nvSpPr>
        <p:spPr>
          <a:xfrm>
            <a:off x="454963" y="566715"/>
            <a:ext cx="84147" cy="84147"/>
          </a:xfrm>
          <a:prstGeom prst="ellipse">
            <a:avLst/>
          </a:prstGeom>
          <a:solidFill>
            <a:schemeClr val="accent1">
              <a:alpha val="100000"/>
            </a:schemeClr>
          </a:solidFill>
        </p:spPr>
      </p:sp>
      <p:sp>
        <p:nvSpPr>
          <p:cNvPr id="25" name="AutoShape 25"/>
          <p:cNvSpPr/>
          <p:nvPr/>
        </p:nvSpPr>
        <p:spPr>
          <a:xfrm>
            <a:off x="575049" y="573291"/>
            <a:ext cx="78137" cy="78137"/>
          </a:xfrm>
          <a:prstGeom prst="ellipse">
            <a:avLst/>
          </a:prstGeom>
          <a:solidFill>
            <a:schemeClr val="accent1">
              <a:alpha val="80000"/>
            </a:schemeClr>
          </a:solidFill>
        </p:spPr>
      </p:sp>
      <p:sp>
        <p:nvSpPr>
          <p:cNvPr id="26" name="AutoShape 26"/>
          <p:cNvSpPr/>
          <p:nvPr/>
        </p:nvSpPr>
        <p:spPr>
          <a:xfrm>
            <a:off x="689125" y="575007"/>
            <a:ext cx="74704" cy="74704"/>
          </a:xfrm>
          <a:prstGeom prst="ellipse">
            <a:avLst/>
          </a:prstGeom>
          <a:solidFill>
            <a:schemeClr val="accent1">
              <a:alpha val="60000"/>
            </a:schemeClr>
          </a:solidFill>
        </p:spPr>
      </p:sp>
      <p:sp>
        <p:nvSpPr>
          <p:cNvPr id="27" name="AutoShape 27"/>
          <p:cNvSpPr/>
          <p:nvPr/>
        </p:nvSpPr>
        <p:spPr>
          <a:xfrm>
            <a:off x="799768" y="583977"/>
            <a:ext cx="69238" cy="69238"/>
          </a:xfrm>
          <a:prstGeom prst="ellipse">
            <a:avLst/>
          </a:prstGeom>
          <a:solidFill>
            <a:schemeClr val="accent1">
              <a:alpha val="40000"/>
            </a:schemeClr>
          </a:solidFill>
        </p:spPr>
      </p:sp>
      <p:sp>
        <p:nvSpPr>
          <p:cNvPr id="28" name="AutoShape 28"/>
          <p:cNvSpPr/>
          <p:nvPr/>
        </p:nvSpPr>
        <p:spPr>
          <a:xfrm>
            <a:off x="904945" y="579844"/>
            <a:ext cx="65594" cy="65594"/>
          </a:xfrm>
          <a:prstGeom prst="ellipse">
            <a:avLst/>
          </a:prstGeom>
          <a:solidFill>
            <a:schemeClr val="accent1">
              <a:alpha val="20000"/>
            </a:schemeClr>
          </a:solidFill>
        </p:spPr>
      </p:sp>
      <p:sp>
        <p:nvSpPr>
          <p:cNvPr id="29" name="AutoShape 29"/>
          <p:cNvSpPr/>
          <p:nvPr/>
        </p:nvSpPr>
        <p:spPr>
          <a:xfrm>
            <a:off x="454963" y="684489"/>
            <a:ext cx="84147" cy="84147"/>
          </a:xfrm>
          <a:prstGeom prst="ellipse">
            <a:avLst/>
          </a:prstGeom>
          <a:solidFill>
            <a:schemeClr val="accent1">
              <a:alpha val="100000"/>
            </a:schemeClr>
          </a:solidFill>
        </p:spPr>
      </p:sp>
      <p:sp>
        <p:nvSpPr>
          <p:cNvPr id="30" name="AutoShape 30"/>
          <p:cNvSpPr/>
          <p:nvPr/>
        </p:nvSpPr>
        <p:spPr>
          <a:xfrm>
            <a:off x="575049" y="691064"/>
            <a:ext cx="78137" cy="78137"/>
          </a:xfrm>
          <a:prstGeom prst="ellipse">
            <a:avLst/>
          </a:prstGeom>
          <a:solidFill>
            <a:schemeClr val="accent1">
              <a:alpha val="80000"/>
            </a:schemeClr>
          </a:solidFill>
        </p:spPr>
      </p:sp>
      <p:sp>
        <p:nvSpPr>
          <p:cNvPr id="31" name="AutoShape 31"/>
          <p:cNvSpPr/>
          <p:nvPr/>
        </p:nvSpPr>
        <p:spPr>
          <a:xfrm>
            <a:off x="689125" y="692781"/>
            <a:ext cx="74704" cy="74704"/>
          </a:xfrm>
          <a:prstGeom prst="ellipse">
            <a:avLst/>
          </a:prstGeom>
          <a:solidFill>
            <a:schemeClr val="accent1">
              <a:alpha val="60000"/>
            </a:schemeClr>
          </a:solidFill>
        </p:spPr>
      </p:sp>
      <p:sp>
        <p:nvSpPr>
          <p:cNvPr id="32" name="AutoShape 32"/>
          <p:cNvSpPr/>
          <p:nvPr/>
        </p:nvSpPr>
        <p:spPr>
          <a:xfrm>
            <a:off x="799768" y="701751"/>
            <a:ext cx="69238" cy="69238"/>
          </a:xfrm>
          <a:prstGeom prst="ellipse">
            <a:avLst/>
          </a:prstGeom>
          <a:solidFill>
            <a:schemeClr val="accent1">
              <a:alpha val="40000"/>
            </a:schemeClr>
          </a:solidFill>
        </p:spPr>
      </p:sp>
      <p:sp>
        <p:nvSpPr>
          <p:cNvPr id="33" name="AutoShape 33"/>
          <p:cNvSpPr/>
          <p:nvPr/>
        </p:nvSpPr>
        <p:spPr>
          <a:xfrm>
            <a:off x="904945" y="697618"/>
            <a:ext cx="65594" cy="65594"/>
          </a:xfrm>
          <a:prstGeom prst="ellipse">
            <a:avLst/>
          </a:prstGeom>
          <a:solidFill>
            <a:schemeClr val="accent1">
              <a:alpha val="20000"/>
            </a:schemeClr>
          </a:solidFill>
        </p:spPr>
      </p:sp>
      <p:sp>
        <p:nvSpPr>
          <p:cNvPr id="34" name="TextBox 34"/>
          <p:cNvSpPr txBox="1"/>
          <p:nvPr/>
        </p:nvSpPr>
        <p:spPr>
          <a:xfrm>
            <a:off x="1094842" y="93878"/>
            <a:ext cx="10001250" cy="893445"/>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rPr>
              <a:t>经费报销注意事项</a:t>
            </a:r>
            <a:endParaRPr lang="en-US" sz="3000" b="1">
              <a:solidFill>
                <a:schemeClr val="accent1"/>
              </a:solidFill>
              <a:latin typeface="微软雅黑" panose="020B0503020204020204" charset="-122"/>
              <a:ea typeface="微软雅黑" panose="020B0503020204020204" charset="-122"/>
              <a:cs typeface="微软雅黑" panose="020B0503020204020204" charset="-122"/>
            </a:endParaRPr>
          </a:p>
        </p:txBody>
      </p:sp>
      <p:pic>
        <p:nvPicPr>
          <p:cNvPr id="35" name="图片 34" descr="7965772"/>
          <p:cNvPicPr>
            <a:picLocks noChangeAspect="1"/>
          </p:cNvPicPr>
          <p:nvPr>
            <p:custDataLst>
              <p:tags r:id="rId2"/>
            </p:custDataLst>
          </p:nvPr>
        </p:nvPicPr>
        <p:blipFill>
          <a:blip r:embed="rId3"/>
          <a:srcRect t="22678" b="22678"/>
          <a:stretch>
            <a:fillRect/>
          </a:stretch>
        </p:blipFill>
        <p:spPr>
          <a:xfrm>
            <a:off x="6403340" y="1506220"/>
            <a:ext cx="4500880" cy="1530350"/>
          </a:xfrm>
          <a:prstGeom prst="rect">
            <a:avLst/>
          </a:prstGeom>
          <a:ln w="3175" cap="flat" cmpd="sng" algn="ctr">
            <a:solidFill>
              <a:schemeClr val="tx1">
                <a:lumMod val="40000"/>
                <a:lumOff val="60000"/>
                <a:alpha val="20000"/>
              </a:schemeClr>
            </a:solidFill>
            <a:prstDash val="solid"/>
            <a:round/>
            <a:headEnd type="none" w="med" len="med"/>
            <a:tailEnd type="none" w="med" len="med"/>
          </a:ln>
        </p:spPr>
      </p:pic>
      <p:pic>
        <p:nvPicPr>
          <p:cNvPr id="55" name="图片 54" descr="7832098"/>
          <p:cNvPicPr>
            <a:picLocks noChangeAspect="1"/>
          </p:cNvPicPr>
          <p:nvPr>
            <p:custDataLst>
              <p:tags r:id="rId4"/>
            </p:custDataLst>
          </p:nvPr>
        </p:nvPicPr>
        <p:blipFill>
          <a:blip r:embed="rId5"/>
          <a:srcRect l="25528" r="25528"/>
          <a:stretch>
            <a:fillRect/>
          </a:stretch>
        </p:blipFill>
        <p:spPr>
          <a:xfrm>
            <a:off x="6403340" y="3106420"/>
            <a:ext cx="2223770" cy="3034030"/>
          </a:xfrm>
          <a:prstGeom prst="rect">
            <a:avLst/>
          </a:prstGeom>
          <a:ln w="3175" cap="flat" cmpd="sng" algn="ctr">
            <a:solidFill>
              <a:schemeClr val="tx1">
                <a:lumMod val="40000"/>
                <a:lumOff val="60000"/>
                <a:alpha val="20000"/>
              </a:schemeClr>
            </a:solidFill>
            <a:prstDash val="solid"/>
            <a:round/>
            <a:headEnd type="none" w="med" len="med"/>
            <a:tailEnd type="none" w="med" len="med"/>
          </a:ln>
          <a:effectLst/>
        </p:spPr>
      </p:pic>
      <p:pic>
        <p:nvPicPr>
          <p:cNvPr id="61" name="图片 60" descr="7805612"/>
          <p:cNvPicPr>
            <a:picLocks noChangeAspect="1"/>
          </p:cNvPicPr>
          <p:nvPr>
            <p:custDataLst>
              <p:tags r:id="rId6"/>
            </p:custDataLst>
          </p:nvPr>
        </p:nvPicPr>
        <p:blipFill>
          <a:blip r:embed="rId7"/>
          <a:srcRect l="25022" r="25022"/>
          <a:stretch>
            <a:fillRect/>
          </a:stretch>
        </p:blipFill>
        <p:spPr>
          <a:xfrm>
            <a:off x="8707120" y="3100070"/>
            <a:ext cx="2197100" cy="3034665"/>
          </a:xfrm>
          <a:prstGeom prst="rect">
            <a:avLst/>
          </a:prstGeom>
          <a:ln w="3175" cap="flat" cmpd="sng" algn="ctr">
            <a:solidFill>
              <a:schemeClr val="tx1">
                <a:lumMod val="40000"/>
                <a:lumOff val="60000"/>
                <a:alpha val="20000"/>
              </a:schemeClr>
            </a:solidFill>
            <a:prstDash val="solid"/>
            <a:round/>
            <a:headEnd type="none" w="med" len="med"/>
            <a:tailEnd type="none" w="med" len="med"/>
          </a:ln>
          <a:effectLst/>
        </p:spPr>
      </p:pic>
      <p:sp>
        <p:nvSpPr>
          <p:cNvPr id="36" name="正文"/>
          <p:cNvSpPr txBox="1"/>
          <p:nvPr>
            <p:custDataLst>
              <p:tags r:id="rId8"/>
            </p:custDataLst>
          </p:nvPr>
        </p:nvSpPr>
        <p:spPr>
          <a:xfrm>
            <a:off x="1371600" y="2421255"/>
            <a:ext cx="3989705" cy="2015490"/>
          </a:xfrm>
          <a:prstGeom prst="rect">
            <a:avLst/>
          </a:prstGeom>
          <a:noFill/>
        </p:spPr>
        <p:txBody>
          <a:bodyPr wrap="square" lIns="0" tIns="0" rIns="0" bIns="0" rtlCol="0" anchor="t" anchorCtr="0">
            <a:noAutofit/>
          </a:bodyPr>
          <a:p>
            <a:pPr indent="0" algn="l" fontAlgn="auto">
              <a:lnSpc>
                <a:spcPct val="120000"/>
              </a:lnSpc>
            </a:pPr>
            <a:r>
              <a:rPr lang="en-US" altLang="zh-CN" sz="1600">
                <a:effectLst/>
                <a:latin typeface="微软雅黑" panose="020B0503020204020204" charset="-122"/>
                <a:ea typeface="微软雅黑" panose="020B0503020204020204" charset="-122"/>
                <a:cs typeface="微软雅黑" panose="020B0503020204020204" charset="-122"/>
                <a:sym typeface="+mn-ea"/>
              </a:rPr>
              <a:t>  </a:t>
            </a:r>
            <a:r>
              <a:rPr lang="zh-CN" altLang="en-US" sz="1600">
                <a:effectLst/>
                <a:latin typeface="微软雅黑" panose="020B0503020204020204" charset="-122"/>
                <a:ea typeface="微软雅黑" panose="020B0503020204020204" charset="-122"/>
                <a:cs typeface="微软雅黑" panose="020B0503020204020204" charset="-122"/>
                <a:sym typeface="+mn-ea"/>
              </a:rPr>
              <a:t>单项经济业务支出金额在</a:t>
            </a:r>
            <a:r>
              <a:rPr lang="en-US" altLang="zh-CN" sz="1600">
                <a:effectLst/>
                <a:latin typeface="微软雅黑" panose="020B0503020204020204" charset="-122"/>
                <a:ea typeface="微软雅黑" panose="020B0503020204020204" charset="-122"/>
                <a:cs typeface="微软雅黑" panose="020B0503020204020204" charset="-122"/>
                <a:sym typeface="+mn-ea"/>
              </a:rPr>
              <a:t> 2 </a:t>
            </a:r>
            <a:r>
              <a:rPr lang="zh-CN" altLang="en-US" sz="1600">
                <a:effectLst/>
                <a:latin typeface="微软雅黑" panose="020B0503020204020204" charset="-122"/>
                <a:ea typeface="微软雅黑" panose="020B0503020204020204" charset="-122"/>
                <a:cs typeface="微软雅黑" panose="020B0503020204020204" charset="-122"/>
                <a:sym typeface="+mn-ea"/>
              </a:rPr>
              <a:t>万元以下的横向科研项目采购，可不签订采购合同；金额在</a:t>
            </a:r>
            <a:r>
              <a:rPr lang="en-US" altLang="zh-CN" sz="1600">
                <a:effectLst/>
                <a:latin typeface="微软雅黑" panose="020B0503020204020204" charset="-122"/>
                <a:ea typeface="微软雅黑" panose="020B0503020204020204" charset="-122"/>
                <a:cs typeface="微软雅黑" panose="020B0503020204020204" charset="-122"/>
                <a:sym typeface="+mn-ea"/>
              </a:rPr>
              <a:t> 2 </a:t>
            </a:r>
            <a:r>
              <a:rPr lang="zh-CN" altLang="en-US" sz="1600">
                <a:effectLst/>
                <a:latin typeface="微软雅黑" panose="020B0503020204020204" charset="-122"/>
                <a:ea typeface="微软雅黑" panose="020B0503020204020204" charset="-122"/>
                <a:cs typeface="微软雅黑" panose="020B0503020204020204" charset="-122"/>
                <a:sym typeface="+mn-ea"/>
              </a:rPr>
              <a:t>万元（含）以上且在</a:t>
            </a:r>
            <a:r>
              <a:rPr lang="en-US" altLang="zh-CN" sz="1600">
                <a:effectLst/>
                <a:latin typeface="微软雅黑" panose="020B0503020204020204" charset="-122"/>
                <a:ea typeface="微软雅黑" panose="020B0503020204020204" charset="-122"/>
                <a:cs typeface="微软雅黑" panose="020B0503020204020204" charset="-122"/>
                <a:sym typeface="+mn-ea"/>
              </a:rPr>
              <a:t>10 </a:t>
            </a:r>
            <a:r>
              <a:rPr lang="zh-CN" altLang="en-US" sz="1600">
                <a:effectLst/>
                <a:latin typeface="微软雅黑" panose="020B0503020204020204" charset="-122"/>
                <a:ea typeface="微软雅黑" panose="020B0503020204020204" charset="-122"/>
                <a:cs typeface="微软雅黑" panose="020B0503020204020204" charset="-122"/>
                <a:sym typeface="+mn-ea"/>
              </a:rPr>
              <a:t>万元以下的，可由项目负责人作为甲方自行签订采买合同；金额在</a:t>
            </a:r>
            <a:r>
              <a:rPr lang="en-US" altLang="zh-CN" sz="1600">
                <a:effectLst/>
                <a:latin typeface="微软雅黑" panose="020B0503020204020204" charset="-122"/>
                <a:ea typeface="微软雅黑" panose="020B0503020204020204" charset="-122"/>
                <a:cs typeface="微软雅黑" panose="020B0503020204020204" charset="-122"/>
                <a:sym typeface="+mn-ea"/>
              </a:rPr>
              <a:t> 10 </a:t>
            </a:r>
            <a:r>
              <a:rPr lang="zh-CN" altLang="en-US" sz="1600">
                <a:effectLst/>
                <a:latin typeface="微软雅黑" panose="020B0503020204020204" charset="-122"/>
                <a:ea typeface="微软雅黑" panose="020B0503020204020204" charset="-122"/>
                <a:cs typeface="微软雅黑" panose="020B0503020204020204" charset="-122"/>
                <a:sym typeface="+mn-ea"/>
              </a:rPr>
              <a:t>万元（含）以上的，按招标采购流程进行，须以学校为甲方签订采买合同。</a:t>
            </a:r>
            <a:endParaRPr lang="zh-CN" altLang="en-US" sz="1600" b="1" spc="15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37" name="正文"/>
          <p:cNvSpPr txBox="1"/>
          <p:nvPr>
            <p:custDataLst>
              <p:tags r:id="rId9"/>
            </p:custDataLst>
          </p:nvPr>
        </p:nvSpPr>
        <p:spPr>
          <a:xfrm>
            <a:off x="1371600" y="1755775"/>
            <a:ext cx="3989705" cy="741045"/>
          </a:xfrm>
          <a:prstGeom prst="rect">
            <a:avLst/>
          </a:prstGeom>
          <a:noFill/>
        </p:spPr>
        <p:txBody>
          <a:bodyPr wrap="square" lIns="0" tIns="0" rIns="0" bIns="0" rtlCol="0" anchor="t" anchorCtr="0">
            <a:noAutofit/>
          </a:bodyPr>
          <a:lstStyle/>
          <a:p>
            <a:pPr lvl="0" algn="ctr" defTabSz="457200">
              <a:lnSpc>
                <a:spcPct val="130000"/>
              </a:lnSpc>
              <a:buClrTx/>
              <a:buSzTx/>
              <a:buFontTx/>
            </a:pPr>
            <a:r>
              <a:rPr lang="zh-CN" altLang="en-US" sz="2325" b="1">
                <a:solidFill>
                  <a:schemeClr val="accent1"/>
                </a:solidFill>
                <a:latin typeface="微软雅黑" panose="020B0503020204020204" charset="-122"/>
                <a:ea typeface="微软雅黑" panose="020B0503020204020204" charset="-122"/>
                <a:cs typeface="微软雅黑" panose="020B0503020204020204" charset="-122"/>
                <a:sym typeface="+mn-ea"/>
              </a:rPr>
              <a:t>项目</a:t>
            </a:r>
            <a:r>
              <a:rPr lang="en-US" sz="2325" b="1">
                <a:solidFill>
                  <a:schemeClr val="accent1"/>
                </a:solidFill>
                <a:latin typeface="微软雅黑" panose="020B0503020204020204" charset="-122"/>
                <a:ea typeface="微软雅黑" panose="020B0503020204020204" charset="-122"/>
                <a:cs typeface="微软雅黑" panose="020B0503020204020204" charset="-122"/>
                <a:sym typeface="+mn-ea"/>
              </a:rPr>
              <a:t>合同</a:t>
            </a:r>
            <a:r>
              <a:rPr lang="zh-CN" altLang="en-US" sz="2325" b="1">
                <a:solidFill>
                  <a:schemeClr val="accent1"/>
                </a:solidFill>
                <a:latin typeface="微软雅黑" panose="020B0503020204020204" charset="-122"/>
                <a:ea typeface="微软雅黑" panose="020B0503020204020204" charset="-122"/>
                <a:cs typeface="微软雅黑" panose="020B0503020204020204" charset="-122"/>
                <a:sym typeface="+mn-ea"/>
              </a:rPr>
              <a:t>注意事项</a:t>
            </a:r>
            <a:endParaRPr lang="zh-CN" altLang="en-US" sz="2325" b="1" spc="150" dirty="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2270084" y="2908356"/>
            <a:ext cx="7651831" cy="1805940"/>
          </a:xfrm>
          <a:prstGeom prst="rect">
            <a:avLst/>
          </a:prstGeom>
        </p:spPr>
        <p:txBody>
          <a:bodyPr vert="horz" wrap="square" lIns="91440" tIns="45720" rIns="91440" bIns="45720" rtlCol="0" anchor="t" anchorCtr="1">
            <a:normAutofit/>
          </a:bodyPr>
          <a:lstStyle/>
          <a:p>
            <a:pPr algn="ctr">
              <a:lnSpc>
                <a:spcPct val="120000"/>
              </a:lnSpc>
              <a:spcBef>
                <a:spcPts val="375"/>
              </a:spcBef>
            </a:pPr>
            <a:r>
              <a:rPr lang="zh-CN" altLang="en-US" sz="4500" b="1">
                <a:solidFill>
                  <a:schemeClr val="dk1">
                    <a:alpha val="100000"/>
                  </a:schemeClr>
                </a:solidFill>
                <a:latin typeface="微软雅黑" panose="020B0503020204020204" charset="-122"/>
                <a:ea typeface="微软雅黑" panose="020B0503020204020204" charset="-122"/>
                <a:cs typeface="微软雅黑" panose="020B0503020204020204" charset="-122"/>
                <a:sym typeface="+mn-ea"/>
              </a:rPr>
              <a:t>各类经费报销</a:t>
            </a:r>
            <a:r>
              <a:rPr lang="en-US" sz="4500" b="1">
                <a:solidFill>
                  <a:schemeClr val="dk1">
                    <a:alpha val="100000"/>
                  </a:schemeClr>
                </a:solidFill>
                <a:latin typeface="微软雅黑" panose="020B0503020204020204" charset="-122"/>
                <a:ea typeface="微软雅黑" panose="020B0503020204020204" charset="-122"/>
                <a:cs typeface="微软雅黑" panose="020B0503020204020204" charset="-122"/>
                <a:sym typeface="+mn-ea"/>
              </a:rPr>
              <a:t>要求</a:t>
            </a:r>
            <a:endParaRPr lang="en-US" sz="4500"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 name="TextBox 3"/>
          <p:cNvSpPr txBox="1"/>
          <p:nvPr/>
        </p:nvSpPr>
        <p:spPr>
          <a:xfrm>
            <a:off x="5161230" y="1698798"/>
            <a:ext cx="1869540" cy="1138956"/>
          </a:xfrm>
          <a:prstGeom prst="rect">
            <a:avLst/>
          </a:prstGeom>
        </p:spPr>
        <p:txBody>
          <a:bodyPr vert="horz" wrap="square" lIns="66008" tIns="33052" rIns="66008" bIns="33052" rtlCol="0" anchor="t" anchorCtr="1">
            <a:normAutofit/>
          </a:bodyPr>
          <a:lstStyle/>
          <a:p>
            <a:pPr algn="ctr">
              <a:lnSpc>
                <a:spcPct val="100000"/>
              </a:lnSpc>
            </a:pPr>
            <a:r>
              <a:rPr lang="en-US" sz="6525" b="1">
                <a:solidFill>
                  <a:schemeClr val="accent1">
                    <a:alpha val="100000"/>
                  </a:schemeClr>
                </a:solidFill>
                <a:latin typeface="微软雅黑" panose="020B0503020204020204" charset="-122"/>
                <a:ea typeface="微软雅黑" panose="020B0503020204020204" charset="-122"/>
                <a:cs typeface="微软雅黑" panose="020B0503020204020204" charset="-122"/>
              </a:rPr>
              <a:t>03</a:t>
            </a:r>
            <a:endParaRPr lang="en-US" sz="652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custDataLst>
              <p:tags r:id="rId2"/>
            </p:custDataLst>
          </p:nvPr>
        </p:nvSpPr>
        <p:spPr>
          <a:xfrm>
            <a:off x="6303259" y="1394815"/>
            <a:ext cx="5242560" cy="2194560"/>
          </a:xfrm>
          <a:prstGeom prst="roundRect">
            <a:avLst/>
          </a:prstGeom>
          <a:solidFill>
            <a:schemeClr val="accent2">
              <a:alpha val="100000"/>
            </a:schemeClr>
          </a:solidFill>
        </p:spPr>
      </p:sp>
      <p:sp>
        <p:nvSpPr>
          <p:cNvPr id="3" name="AutoShape 3"/>
          <p:cNvSpPr/>
          <p:nvPr>
            <p:custDataLst>
              <p:tags r:id="rId3"/>
            </p:custDataLst>
          </p:nvPr>
        </p:nvSpPr>
        <p:spPr>
          <a:xfrm>
            <a:off x="6303259" y="3911005"/>
            <a:ext cx="5242560" cy="2194560"/>
          </a:xfrm>
          <a:prstGeom prst="roundRect">
            <a:avLst/>
          </a:prstGeom>
          <a:solidFill>
            <a:schemeClr val="accent2">
              <a:lumMod val="20000"/>
              <a:lumOff val="80000"/>
              <a:alpha val="100000"/>
            </a:schemeClr>
          </a:solidFill>
        </p:spPr>
      </p:sp>
      <p:sp>
        <p:nvSpPr>
          <p:cNvPr id="4" name="AutoShape 4"/>
          <p:cNvSpPr/>
          <p:nvPr>
            <p:custDataLst>
              <p:tags r:id="rId4"/>
            </p:custDataLst>
          </p:nvPr>
        </p:nvSpPr>
        <p:spPr>
          <a:xfrm>
            <a:off x="715856" y="3911005"/>
            <a:ext cx="5242560" cy="2194560"/>
          </a:xfrm>
          <a:prstGeom prst="roundRect">
            <a:avLst/>
          </a:prstGeom>
          <a:solidFill>
            <a:schemeClr val="accent2">
              <a:alpha val="100000"/>
            </a:schemeClr>
          </a:solidFill>
        </p:spPr>
      </p:sp>
      <p:sp>
        <p:nvSpPr>
          <p:cNvPr id="5" name="AutoShape 5"/>
          <p:cNvSpPr/>
          <p:nvPr>
            <p:custDataLst>
              <p:tags r:id="rId5"/>
            </p:custDataLst>
          </p:nvPr>
        </p:nvSpPr>
        <p:spPr>
          <a:xfrm>
            <a:off x="715856" y="1378942"/>
            <a:ext cx="5242560" cy="2194560"/>
          </a:xfrm>
          <a:prstGeom prst="roundRect">
            <a:avLst/>
          </a:prstGeom>
          <a:solidFill>
            <a:schemeClr val="accent2">
              <a:lumMod val="20000"/>
              <a:lumOff val="80000"/>
              <a:alpha val="100000"/>
            </a:schemeClr>
          </a:solidFill>
        </p:spPr>
      </p:sp>
      <p:sp>
        <p:nvSpPr>
          <p:cNvPr id="6" name="TextBox 6"/>
          <p:cNvSpPr txBox="1"/>
          <p:nvPr>
            <p:custDataLst>
              <p:tags r:id="rId6"/>
            </p:custDataLst>
          </p:nvPr>
        </p:nvSpPr>
        <p:spPr>
          <a:xfrm>
            <a:off x="6703007" y="4126373"/>
            <a:ext cx="4293172" cy="618490"/>
          </a:xfrm>
          <a:prstGeom prst="rect">
            <a:avLst/>
          </a:prstGeom>
        </p:spPr>
        <p:txBody>
          <a:bodyPr vert="horz" wrap="square" lIns="123825" tIns="123825" rIns="57150" bIns="123825" rtlCol="0" anchor="t" anchorCtr="0">
            <a:spAutoFit/>
          </a:bodyPr>
          <a:lstStyle/>
          <a:p>
            <a:pPr>
              <a:lnSpc>
                <a:spcPct val="150000"/>
              </a:lnSpc>
            </a:pPr>
            <a:r>
              <a:rPr lang="en-US" sz="1605" b="1">
                <a:solidFill>
                  <a:schemeClr val="accent2">
                    <a:lumMod val="50000"/>
                  </a:schemeClr>
                </a:solidFill>
                <a:latin typeface="微软雅黑" panose="020B0503020204020204" charset="-122"/>
                <a:ea typeface="微软雅黑" panose="020B0503020204020204" charset="-122"/>
                <a:cs typeface="微软雅黑" panose="020B0503020204020204" charset="-122"/>
                <a:sym typeface="+mn-ea"/>
              </a:rPr>
              <a:t>其他费用</a:t>
            </a:r>
            <a:endParaRPr lang="en-US" sz="1605" b="1">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custDataLst>
              <p:tags r:id="rId7"/>
            </p:custDataLst>
          </p:nvPr>
        </p:nvSpPr>
        <p:spPr>
          <a:xfrm>
            <a:off x="6703007" y="4705286"/>
            <a:ext cx="4476867" cy="1182370"/>
          </a:xfrm>
          <a:prstGeom prst="rect">
            <a:avLst/>
          </a:prstGeom>
        </p:spPr>
        <p:txBody>
          <a:bodyPr vert="horz" wrap="square" lIns="123825" tIns="123825" rIns="57150" bIns="123825" rtlCol="0" anchor="t" anchorCtr="0">
            <a:spAutoFit/>
          </a:bodyPr>
          <a:lstStyle/>
          <a:p>
            <a:pPr>
              <a:lnSpc>
                <a:spcPct val="150000"/>
              </a:lnSpc>
            </a:pPr>
            <a:r>
              <a:rPr lang="zh-CN" altLang="en-US" sz="1350">
                <a:solidFill>
                  <a:schemeClr val="tx1"/>
                </a:solidFill>
                <a:effectLst/>
                <a:latin typeface="微软雅黑" panose="020B0503020204020204" charset="-122"/>
                <a:ea typeface="微软雅黑" panose="020B0503020204020204" charset="-122"/>
                <a:cs typeface="微软雅黑" panose="020B0503020204020204" charset="-122"/>
                <a:sym typeface="+mn-ea"/>
              </a:rPr>
              <a:t>包括办公用品费、通讯费、市内交通费、车辆使用费（燃油费、路桥费、维修费等）、租车费、业务招待费、实验室装修费、图书购置费、租赁费以及其他支出。</a:t>
            </a:r>
            <a:endParaRPr lang="zh-CN" altLang="en-US" sz="1350">
              <a:solidFill>
                <a:schemeClr val="tx1"/>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8" name="TextBox 8"/>
          <p:cNvSpPr txBox="1"/>
          <p:nvPr>
            <p:custDataLst>
              <p:tags r:id="rId8"/>
            </p:custDataLst>
          </p:nvPr>
        </p:nvSpPr>
        <p:spPr>
          <a:xfrm>
            <a:off x="1098702" y="1610183"/>
            <a:ext cx="4293172" cy="618490"/>
          </a:xfrm>
          <a:prstGeom prst="rect">
            <a:avLst/>
          </a:prstGeom>
        </p:spPr>
        <p:txBody>
          <a:bodyPr vert="horz" wrap="square" lIns="123825" tIns="123825" rIns="57150" bIns="123825" rtlCol="0" anchor="t" anchorCtr="0">
            <a:spAutoFit/>
          </a:bodyPr>
          <a:lstStyle/>
          <a:p>
            <a:pPr>
              <a:lnSpc>
                <a:spcPct val="150000"/>
              </a:lnSpc>
            </a:pPr>
            <a:r>
              <a:rPr lang="en-US" sz="1605" b="1">
                <a:solidFill>
                  <a:schemeClr val="accent2">
                    <a:lumMod val="50000"/>
                  </a:schemeClr>
                </a:solidFill>
                <a:latin typeface="微软雅黑" panose="020B0503020204020204" charset="-122"/>
                <a:ea typeface="微软雅黑" panose="020B0503020204020204" charset="-122"/>
                <a:cs typeface="微软雅黑" panose="020B0503020204020204" charset="-122"/>
                <a:sym typeface="+mn-ea"/>
              </a:rPr>
              <a:t>设备费</a:t>
            </a:r>
            <a:endParaRPr lang="en-US" sz="1605"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9" name="TextBox 9"/>
          <p:cNvSpPr txBox="1"/>
          <p:nvPr>
            <p:custDataLst>
              <p:tags r:id="rId9"/>
            </p:custDataLst>
          </p:nvPr>
        </p:nvSpPr>
        <p:spPr>
          <a:xfrm>
            <a:off x="1098702" y="2189096"/>
            <a:ext cx="4476867" cy="1805305"/>
          </a:xfrm>
          <a:prstGeom prst="rect">
            <a:avLst/>
          </a:prstGeom>
        </p:spPr>
        <p:txBody>
          <a:bodyPr vert="horz" wrap="square" lIns="123825" tIns="123825" rIns="57150" bIns="123825" rtlCol="0" anchor="t" anchorCtr="0">
            <a:spAutoFit/>
          </a:bodyPr>
          <a:lstStyle/>
          <a:p>
            <a:pPr>
              <a:lnSpc>
                <a:spcPct val="150000"/>
              </a:lnSpc>
            </a:pPr>
            <a:r>
              <a:rPr lang="zh-CN" altLang="en-US" sz="1350">
                <a:solidFill>
                  <a:schemeClr val="tx1"/>
                </a:solidFill>
                <a:effectLst/>
                <a:latin typeface="微软雅黑" panose="020B0503020204020204" charset="-122"/>
                <a:ea typeface="微软雅黑" panose="020B0503020204020204" charset="-122"/>
                <a:cs typeface="微软雅黑" panose="020B0503020204020204" charset="-122"/>
                <a:sym typeface="+mn-ea"/>
              </a:rPr>
              <a:t>包括单价大于等于1000元的</a:t>
            </a:r>
            <a:r>
              <a:rPr lang="zh-CN" altLang="en-US" sz="1350">
                <a:effectLst/>
                <a:latin typeface="微软雅黑" panose="020B0503020204020204" charset="-122"/>
                <a:ea typeface="微软雅黑" panose="020B0503020204020204" charset="-122"/>
                <a:cs typeface="微软雅黑" panose="020B0503020204020204" charset="-122"/>
                <a:sym typeface="+mn-ea"/>
              </a:rPr>
              <a:t>专用设备购置、运输、安装和维修费，自制仪器的材料、配件购置和加工费。可自行采购，不限于学校指定的政府采购范围内的供货单位。</a:t>
            </a:r>
            <a:endParaRPr lang="zh-CN" altLang="en-US" sz="135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lnSpc>
                <a:spcPct val="150000"/>
              </a:lnSpc>
            </a:pPr>
            <a:endParaRPr lang="zh-CN" altLang="en-US" sz="135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lnSpc>
                <a:spcPct val="150000"/>
              </a:lnSpc>
            </a:pPr>
            <a:endParaRPr lang="zh-CN" altLang="en-US" sz="1350">
              <a:solidFill>
                <a:schemeClr val="tx1"/>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10" name="TextBox 10"/>
          <p:cNvSpPr txBox="1"/>
          <p:nvPr>
            <p:custDataLst>
              <p:tags r:id="rId10"/>
            </p:custDataLst>
          </p:nvPr>
        </p:nvSpPr>
        <p:spPr>
          <a:xfrm>
            <a:off x="6686105" y="1610183"/>
            <a:ext cx="4293172" cy="618490"/>
          </a:xfrm>
          <a:prstGeom prst="rect">
            <a:avLst/>
          </a:prstGeom>
        </p:spPr>
        <p:txBody>
          <a:bodyPr vert="horz" wrap="square" lIns="123825" tIns="123825" rIns="57150" bIns="123825" rtlCol="0" anchor="t" anchorCtr="0">
            <a:spAutoFit/>
          </a:bodyPr>
          <a:lstStyle/>
          <a:p>
            <a:pPr>
              <a:lnSpc>
                <a:spcPct val="150000"/>
              </a:lnSpc>
            </a:pPr>
            <a:r>
              <a:rPr lang="en-US" sz="1605" b="1">
                <a:solidFill>
                  <a:srgbClr val="FFFFFF"/>
                </a:solidFill>
                <a:latin typeface="微软雅黑" panose="020B0503020204020204" charset="-122"/>
                <a:ea typeface="微软雅黑" panose="020B0503020204020204" charset="-122"/>
                <a:cs typeface="微软雅黑" panose="020B0503020204020204" charset="-122"/>
                <a:sym typeface="+mn-ea"/>
              </a:rPr>
              <a:t>劳务费</a:t>
            </a:r>
            <a:endParaRPr lang="en-US" sz="1605"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11" name="TextBox 11"/>
          <p:cNvSpPr txBox="1"/>
          <p:nvPr>
            <p:custDataLst>
              <p:tags r:id="rId11"/>
            </p:custDataLst>
          </p:nvPr>
        </p:nvSpPr>
        <p:spPr>
          <a:xfrm>
            <a:off x="6686105" y="2189096"/>
            <a:ext cx="4476867" cy="1494155"/>
          </a:xfrm>
          <a:prstGeom prst="rect">
            <a:avLst/>
          </a:prstGeom>
        </p:spPr>
        <p:txBody>
          <a:bodyPr vert="horz" wrap="square" lIns="123825" tIns="123825" rIns="57150" bIns="123825" rtlCol="0" anchor="t" anchorCtr="0">
            <a:spAutoFit/>
          </a:bodyPr>
          <a:lstStyle/>
          <a:p>
            <a:pPr>
              <a:lnSpc>
                <a:spcPct val="150000"/>
              </a:lnSpc>
            </a:pPr>
            <a:r>
              <a:rPr lang="zh-CN" altLang="en-US" sz="1350">
                <a:solidFill>
                  <a:schemeClr val="tx1"/>
                </a:solidFill>
                <a:effectLst/>
                <a:latin typeface="微软雅黑" panose="020B0503020204020204" charset="-122"/>
                <a:ea typeface="微软雅黑" panose="020B0503020204020204" charset="-122"/>
                <a:cs typeface="微软雅黑" panose="020B0503020204020204" charset="-122"/>
                <a:sym typeface="+mn-ea"/>
              </a:rPr>
              <a:t>包括各类人员费用（专家咨询费、学生劳务费、项目负责人劳务费、团队成员劳务费等）。</a:t>
            </a:r>
            <a:r>
              <a:rPr lang="zh-CN" altLang="en-US" sz="1350">
                <a:effectLst/>
                <a:latin typeface="微软雅黑" panose="020B0503020204020204" charset="-122"/>
                <a:ea typeface="微软雅黑" panose="020B0503020204020204" charset="-122"/>
                <a:cs typeface="微软雅黑" panose="020B0503020204020204" charset="-122"/>
                <a:sym typeface="+mn-ea"/>
              </a:rPr>
              <a:t>软件开发类、设计类、规划类和咨询类项目的比例最高可达团队使用经费部分的70%，其他项目比例最高可达50%。</a:t>
            </a:r>
            <a:endParaRPr lang="zh-CN" altLang="en-US" sz="1350">
              <a:solidFill>
                <a:schemeClr val="tx1"/>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12" name="TextBox 12"/>
          <p:cNvSpPr txBox="1"/>
          <p:nvPr>
            <p:custDataLst>
              <p:tags r:id="rId12"/>
            </p:custDataLst>
          </p:nvPr>
        </p:nvSpPr>
        <p:spPr>
          <a:xfrm>
            <a:off x="1098702" y="4126373"/>
            <a:ext cx="4293172" cy="618490"/>
          </a:xfrm>
          <a:prstGeom prst="rect">
            <a:avLst/>
          </a:prstGeom>
        </p:spPr>
        <p:txBody>
          <a:bodyPr vert="horz" wrap="square" lIns="123825" tIns="123825" rIns="57150" bIns="123825" rtlCol="0" anchor="t" anchorCtr="0">
            <a:spAutoFit/>
          </a:bodyPr>
          <a:lstStyle/>
          <a:p>
            <a:pPr>
              <a:lnSpc>
                <a:spcPct val="150000"/>
              </a:lnSpc>
            </a:pPr>
            <a:r>
              <a:rPr lang="en-US" sz="1605" b="1">
                <a:solidFill>
                  <a:srgbClr val="FFFFFF"/>
                </a:solidFill>
                <a:latin typeface="微软雅黑" panose="020B0503020204020204" charset="-122"/>
                <a:ea typeface="微软雅黑" panose="020B0503020204020204" charset="-122"/>
                <a:cs typeface="微软雅黑" panose="020B0503020204020204" charset="-122"/>
                <a:sym typeface="+mn-ea"/>
              </a:rPr>
              <a:t>业务费</a:t>
            </a:r>
            <a:endParaRPr lang="en-US" sz="1605"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13" name="TextBox 13"/>
          <p:cNvSpPr txBox="1"/>
          <p:nvPr>
            <p:custDataLst>
              <p:tags r:id="rId13"/>
            </p:custDataLst>
          </p:nvPr>
        </p:nvSpPr>
        <p:spPr>
          <a:xfrm>
            <a:off x="1098702" y="4705286"/>
            <a:ext cx="4476867" cy="1494155"/>
          </a:xfrm>
          <a:prstGeom prst="rect">
            <a:avLst/>
          </a:prstGeom>
        </p:spPr>
        <p:txBody>
          <a:bodyPr vert="horz" wrap="square" lIns="123825" tIns="123825" rIns="57150" bIns="123825" rtlCol="0" anchor="t" anchorCtr="0">
            <a:spAutoFit/>
          </a:bodyPr>
          <a:lstStyle/>
          <a:p>
            <a:pPr>
              <a:lnSpc>
                <a:spcPct val="150000"/>
              </a:lnSpc>
            </a:pPr>
            <a:r>
              <a:rPr lang="zh-CN" altLang="en-US" sz="1350">
                <a:solidFill>
                  <a:schemeClr val="tx1"/>
                </a:solidFill>
                <a:effectLst/>
                <a:latin typeface="微软雅黑" panose="020B0503020204020204" charset="-122"/>
                <a:ea typeface="微软雅黑" panose="020B0503020204020204" charset="-122"/>
                <a:cs typeface="微软雅黑" panose="020B0503020204020204" charset="-122"/>
                <a:sym typeface="+mn-ea"/>
              </a:rPr>
              <a:t>包括实验材料费、外协费、资料费、测试化验加工费（数据采集费）、出版/文献/信息传播/知识产权事务费（印刷出版费）、会议费、差旅费、国际合作与交流费。</a:t>
            </a:r>
            <a:endParaRPr lang="zh-CN" altLang="en-US" sz="1350">
              <a:solidFill>
                <a:schemeClr val="tx1"/>
              </a:solidFill>
              <a:effectLst/>
              <a:latin typeface="微软雅黑" panose="020B0503020204020204" charset="-122"/>
              <a:ea typeface="微软雅黑" panose="020B0503020204020204" charset="-122"/>
              <a:cs typeface="微软雅黑" panose="020B0503020204020204" charset="-122"/>
              <a:sym typeface="+mn-ea"/>
            </a:endParaRPr>
          </a:p>
          <a:p>
            <a:pPr>
              <a:lnSpc>
                <a:spcPct val="150000"/>
              </a:lnSpc>
            </a:pPr>
            <a:endParaRPr lang="zh-CN" altLang="en-US" sz="1350">
              <a:solidFill>
                <a:schemeClr val="tx1"/>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14" name="AutoShape 14"/>
          <p:cNvSpPr/>
          <p:nvPr/>
        </p:nvSpPr>
        <p:spPr>
          <a:xfrm>
            <a:off x="454963" y="331168"/>
            <a:ext cx="84147" cy="84147"/>
          </a:xfrm>
          <a:prstGeom prst="ellipse">
            <a:avLst/>
          </a:prstGeom>
          <a:solidFill>
            <a:schemeClr val="accent1">
              <a:alpha val="100000"/>
            </a:schemeClr>
          </a:solidFill>
        </p:spPr>
      </p:sp>
      <p:sp>
        <p:nvSpPr>
          <p:cNvPr id="15" name="AutoShape 15"/>
          <p:cNvSpPr/>
          <p:nvPr/>
        </p:nvSpPr>
        <p:spPr>
          <a:xfrm>
            <a:off x="575049" y="337743"/>
            <a:ext cx="78137" cy="78137"/>
          </a:xfrm>
          <a:prstGeom prst="ellipse">
            <a:avLst/>
          </a:prstGeom>
          <a:solidFill>
            <a:schemeClr val="accent1">
              <a:alpha val="80000"/>
            </a:schemeClr>
          </a:solidFill>
        </p:spPr>
      </p:sp>
      <p:sp>
        <p:nvSpPr>
          <p:cNvPr id="16" name="AutoShape 16"/>
          <p:cNvSpPr/>
          <p:nvPr/>
        </p:nvSpPr>
        <p:spPr>
          <a:xfrm>
            <a:off x="689125" y="339460"/>
            <a:ext cx="74704" cy="74704"/>
          </a:xfrm>
          <a:prstGeom prst="ellipse">
            <a:avLst/>
          </a:prstGeom>
          <a:solidFill>
            <a:schemeClr val="accent1">
              <a:alpha val="60000"/>
            </a:schemeClr>
          </a:solidFill>
        </p:spPr>
      </p:sp>
      <p:sp>
        <p:nvSpPr>
          <p:cNvPr id="17" name="AutoShape 17"/>
          <p:cNvSpPr/>
          <p:nvPr/>
        </p:nvSpPr>
        <p:spPr>
          <a:xfrm>
            <a:off x="799768" y="348430"/>
            <a:ext cx="69238" cy="69238"/>
          </a:xfrm>
          <a:prstGeom prst="ellipse">
            <a:avLst/>
          </a:prstGeom>
          <a:solidFill>
            <a:schemeClr val="accent1">
              <a:alpha val="40000"/>
            </a:schemeClr>
          </a:solidFill>
        </p:spPr>
      </p:sp>
      <p:sp>
        <p:nvSpPr>
          <p:cNvPr id="18" name="AutoShape 18"/>
          <p:cNvSpPr/>
          <p:nvPr/>
        </p:nvSpPr>
        <p:spPr>
          <a:xfrm>
            <a:off x="904945" y="344297"/>
            <a:ext cx="65594" cy="65594"/>
          </a:xfrm>
          <a:prstGeom prst="ellipse">
            <a:avLst/>
          </a:prstGeom>
          <a:solidFill>
            <a:schemeClr val="accent1">
              <a:alpha val="20000"/>
            </a:schemeClr>
          </a:solidFill>
        </p:spPr>
      </p:sp>
      <p:sp>
        <p:nvSpPr>
          <p:cNvPr id="19" name="AutoShape 19"/>
          <p:cNvSpPr/>
          <p:nvPr/>
        </p:nvSpPr>
        <p:spPr>
          <a:xfrm>
            <a:off x="454963" y="448942"/>
            <a:ext cx="84147" cy="84147"/>
          </a:xfrm>
          <a:prstGeom prst="ellipse">
            <a:avLst/>
          </a:prstGeom>
          <a:solidFill>
            <a:schemeClr val="accent1">
              <a:alpha val="100000"/>
            </a:schemeClr>
          </a:solidFill>
        </p:spPr>
      </p:sp>
      <p:sp>
        <p:nvSpPr>
          <p:cNvPr id="20" name="AutoShape 20"/>
          <p:cNvSpPr/>
          <p:nvPr/>
        </p:nvSpPr>
        <p:spPr>
          <a:xfrm>
            <a:off x="575049" y="455517"/>
            <a:ext cx="78137" cy="78137"/>
          </a:xfrm>
          <a:prstGeom prst="ellipse">
            <a:avLst/>
          </a:prstGeom>
          <a:solidFill>
            <a:schemeClr val="accent1">
              <a:alpha val="80000"/>
            </a:schemeClr>
          </a:solidFill>
        </p:spPr>
      </p:sp>
      <p:sp>
        <p:nvSpPr>
          <p:cNvPr id="21" name="AutoShape 21"/>
          <p:cNvSpPr/>
          <p:nvPr/>
        </p:nvSpPr>
        <p:spPr>
          <a:xfrm>
            <a:off x="689125" y="457233"/>
            <a:ext cx="74704" cy="74704"/>
          </a:xfrm>
          <a:prstGeom prst="ellipse">
            <a:avLst/>
          </a:prstGeom>
          <a:solidFill>
            <a:schemeClr val="accent1">
              <a:alpha val="60000"/>
            </a:schemeClr>
          </a:solidFill>
        </p:spPr>
      </p:sp>
      <p:sp>
        <p:nvSpPr>
          <p:cNvPr id="22" name="AutoShape 22"/>
          <p:cNvSpPr/>
          <p:nvPr/>
        </p:nvSpPr>
        <p:spPr>
          <a:xfrm>
            <a:off x="799768" y="466203"/>
            <a:ext cx="69238" cy="69238"/>
          </a:xfrm>
          <a:prstGeom prst="ellipse">
            <a:avLst/>
          </a:prstGeom>
          <a:solidFill>
            <a:schemeClr val="accent1">
              <a:alpha val="40000"/>
            </a:schemeClr>
          </a:solidFill>
        </p:spPr>
      </p:sp>
      <p:sp>
        <p:nvSpPr>
          <p:cNvPr id="23" name="AutoShape 23"/>
          <p:cNvSpPr/>
          <p:nvPr/>
        </p:nvSpPr>
        <p:spPr>
          <a:xfrm>
            <a:off x="904945" y="462070"/>
            <a:ext cx="65594" cy="65594"/>
          </a:xfrm>
          <a:prstGeom prst="ellipse">
            <a:avLst/>
          </a:prstGeom>
          <a:solidFill>
            <a:schemeClr val="accent1">
              <a:alpha val="20000"/>
            </a:schemeClr>
          </a:solidFill>
        </p:spPr>
      </p:sp>
      <p:sp>
        <p:nvSpPr>
          <p:cNvPr id="24" name="AutoShape 24"/>
          <p:cNvSpPr/>
          <p:nvPr/>
        </p:nvSpPr>
        <p:spPr>
          <a:xfrm>
            <a:off x="454963" y="566715"/>
            <a:ext cx="84147" cy="84147"/>
          </a:xfrm>
          <a:prstGeom prst="ellipse">
            <a:avLst/>
          </a:prstGeom>
          <a:solidFill>
            <a:schemeClr val="accent1">
              <a:alpha val="100000"/>
            </a:schemeClr>
          </a:solidFill>
        </p:spPr>
      </p:sp>
      <p:sp>
        <p:nvSpPr>
          <p:cNvPr id="25" name="AutoShape 25"/>
          <p:cNvSpPr/>
          <p:nvPr/>
        </p:nvSpPr>
        <p:spPr>
          <a:xfrm>
            <a:off x="575049" y="573291"/>
            <a:ext cx="78137" cy="78137"/>
          </a:xfrm>
          <a:prstGeom prst="ellipse">
            <a:avLst/>
          </a:prstGeom>
          <a:solidFill>
            <a:schemeClr val="accent1">
              <a:alpha val="80000"/>
            </a:schemeClr>
          </a:solidFill>
        </p:spPr>
      </p:sp>
      <p:sp>
        <p:nvSpPr>
          <p:cNvPr id="26" name="AutoShape 26"/>
          <p:cNvSpPr/>
          <p:nvPr/>
        </p:nvSpPr>
        <p:spPr>
          <a:xfrm>
            <a:off x="689125" y="575007"/>
            <a:ext cx="74704" cy="74704"/>
          </a:xfrm>
          <a:prstGeom prst="ellipse">
            <a:avLst/>
          </a:prstGeom>
          <a:solidFill>
            <a:schemeClr val="accent1">
              <a:alpha val="60000"/>
            </a:schemeClr>
          </a:solidFill>
        </p:spPr>
      </p:sp>
      <p:sp>
        <p:nvSpPr>
          <p:cNvPr id="27" name="AutoShape 27"/>
          <p:cNvSpPr/>
          <p:nvPr/>
        </p:nvSpPr>
        <p:spPr>
          <a:xfrm>
            <a:off x="799768" y="583977"/>
            <a:ext cx="69238" cy="69238"/>
          </a:xfrm>
          <a:prstGeom prst="ellipse">
            <a:avLst/>
          </a:prstGeom>
          <a:solidFill>
            <a:schemeClr val="accent1">
              <a:alpha val="40000"/>
            </a:schemeClr>
          </a:solidFill>
        </p:spPr>
      </p:sp>
      <p:sp>
        <p:nvSpPr>
          <p:cNvPr id="28" name="AutoShape 28"/>
          <p:cNvSpPr/>
          <p:nvPr/>
        </p:nvSpPr>
        <p:spPr>
          <a:xfrm>
            <a:off x="904945" y="579844"/>
            <a:ext cx="65594" cy="65594"/>
          </a:xfrm>
          <a:prstGeom prst="ellipse">
            <a:avLst/>
          </a:prstGeom>
          <a:solidFill>
            <a:schemeClr val="accent1">
              <a:alpha val="20000"/>
            </a:schemeClr>
          </a:solidFill>
        </p:spPr>
      </p:sp>
      <p:sp>
        <p:nvSpPr>
          <p:cNvPr id="29" name="AutoShape 29"/>
          <p:cNvSpPr/>
          <p:nvPr/>
        </p:nvSpPr>
        <p:spPr>
          <a:xfrm>
            <a:off x="454963" y="684489"/>
            <a:ext cx="84147" cy="84147"/>
          </a:xfrm>
          <a:prstGeom prst="ellipse">
            <a:avLst/>
          </a:prstGeom>
          <a:solidFill>
            <a:schemeClr val="accent1">
              <a:alpha val="100000"/>
            </a:schemeClr>
          </a:solidFill>
        </p:spPr>
      </p:sp>
      <p:sp>
        <p:nvSpPr>
          <p:cNvPr id="30" name="AutoShape 30"/>
          <p:cNvSpPr/>
          <p:nvPr/>
        </p:nvSpPr>
        <p:spPr>
          <a:xfrm>
            <a:off x="575049" y="691064"/>
            <a:ext cx="78137" cy="78137"/>
          </a:xfrm>
          <a:prstGeom prst="ellipse">
            <a:avLst/>
          </a:prstGeom>
          <a:solidFill>
            <a:schemeClr val="accent1">
              <a:alpha val="80000"/>
            </a:schemeClr>
          </a:solidFill>
        </p:spPr>
      </p:sp>
      <p:sp>
        <p:nvSpPr>
          <p:cNvPr id="31" name="AutoShape 31"/>
          <p:cNvSpPr/>
          <p:nvPr/>
        </p:nvSpPr>
        <p:spPr>
          <a:xfrm>
            <a:off x="689125" y="692781"/>
            <a:ext cx="74704" cy="74704"/>
          </a:xfrm>
          <a:prstGeom prst="ellipse">
            <a:avLst/>
          </a:prstGeom>
          <a:solidFill>
            <a:schemeClr val="accent1">
              <a:alpha val="60000"/>
            </a:schemeClr>
          </a:solidFill>
        </p:spPr>
      </p:sp>
      <p:sp>
        <p:nvSpPr>
          <p:cNvPr id="32" name="AutoShape 32"/>
          <p:cNvSpPr/>
          <p:nvPr/>
        </p:nvSpPr>
        <p:spPr>
          <a:xfrm>
            <a:off x="799768" y="701751"/>
            <a:ext cx="69238" cy="69238"/>
          </a:xfrm>
          <a:prstGeom prst="ellipse">
            <a:avLst/>
          </a:prstGeom>
          <a:solidFill>
            <a:schemeClr val="accent1">
              <a:alpha val="40000"/>
            </a:schemeClr>
          </a:solidFill>
        </p:spPr>
      </p:sp>
      <p:sp>
        <p:nvSpPr>
          <p:cNvPr id="33" name="AutoShape 33"/>
          <p:cNvSpPr/>
          <p:nvPr/>
        </p:nvSpPr>
        <p:spPr>
          <a:xfrm>
            <a:off x="904945" y="697618"/>
            <a:ext cx="65594" cy="65594"/>
          </a:xfrm>
          <a:prstGeom prst="ellipse">
            <a:avLst/>
          </a:prstGeom>
          <a:solidFill>
            <a:schemeClr val="accent1">
              <a:alpha val="20000"/>
            </a:schemeClr>
          </a:solidFill>
        </p:spPr>
      </p:sp>
      <p:sp>
        <p:nvSpPr>
          <p:cNvPr id="34" name="TextBox 34"/>
          <p:cNvSpPr txBox="1"/>
          <p:nvPr/>
        </p:nvSpPr>
        <p:spPr>
          <a:xfrm>
            <a:off x="1094842" y="93878"/>
            <a:ext cx="10001250" cy="893445"/>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solidFill>
                <a:latin typeface="微软雅黑" panose="020B0503020204020204" charset="-122"/>
                <a:ea typeface="微软雅黑" panose="020B0503020204020204" charset="-122"/>
                <a:cs typeface="微软雅黑" panose="020B0503020204020204" charset="-122"/>
                <a:sym typeface="+mn-ea"/>
              </a:rPr>
              <a:t>经费使用范围</a:t>
            </a:r>
            <a:endParaRPr lang="en-US" sz="3000" b="1">
              <a:solidFill>
                <a:schemeClr val="accent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49579" y="1319127"/>
            <a:ext cx="5106411" cy="5106411"/>
          </a:xfrm>
          <a:prstGeom prst="ellipse">
            <a:avLst/>
          </a:prstGeom>
          <a:solidFill>
            <a:schemeClr val="accent1">
              <a:alpha val="100000"/>
            </a:schemeClr>
          </a:solidFill>
        </p:spPr>
      </p:sp>
      <p:sp>
        <p:nvSpPr>
          <p:cNvPr id="4" name="AutoShape 4"/>
          <p:cNvSpPr/>
          <p:nvPr>
            <p:custDataLst>
              <p:tags r:id="rId2"/>
            </p:custDataLst>
          </p:nvPr>
        </p:nvSpPr>
        <p:spPr>
          <a:xfrm>
            <a:off x="4935912" y="5095961"/>
            <a:ext cx="993758" cy="993758"/>
          </a:xfrm>
          <a:prstGeom prst="ellipse">
            <a:avLst/>
          </a:prstGeom>
          <a:solidFill>
            <a:schemeClr val="accent1">
              <a:alpha val="100000"/>
            </a:schemeClr>
          </a:solidFill>
        </p:spPr>
      </p:sp>
      <p:sp>
        <p:nvSpPr>
          <p:cNvPr id="5" name="TextBox 5"/>
          <p:cNvSpPr txBox="1"/>
          <p:nvPr>
            <p:custDataLst>
              <p:tags r:id="rId3"/>
            </p:custDataLst>
          </p:nvPr>
        </p:nvSpPr>
        <p:spPr>
          <a:xfrm>
            <a:off x="4935912" y="5251464"/>
            <a:ext cx="964530" cy="682752"/>
          </a:xfrm>
          <a:prstGeom prst="rect">
            <a:avLst/>
          </a:prstGeom>
        </p:spPr>
        <p:txBody>
          <a:bodyPr vert="horz" wrap="square" lIns="123825" tIns="123825" rIns="57150" bIns="123825" rtlCol="0" anchor="t" anchorCtr="0">
            <a:spAutoFit/>
          </a:bodyPr>
          <a:lstStyle/>
          <a:p>
            <a:pPr algn="ctr">
              <a:lnSpc>
                <a:spcPct val="120000"/>
              </a:lnSpc>
            </a:pPr>
            <a:r>
              <a:rPr lang="en-US" sz="2325" b="1">
                <a:solidFill>
                  <a:srgbClr val="FFFFFF"/>
                </a:solidFill>
                <a:latin typeface="微软雅黑" panose="020B0503020204020204" charset="-122"/>
                <a:ea typeface="微软雅黑" panose="020B0503020204020204" charset="-122"/>
                <a:cs typeface="微软雅黑" panose="020B0503020204020204" charset="-122"/>
              </a:rPr>
              <a:t>03</a:t>
            </a:r>
            <a:endParaRPr lang="en-US" sz="2325"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8" name="AutoShape 8"/>
          <p:cNvSpPr/>
          <p:nvPr>
            <p:custDataLst>
              <p:tags r:id="rId4"/>
            </p:custDataLst>
          </p:nvPr>
        </p:nvSpPr>
        <p:spPr>
          <a:xfrm>
            <a:off x="4935912" y="1819581"/>
            <a:ext cx="993758" cy="993758"/>
          </a:xfrm>
          <a:prstGeom prst="ellipse">
            <a:avLst/>
          </a:prstGeom>
          <a:solidFill>
            <a:schemeClr val="accent1">
              <a:alpha val="100000"/>
            </a:schemeClr>
          </a:solidFill>
        </p:spPr>
      </p:sp>
      <p:sp>
        <p:nvSpPr>
          <p:cNvPr id="9" name="TextBox 9"/>
          <p:cNvSpPr txBox="1"/>
          <p:nvPr>
            <p:custDataLst>
              <p:tags r:id="rId5"/>
            </p:custDataLst>
          </p:nvPr>
        </p:nvSpPr>
        <p:spPr>
          <a:xfrm>
            <a:off x="4935912" y="1975084"/>
            <a:ext cx="964530" cy="682752"/>
          </a:xfrm>
          <a:prstGeom prst="rect">
            <a:avLst/>
          </a:prstGeom>
        </p:spPr>
        <p:txBody>
          <a:bodyPr vert="horz" wrap="square" lIns="123825" tIns="123825" rIns="57150" bIns="123825" rtlCol="0" anchor="ctr" anchorCtr="0">
            <a:spAutoFit/>
          </a:bodyPr>
          <a:lstStyle/>
          <a:p>
            <a:pPr algn="ctr">
              <a:lnSpc>
                <a:spcPct val="120000"/>
              </a:lnSpc>
            </a:pPr>
            <a:r>
              <a:rPr lang="en-US" sz="2325" b="1">
                <a:solidFill>
                  <a:srgbClr val="FFFFFF"/>
                </a:solidFill>
                <a:latin typeface="微软雅黑" panose="020B0503020204020204" charset="-122"/>
                <a:ea typeface="微软雅黑" panose="020B0503020204020204" charset="-122"/>
                <a:cs typeface="微软雅黑" panose="020B0503020204020204" charset="-122"/>
              </a:rPr>
              <a:t>01</a:t>
            </a:r>
            <a:endParaRPr lang="en-US" sz="2325"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12" name="AutoShape 12"/>
          <p:cNvSpPr/>
          <p:nvPr>
            <p:custDataLst>
              <p:tags r:id="rId6"/>
            </p:custDataLst>
          </p:nvPr>
        </p:nvSpPr>
        <p:spPr>
          <a:xfrm>
            <a:off x="4935912" y="3457771"/>
            <a:ext cx="993758" cy="993758"/>
          </a:xfrm>
          <a:prstGeom prst="ellipse">
            <a:avLst/>
          </a:prstGeom>
          <a:solidFill>
            <a:schemeClr val="accent1">
              <a:alpha val="100000"/>
            </a:schemeClr>
          </a:solidFill>
        </p:spPr>
      </p:sp>
      <p:sp>
        <p:nvSpPr>
          <p:cNvPr id="13" name="TextBox 13"/>
          <p:cNvSpPr txBox="1"/>
          <p:nvPr>
            <p:custDataLst>
              <p:tags r:id="rId7"/>
            </p:custDataLst>
          </p:nvPr>
        </p:nvSpPr>
        <p:spPr>
          <a:xfrm>
            <a:off x="4935912" y="3613274"/>
            <a:ext cx="964530" cy="682752"/>
          </a:xfrm>
          <a:prstGeom prst="rect">
            <a:avLst/>
          </a:prstGeom>
        </p:spPr>
        <p:txBody>
          <a:bodyPr vert="horz" wrap="square" lIns="123825" tIns="123825" rIns="57150" bIns="123825" rtlCol="0" anchor="t" anchorCtr="0">
            <a:spAutoFit/>
          </a:bodyPr>
          <a:lstStyle/>
          <a:p>
            <a:pPr algn="ctr">
              <a:lnSpc>
                <a:spcPct val="120000"/>
              </a:lnSpc>
            </a:pPr>
            <a:r>
              <a:rPr lang="en-US" sz="2325" b="1">
                <a:solidFill>
                  <a:srgbClr val="FFFFFF"/>
                </a:solidFill>
                <a:latin typeface="微软雅黑" panose="020B0503020204020204" charset="-122"/>
                <a:ea typeface="微软雅黑" panose="020B0503020204020204" charset="-122"/>
                <a:cs typeface="微软雅黑" panose="020B0503020204020204" charset="-122"/>
              </a:rPr>
              <a:t>02</a:t>
            </a:r>
            <a:endParaRPr lang="en-US" sz="2325"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16" name="AutoShape 16"/>
          <p:cNvSpPr/>
          <p:nvPr/>
        </p:nvSpPr>
        <p:spPr>
          <a:xfrm>
            <a:off x="454963" y="331168"/>
            <a:ext cx="84147" cy="84147"/>
          </a:xfrm>
          <a:prstGeom prst="ellipse">
            <a:avLst/>
          </a:prstGeom>
          <a:solidFill>
            <a:schemeClr val="accent1">
              <a:alpha val="100000"/>
            </a:schemeClr>
          </a:solidFill>
        </p:spPr>
      </p:sp>
      <p:sp>
        <p:nvSpPr>
          <p:cNvPr id="17" name="AutoShape 17"/>
          <p:cNvSpPr/>
          <p:nvPr/>
        </p:nvSpPr>
        <p:spPr>
          <a:xfrm>
            <a:off x="575049" y="337743"/>
            <a:ext cx="78137" cy="78137"/>
          </a:xfrm>
          <a:prstGeom prst="ellipse">
            <a:avLst/>
          </a:prstGeom>
          <a:solidFill>
            <a:schemeClr val="accent1">
              <a:alpha val="80000"/>
            </a:schemeClr>
          </a:solidFill>
        </p:spPr>
      </p:sp>
      <p:sp>
        <p:nvSpPr>
          <p:cNvPr id="18" name="AutoShape 18"/>
          <p:cNvSpPr/>
          <p:nvPr/>
        </p:nvSpPr>
        <p:spPr>
          <a:xfrm>
            <a:off x="689125" y="339460"/>
            <a:ext cx="74704" cy="74704"/>
          </a:xfrm>
          <a:prstGeom prst="ellipse">
            <a:avLst/>
          </a:prstGeom>
          <a:solidFill>
            <a:schemeClr val="accent1">
              <a:alpha val="60000"/>
            </a:schemeClr>
          </a:solidFill>
        </p:spPr>
      </p:sp>
      <p:sp>
        <p:nvSpPr>
          <p:cNvPr id="19" name="AutoShape 19"/>
          <p:cNvSpPr/>
          <p:nvPr/>
        </p:nvSpPr>
        <p:spPr>
          <a:xfrm>
            <a:off x="799768" y="348430"/>
            <a:ext cx="69238" cy="69238"/>
          </a:xfrm>
          <a:prstGeom prst="ellipse">
            <a:avLst/>
          </a:prstGeom>
          <a:solidFill>
            <a:schemeClr val="accent1">
              <a:alpha val="40000"/>
            </a:schemeClr>
          </a:solidFill>
        </p:spPr>
      </p:sp>
      <p:sp>
        <p:nvSpPr>
          <p:cNvPr id="20" name="AutoShape 20"/>
          <p:cNvSpPr/>
          <p:nvPr/>
        </p:nvSpPr>
        <p:spPr>
          <a:xfrm>
            <a:off x="904945" y="344297"/>
            <a:ext cx="65594" cy="65594"/>
          </a:xfrm>
          <a:prstGeom prst="ellipse">
            <a:avLst/>
          </a:prstGeom>
          <a:solidFill>
            <a:schemeClr val="accent1">
              <a:alpha val="20000"/>
            </a:schemeClr>
          </a:solidFill>
        </p:spPr>
      </p:sp>
      <p:sp>
        <p:nvSpPr>
          <p:cNvPr id="21" name="AutoShape 21"/>
          <p:cNvSpPr/>
          <p:nvPr/>
        </p:nvSpPr>
        <p:spPr>
          <a:xfrm>
            <a:off x="454963" y="448942"/>
            <a:ext cx="84147" cy="84147"/>
          </a:xfrm>
          <a:prstGeom prst="ellipse">
            <a:avLst/>
          </a:prstGeom>
          <a:solidFill>
            <a:schemeClr val="accent1">
              <a:alpha val="100000"/>
            </a:schemeClr>
          </a:solidFill>
        </p:spPr>
      </p:sp>
      <p:sp>
        <p:nvSpPr>
          <p:cNvPr id="22" name="AutoShape 22"/>
          <p:cNvSpPr/>
          <p:nvPr/>
        </p:nvSpPr>
        <p:spPr>
          <a:xfrm>
            <a:off x="575049" y="455517"/>
            <a:ext cx="78137" cy="78137"/>
          </a:xfrm>
          <a:prstGeom prst="ellipse">
            <a:avLst/>
          </a:prstGeom>
          <a:solidFill>
            <a:schemeClr val="accent1">
              <a:alpha val="80000"/>
            </a:schemeClr>
          </a:solidFill>
        </p:spPr>
      </p:sp>
      <p:sp>
        <p:nvSpPr>
          <p:cNvPr id="23" name="AutoShape 23"/>
          <p:cNvSpPr/>
          <p:nvPr/>
        </p:nvSpPr>
        <p:spPr>
          <a:xfrm>
            <a:off x="689125" y="457233"/>
            <a:ext cx="74704" cy="74704"/>
          </a:xfrm>
          <a:prstGeom prst="ellipse">
            <a:avLst/>
          </a:prstGeom>
          <a:solidFill>
            <a:schemeClr val="accent1">
              <a:alpha val="60000"/>
            </a:schemeClr>
          </a:solidFill>
        </p:spPr>
      </p:sp>
      <p:sp>
        <p:nvSpPr>
          <p:cNvPr id="24" name="AutoShape 24"/>
          <p:cNvSpPr/>
          <p:nvPr/>
        </p:nvSpPr>
        <p:spPr>
          <a:xfrm>
            <a:off x="799768" y="466203"/>
            <a:ext cx="69238" cy="69238"/>
          </a:xfrm>
          <a:prstGeom prst="ellipse">
            <a:avLst/>
          </a:prstGeom>
          <a:solidFill>
            <a:schemeClr val="accent1">
              <a:alpha val="40000"/>
            </a:schemeClr>
          </a:solidFill>
        </p:spPr>
      </p:sp>
      <p:sp>
        <p:nvSpPr>
          <p:cNvPr id="25" name="AutoShape 25"/>
          <p:cNvSpPr/>
          <p:nvPr/>
        </p:nvSpPr>
        <p:spPr>
          <a:xfrm>
            <a:off x="904945" y="462070"/>
            <a:ext cx="65594" cy="65594"/>
          </a:xfrm>
          <a:prstGeom prst="ellipse">
            <a:avLst/>
          </a:prstGeom>
          <a:solidFill>
            <a:schemeClr val="accent1">
              <a:alpha val="20000"/>
            </a:schemeClr>
          </a:solidFill>
        </p:spPr>
      </p:sp>
      <p:sp>
        <p:nvSpPr>
          <p:cNvPr id="26" name="AutoShape 26"/>
          <p:cNvSpPr/>
          <p:nvPr/>
        </p:nvSpPr>
        <p:spPr>
          <a:xfrm>
            <a:off x="454963" y="566715"/>
            <a:ext cx="84147" cy="84147"/>
          </a:xfrm>
          <a:prstGeom prst="ellipse">
            <a:avLst/>
          </a:prstGeom>
          <a:solidFill>
            <a:schemeClr val="accent1">
              <a:alpha val="100000"/>
            </a:schemeClr>
          </a:solidFill>
        </p:spPr>
      </p:sp>
      <p:sp>
        <p:nvSpPr>
          <p:cNvPr id="27" name="AutoShape 27"/>
          <p:cNvSpPr/>
          <p:nvPr/>
        </p:nvSpPr>
        <p:spPr>
          <a:xfrm>
            <a:off x="575049" y="573291"/>
            <a:ext cx="78137" cy="78137"/>
          </a:xfrm>
          <a:prstGeom prst="ellipse">
            <a:avLst/>
          </a:prstGeom>
          <a:solidFill>
            <a:schemeClr val="accent1">
              <a:alpha val="80000"/>
            </a:schemeClr>
          </a:solidFill>
        </p:spPr>
      </p:sp>
      <p:sp>
        <p:nvSpPr>
          <p:cNvPr id="28" name="AutoShape 28"/>
          <p:cNvSpPr/>
          <p:nvPr/>
        </p:nvSpPr>
        <p:spPr>
          <a:xfrm>
            <a:off x="689125" y="575007"/>
            <a:ext cx="74704" cy="74704"/>
          </a:xfrm>
          <a:prstGeom prst="ellipse">
            <a:avLst/>
          </a:prstGeom>
          <a:solidFill>
            <a:schemeClr val="accent1">
              <a:alpha val="60000"/>
            </a:schemeClr>
          </a:solidFill>
        </p:spPr>
      </p:sp>
      <p:sp>
        <p:nvSpPr>
          <p:cNvPr id="29" name="AutoShape 29"/>
          <p:cNvSpPr/>
          <p:nvPr/>
        </p:nvSpPr>
        <p:spPr>
          <a:xfrm>
            <a:off x="799768" y="583977"/>
            <a:ext cx="69238" cy="69238"/>
          </a:xfrm>
          <a:prstGeom prst="ellipse">
            <a:avLst/>
          </a:prstGeom>
          <a:solidFill>
            <a:schemeClr val="accent1">
              <a:alpha val="40000"/>
            </a:schemeClr>
          </a:solidFill>
        </p:spPr>
      </p:sp>
      <p:sp>
        <p:nvSpPr>
          <p:cNvPr id="30" name="AutoShape 30"/>
          <p:cNvSpPr/>
          <p:nvPr/>
        </p:nvSpPr>
        <p:spPr>
          <a:xfrm>
            <a:off x="904945" y="579844"/>
            <a:ext cx="65594" cy="65594"/>
          </a:xfrm>
          <a:prstGeom prst="ellipse">
            <a:avLst/>
          </a:prstGeom>
          <a:solidFill>
            <a:schemeClr val="accent1">
              <a:alpha val="20000"/>
            </a:schemeClr>
          </a:solidFill>
        </p:spPr>
      </p:sp>
      <p:sp>
        <p:nvSpPr>
          <p:cNvPr id="31" name="AutoShape 31"/>
          <p:cNvSpPr/>
          <p:nvPr/>
        </p:nvSpPr>
        <p:spPr>
          <a:xfrm>
            <a:off x="454963" y="684489"/>
            <a:ext cx="84147" cy="84147"/>
          </a:xfrm>
          <a:prstGeom prst="ellipse">
            <a:avLst/>
          </a:prstGeom>
          <a:solidFill>
            <a:schemeClr val="accent1">
              <a:alpha val="100000"/>
            </a:schemeClr>
          </a:solidFill>
        </p:spPr>
      </p:sp>
      <p:sp>
        <p:nvSpPr>
          <p:cNvPr id="32" name="AutoShape 32"/>
          <p:cNvSpPr/>
          <p:nvPr/>
        </p:nvSpPr>
        <p:spPr>
          <a:xfrm>
            <a:off x="575049" y="691064"/>
            <a:ext cx="78137" cy="78137"/>
          </a:xfrm>
          <a:prstGeom prst="ellipse">
            <a:avLst/>
          </a:prstGeom>
          <a:solidFill>
            <a:schemeClr val="accent1">
              <a:alpha val="80000"/>
            </a:schemeClr>
          </a:solidFill>
        </p:spPr>
      </p:sp>
      <p:sp>
        <p:nvSpPr>
          <p:cNvPr id="33" name="AutoShape 33"/>
          <p:cNvSpPr/>
          <p:nvPr/>
        </p:nvSpPr>
        <p:spPr>
          <a:xfrm>
            <a:off x="689125" y="692781"/>
            <a:ext cx="74704" cy="74704"/>
          </a:xfrm>
          <a:prstGeom prst="ellipse">
            <a:avLst/>
          </a:prstGeom>
          <a:solidFill>
            <a:schemeClr val="accent1">
              <a:alpha val="60000"/>
            </a:schemeClr>
          </a:solidFill>
        </p:spPr>
      </p:sp>
      <p:sp>
        <p:nvSpPr>
          <p:cNvPr id="34" name="AutoShape 34"/>
          <p:cNvSpPr/>
          <p:nvPr/>
        </p:nvSpPr>
        <p:spPr>
          <a:xfrm>
            <a:off x="799768" y="701751"/>
            <a:ext cx="69238" cy="69238"/>
          </a:xfrm>
          <a:prstGeom prst="ellipse">
            <a:avLst/>
          </a:prstGeom>
          <a:solidFill>
            <a:schemeClr val="accent1">
              <a:alpha val="40000"/>
            </a:schemeClr>
          </a:solidFill>
        </p:spPr>
      </p:sp>
      <p:sp>
        <p:nvSpPr>
          <p:cNvPr id="35" name="AutoShape 35"/>
          <p:cNvSpPr/>
          <p:nvPr/>
        </p:nvSpPr>
        <p:spPr>
          <a:xfrm>
            <a:off x="904945" y="697618"/>
            <a:ext cx="65594" cy="65594"/>
          </a:xfrm>
          <a:prstGeom prst="ellipse">
            <a:avLst/>
          </a:prstGeom>
          <a:solidFill>
            <a:schemeClr val="accent1">
              <a:alpha val="20000"/>
            </a:schemeClr>
          </a:solidFill>
        </p:spPr>
      </p:sp>
      <p:sp>
        <p:nvSpPr>
          <p:cNvPr id="36" name="TextBox 36"/>
          <p:cNvSpPr txBox="1"/>
          <p:nvPr/>
        </p:nvSpPr>
        <p:spPr>
          <a:xfrm>
            <a:off x="1094842" y="93878"/>
            <a:ext cx="10001250" cy="893445"/>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solidFill>
                <a:latin typeface="微软雅黑" panose="020B0503020204020204" charset="-122"/>
                <a:ea typeface="微软雅黑" panose="020B0503020204020204" charset="-122"/>
                <a:cs typeface="微软雅黑" panose="020B0503020204020204" charset="-122"/>
                <a:sym typeface="+mn-ea"/>
              </a:rPr>
              <a:t>设备（固定资产）购置及维修费报销规范</a:t>
            </a:r>
            <a:endParaRPr lang="en-US" sz="3000" b="1">
              <a:solidFill>
                <a:schemeClr val="accent1"/>
              </a:solidFill>
              <a:latin typeface="微软雅黑" panose="020B0503020204020204" charset="-122"/>
              <a:ea typeface="微软雅黑" panose="020B0503020204020204" charset="-122"/>
              <a:cs typeface="微软雅黑" panose="020B0503020204020204" charset="-122"/>
            </a:endParaRPr>
          </a:p>
        </p:txBody>
      </p:sp>
      <p:pic>
        <p:nvPicPr>
          <p:cNvPr id="38" name="Picture 8"/>
          <p:cNvPicPr>
            <a:picLocks noChangeAspect="1"/>
          </p:cNvPicPr>
          <p:nvPr/>
        </p:nvPicPr>
        <p:blipFill>
          <a:blip r:embed="rId8"/>
          <a:srcRect l="12500" r="12500"/>
          <a:stretch>
            <a:fillRect/>
          </a:stretch>
        </p:blipFill>
        <p:spPr>
          <a:xfrm>
            <a:off x="-533709" y="1676539"/>
            <a:ext cx="4563024" cy="4563025"/>
          </a:xfrm>
          <a:prstGeom prst="diamond">
            <a:avLst/>
          </a:prstGeom>
        </p:spPr>
      </p:pic>
      <p:sp>
        <p:nvSpPr>
          <p:cNvPr id="39" name="TextBox 10"/>
          <p:cNvSpPr txBox="1"/>
          <p:nvPr>
            <p:custDataLst>
              <p:tags r:id="rId9"/>
            </p:custDataLst>
          </p:nvPr>
        </p:nvSpPr>
        <p:spPr>
          <a:xfrm>
            <a:off x="6074571" y="2057378"/>
            <a:ext cx="5683179" cy="494665"/>
          </a:xfrm>
          <a:prstGeom prst="rect">
            <a:avLst/>
          </a:prstGeom>
        </p:spPr>
        <p:txBody>
          <a:bodyPr vert="horz" wrap="square" lIns="123825" tIns="123825" rIns="57150" bIns="123825" rtlCol="0" anchor="t" anchorCtr="0">
            <a:spAutoFit/>
          </a:bodyPr>
          <a:p>
            <a:pPr algn="l"/>
            <a:r>
              <a:rPr lang="en-US" sz="1605" b="1">
                <a:solidFill>
                  <a:schemeClr val="accent1"/>
                </a:solidFill>
                <a:latin typeface="微软雅黑" panose="020B0503020204020204" charset="-122"/>
                <a:ea typeface="微软雅黑" panose="020B0503020204020204" charset="-122"/>
                <a:cs typeface="微软雅黑" panose="020B0503020204020204" charset="-122"/>
                <a:sym typeface="+mn-ea"/>
              </a:rPr>
              <a:t>发票及查验证明</a:t>
            </a:r>
            <a:endParaRPr lang="en-US" sz="1605" b="1">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42" name="TextBox 6"/>
          <p:cNvSpPr txBox="1"/>
          <p:nvPr>
            <p:custDataLst>
              <p:tags r:id="rId10"/>
            </p:custDataLst>
          </p:nvPr>
        </p:nvSpPr>
        <p:spPr>
          <a:xfrm>
            <a:off x="6074571" y="5410339"/>
            <a:ext cx="5683179" cy="494665"/>
          </a:xfrm>
          <a:prstGeom prst="rect">
            <a:avLst/>
          </a:prstGeom>
        </p:spPr>
        <p:txBody>
          <a:bodyPr vert="horz" wrap="square" lIns="123825" tIns="123825" rIns="57150" bIns="123825" rtlCol="0" anchor="ctr" anchorCtr="0">
            <a:spAutoFit/>
          </a:bodyPr>
          <a:p>
            <a:pPr algn="l"/>
            <a:r>
              <a:rPr lang="en-US" sz="1605" b="1">
                <a:solidFill>
                  <a:schemeClr val="accent1"/>
                </a:solidFill>
                <a:latin typeface="微软雅黑" panose="020B0503020204020204" charset="-122"/>
                <a:ea typeface="微软雅黑" panose="020B0503020204020204" charset="-122"/>
                <a:cs typeface="微软雅黑" panose="020B0503020204020204" charset="-122"/>
                <a:sym typeface="+mn-ea"/>
              </a:rPr>
              <a:t>相关合同或协议/</a:t>
            </a:r>
            <a:r>
              <a:rPr lang="zh-CN" altLang="en-US" sz="1605" b="1">
                <a:solidFill>
                  <a:schemeClr val="accent1"/>
                </a:solidFill>
                <a:latin typeface="微软雅黑" panose="020B0503020204020204" charset="-122"/>
                <a:ea typeface="微软雅黑" panose="020B0503020204020204" charset="-122"/>
                <a:cs typeface="微软雅黑" panose="020B0503020204020204" charset="-122"/>
                <a:sym typeface="+mn-ea"/>
              </a:rPr>
              <a:t>购置说明</a:t>
            </a:r>
            <a:r>
              <a:rPr lang="en-US" altLang="zh-CN" sz="1605" b="1">
                <a:solidFill>
                  <a:schemeClr val="accent1"/>
                </a:solidFill>
                <a:latin typeface="微软雅黑" panose="020B0503020204020204" charset="-122"/>
                <a:ea typeface="微软雅黑" panose="020B0503020204020204" charset="-122"/>
                <a:cs typeface="微软雅黑" panose="020B0503020204020204" charset="-122"/>
                <a:sym typeface="+mn-ea"/>
              </a:rPr>
              <a:t>/</a:t>
            </a:r>
            <a:r>
              <a:rPr lang="zh-CN" altLang="en-US" sz="1605" b="1">
                <a:solidFill>
                  <a:schemeClr val="accent1"/>
                </a:solidFill>
                <a:latin typeface="微软雅黑" panose="020B0503020204020204" charset="-122"/>
                <a:ea typeface="微软雅黑" panose="020B0503020204020204" charset="-122"/>
                <a:cs typeface="微软雅黑" panose="020B0503020204020204" charset="-122"/>
                <a:sym typeface="+mn-ea"/>
              </a:rPr>
              <a:t>固定资产</a:t>
            </a:r>
            <a:r>
              <a:rPr lang="zh-CN" altLang="en-US" sz="1605" b="1">
                <a:solidFill>
                  <a:schemeClr val="accent1"/>
                </a:solidFill>
                <a:latin typeface="微软雅黑" panose="020B0503020204020204" charset="-122"/>
                <a:ea typeface="微软雅黑" panose="020B0503020204020204" charset="-122"/>
                <a:cs typeface="微软雅黑" panose="020B0503020204020204" charset="-122"/>
                <a:sym typeface="+mn-ea"/>
              </a:rPr>
              <a:t>验收单</a:t>
            </a:r>
            <a:endParaRPr lang="zh-CN" altLang="en-US" sz="1605" b="1">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sp>
        <p:nvSpPr>
          <p:cNvPr id="44" name="TextBox 14"/>
          <p:cNvSpPr txBox="1"/>
          <p:nvPr>
            <p:custDataLst>
              <p:tags r:id="rId11"/>
            </p:custDataLst>
          </p:nvPr>
        </p:nvSpPr>
        <p:spPr>
          <a:xfrm>
            <a:off x="6019961" y="3616955"/>
            <a:ext cx="5683179" cy="618490"/>
          </a:xfrm>
          <a:prstGeom prst="rect">
            <a:avLst/>
          </a:prstGeom>
        </p:spPr>
        <p:txBody>
          <a:bodyPr vert="horz" wrap="square" lIns="123825" tIns="123825" rIns="57150" bIns="123825" rtlCol="0" anchor="t" anchorCtr="0">
            <a:spAutoFit/>
          </a:bodyPr>
          <a:p>
            <a:pPr algn="l">
              <a:lnSpc>
                <a:spcPct val="150000"/>
              </a:lnSpc>
              <a:buClrTx/>
              <a:buSzTx/>
              <a:buFontTx/>
            </a:pPr>
            <a:r>
              <a:rPr lang="en-US" sz="1605" b="1">
                <a:solidFill>
                  <a:schemeClr val="accent1"/>
                </a:solidFill>
                <a:latin typeface="微软雅黑" panose="020B0503020204020204" charset="-122"/>
                <a:ea typeface="微软雅黑" panose="020B0503020204020204" charset="-122"/>
                <a:cs typeface="微软雅黑" panose="020B0503020204020204" charset="-122"/>
                <a:sym typeface="+mn-ea"/>
              </a:rPr>
              <a:t>购置（维修）</a:t>
            </a:r>
            <a:r>
              <a:rPr lang="en-US" sz="1605" b="1">
                <a:solidFill>
                  <a:schemeClr val="accent1"/>
                </a:solidFill>
                <a:latin typeface="微软雅黑" panose="020B0503020204020204" charset="-122"/>
                <a:ea typeface="微软雅黑" panose="020B0503020204020204" charset="-122"/>
                <a:cs typeface="微软雅黑" panose="020B0503020204020204" charset="-122"/>
                <a:sym typeface="+mn-ea"/>
              </a:rPr>
              <a:t>清单</a:t>
            </a:r>
            <a:endParaRPr lang="en-US" sz="1605" b="1">
              <a:solidFill>
                <a:schemeClr val="accent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custDataLst>
              <p:tags r:id="rId2"/>
            </p:custDataLst>
          </p:nvPr>
        </p:nvPicPr>
        <p:blipFill>
          <a:blip r:embed="rId3"/>
          <a:srcRect l="18856" r="18856"/>
          <a:stretch>
            <a:fillRect/>
          </a:stretch>
        </p:blipFill>
        <p:spPr>
          <a:xfrm>
            <a:off x="6416218" y="1873250"/>
            <a:ext cx="2285143" cy="2439670"/>
          </a:xfrm>
          <a:prstGeom prst="rect">
            <a:avLst/>
          </a:prstGeom>
        </p:spPr>
      </p:pic>
      <p:pic>
        <p:nvPicPr>
          <p:cNvPr id="3" name="Picture 3"/>
          <p:cNvPicPr>
            <a:picLocks noChangeAspect="1"/>
          </p:cNvPicPr>
          <p:nvPr>
            <p:custDataLst>
              <p:tags r:id="rId4"/>
            </p:custDataLst>
          </p:nvPr>
        </p:nvPicPr>
        <p:blipFill>
          <a:blip r:embed="rId5"/>
          <a:srcRect l="12863" r="12863"/>
          <a:stretch>
            <a:fillRect/>
          </a:stretch>
        </p:blipFill>
        <p:spPr>
          <a:xfrm>
            <a:off x="705451" y="1873250"/>
            <a:ext cx="2286000" cy="2308332"/>
          </a:xfrm>
          <a:prstGeom prst="rect">
            <a:avLst/>
          </a:prstGeom>
        </p:spPr>
      </p:pic>
      <p:pic>
        <p:nvPicPr>
          <p:cNvPr id="4" name="Picture 4"/>
          <p:cNvPicPr>
            <a:picLocks noChangeAspect="1"/>
          </p:cNvPicPr>
          <p:nvPr>
            <p:custDataLst>
              <p:tags r:id="rId6"/>
            </p:custDataLst>
          </p:nvPr>
        </p:nvPicPr>
        <p:blipFill>
          <a:blip r:embed="rId7"/>
          <a:srcRect l="18724" r="18724"/>
          <a:stretch>
            <a:fillRect/>
          </a:stretch>
        </p:blipFill>
        <p:spPr>
          <a:xfrm>
            <a:off x="9265251" y="1892300"/>
            <a:ext cx="2271183" cy="2420620"/>
          </a:xfrm>
          <a:prstGeom prst="rect">
            <a:avLst/>
          </a:prstGeom>
        </p:spPr>
      </p:pic>
      <p:pic>
        <p:nvPicPr>
          <p:cNvPr id="5" name="Picture 5"/>
          <p:cNvPicPr>
            <a:picLocks noChangeAspect="1"/>
          </p:cNvPicPr>
          <p:nvPr>
            <p:custDataLst>
              <p:tags r:id="rId8"/>
            </p:custDataLst>
          </p:nvPr>
        </p:nvPicPr>
        <p:blipFill>
          <a:blip r:embed="rId9"/>
          <a:srcRect l="14881" r="14881"/>
          <a:stretch>
            <a:fillRect/>
          </a:stretch>
        </p:blipFill>
        <p:spPr>
          <a:xfrm>
            <a:off x="3571418" y="1892300"/>
            <a:ext cx="2266949" cy="2420620"/>
          </a:xfrm>
          <a:prstGeom prst="rect">
            <a:avLst/>
          </a:prstGeom>
        </p:spPr>
      </p:pic>
      <p:sp>
        <p:nvSpPr>
          <p:cNvPr id="6" name="AutoShape 6"/>
          <p:cNvSpPr/>
          <p:nvPr>
            <p:custDataLst>
              <p:tags r:id="rId10"/>
            </p:custDataLst>
          </p:nvPr>
        </p:nvSpPr>
        <p:spPr>
          <a:xfrm>
            <a:off x="6416218" y="3460761"/>
            <a:ext cx="2285143" cy="745998"/>
          </a:xfrm>
          <a:prstGeom prst="rect">
            <a:avLst/>
          </a:prstGeom>
          <a:solidFill>
            <a:schemeClr val="accent1">
              <a:alpha val="100000"/>
            </a:schemeClr>
          </a:solidFill>
        </p:spPr>
      </p:sp>
      <p:sp>
        <p:nvSpPr>
          <p:cNvPr id="7" name="AutoShape 7"/>
          <p:cNvSpPr/>
          <p:nvPr>
            <p:custDataLst>
              <p:tags r:id="rId11"/>
            </p:custDataLst>
          </p:nvPr>
        </p:nvSpPr>
        <p:spPr>
          <a:xfrm>
            <a:off x="6416218" y="4197615"/>
            <a:ext cx="2288381" cy="2112169"/>
          </a:xfrm>
          <a:prstGeom prst="rect">
            <a:avLst/>
          </a:prstGeom>
          <a:solidFill>
            <a:schemeClr val="accent1">
              <a:lumMod val="50000"/>
              <a:alpha val="100000"/>
            </a:schemeClr>
          </a:solidFill>
        </p:spPr>
      </p:sp>
      <p:sp>
        <p:nvSpPr>
          <p:cNvPr id="8" name="AutoShape 8"/>
          <p:cNvSpPr/>
          <p:nvPr>
            <p:custDataLst>
              <p:tags r:id="rId12"/>
            </p:custDataLst>
          </p:nvPr>
        </p:nvSpPr>
        <p:spPr>
          <a:xfrm>
            <a:off x="3571418" y="3460761"/>
            <a:ext cx="2285429" cy="852159"/>
          </a:xfrm>
          <a:prstGeom prst="rect">
            <a:avLst/>
          </a:prstGeom>
          <a:solidFill>
            <a:schemeClr val="accent1">
              <a:alpha val="100000"/>
            </a:schemeClr>
          </a:solidFill>
        </p:spPr>
      </p:sp>
      <p:sp>
        <p:nvSpPr>
          <p:cNvPr id="9" name="AutoShape 9"/>
          <p:cNvSpPr/>
          <p:nvPr>
            <p:custDataLst>
              <p:tags r:id="rId13"/>
            </p:custDataLst>
          </p:nvPr>
        </p:nvSpPr>
        <p:spPr>
          <a:xfrm>
            <a:off x="3571418" y="4206759"/>
            <a:ext cx="2288096" cy="2103025"/>
          </a:xfrm>
          <a:prstGeom prst="rect">
            <a:avLst/>
          </a:prstGeom>
          <a:solidFill>
            <a:schemeClr val="accent1">
              <a:lumMod val="50000"/>
              <a:alpha val="100000"/>
            </a:schemeClr>
          </a:solidFill>
        </p:spPr>
      </p:sp>
      <p:sp>
        <p:nvSpPr>
          <p:cNvPr id="10" name="AutoShape 10"/>
          <p:cNvSpPr/>
          <p:nvPr>
            <p:custDataLst>
              <p:tags r:id="rId14"/>
            </p:custDataLst>
          </p:nvPr>
        </p:nvSpPr>
        <p:spPr>
          <a:xfrm>
            <a:off x="9265251" y="3460761"/>
            <a:ext cx="2286000" cy="745998"/>
          </a:xfrm>
          <a:prstGeom prst="rect">
            <a:avLst/>
          </a:prstGeom>
          <a:solidFill>
            <a:schemeClr val="accent1">
              <a:alpha val="100000"/>
            </a:schemeClr>
          </a:solidFill>
        </p:spPr>
      </p:sp>
      <p:sp>
        <p:nvSpPr>
          <p:cNvPr id="11" name="AutoShape 11"/>
          <p:cNvSpPr/>
          <p:nvPr>
            <p:custDataLst>
              <p:tags r:id="rId15"/>
            </p:custDataLst>
          </p:nvPr>
        </p:nvSpPr>
        <p:spPr>
          <a:xfrm>
            <a:off x="9265251" y="4204473"/>
            <a:ext cx="2286000" cy="2105311"/>
          </a:xfrm>
          <a:prstGeom prst="rect">
            <a:avLst/>
          </a:prstGeom>
          <a:solidFill>
            <a:schemeClr val="accent1">
              <a:lumMod val="50000"/>
              <a:alpha val="100000"/>
            </a:schemeClr>
          </a:solidFill>
        </p:spPr>
      </p:sp>
      <p:sp>
        <p:nvSpPr>
          <p:cNvPr id="12" name="AutoShape 12"/>
          <p:cNvSpPr/>
          <p:nvPr>
            <p:custDataLst>
              <p:tags r:id="rId16"/>
            </p:custDataLst>
          </p:nvPr>
        </p:nvSpPr>
        <p:spPr>
          <a:xfrm>
            <a:off x="705451" y="3460761"/>
            <a:ext cx="2286000" cy="883920"/>
          </a:xfrm>
          <a:prstGeom prst="rect">
            <a:avLst/>
          </a:prstGeom>
          <a:solidFill>
            <a:schemeClr val="accent1">
              <a:alpha val="100000"/>
            </a:schemeClr>
          </a:solidFill>
        </p:spPr>
      </p:sp>
      <p:sp>
        <p:nvSpPr>
          <p:cNvPr id="13" name="AutoShape 13"/>
          <p:cNvSpPr/>
          <p:nvPr>
            <p:custDataLst>
              <p:tags r:id="rId17"/>
            </p:custDataLst>
          </p:nvPr>
        </p:nvSpPr>
        <p:spPr>
          <a:xfrm>
            <a:off x="705451" y="4206759"/>
            <a:ext cx="2286000" cy="2103025"/>
          </a:xfrm>
          <a:prstGeom prst="rect">
            <a:avLst/>
          </a:prstGeom>
          <a:solidFill>
            <a:schemeClr val="accent1">
              <a:lumMod val="50000"/>
              <a:alpha val="100000"/>
            </a:schemeClr>
          </a:solidFill>
        </p:spPr>
      </p:sp>
      <p:sp>
        <p:nvSpPr>
          <p:cNvPr id="14" name="AutoShape 14"/>
          <p:cNvSpPr/>
          <p:nvPr/>
        </p:nvSpPr>
        <p:spPr>
          <a:xfrm>
            <a:off x="454963" y="331168"/>
            <a:ext cx="84147" cy="84147"/>
          </a:xfrm>
          <a:prstGeom prst="ellipse">
            <a:avLst/>
          </a:prstGeom>
          <a:solidFill>
            <a:schemeClr val="accent1">
              <a:alpha val="100000"/>
            </a:schemeClr>
          </a:solidFill>
        </p:spPr>
      </p:sp>
      <p:sp>
        <p:nvSpPr>
          <p:cNvPr id="15" name="AutoShape 15"/>
          <p:cNvSpPr/>
          <p:nvPr/>
        </p:nvSpPr>
        <p:spPr>
          <a:xfrm>
            <a:off x="575049" y="337743"/>
            <a:ext cx="78137" cy="78137"/>
          </a:xfrm>
          <a:prstGeom prst="ellipse">
            <a:avLst/>
          </a:prstGeom>
          <a:solidFill>
            <a:schemeClr val="accent1">
              <a:alpha val="80000"/>
            </a:schemeClr>
          </a:solidFill>
        </p:spPr>
      </p:sp>
      <p:sp>
        <p:nvSpPr>
          <p:cNvPr id="16" name="AutoShape 16"/>
          <p:cNvSpPr/>
          <p:nvPr/>
        </p:nvSpPr>
        <p:spPr>
          <a:xfrm>
            <a:off x="689125" y="339460"/>
            <a:ext cx="74704" cy="74704"/>
          </a:xfrm>
          <a:prstGeom prst="ellipse">
            <a:avLst/>
          </a:prstGeom>
          <a:solidFill>
            <a:schemeClr val="accent1">
              <a:alpha val="60000"/>
            </a:schemeClr>
          </a:solidFill>
        </p:spPr>
      </p:sp>
      <p:sp>
        <p:nvSpPr>
          <p:cNvPr id="17" name="AutoShape 17"/>
          <p:cNvSpPr/>
          <p:nvPr/>
        </p:nvSpPr>
        <p:spPr>
          <a:xfrm>
            <a:off x="799768" y="348430"/>
            <a:ext cx="69238" cy="69238"/>
          </a:xfrm>
          <a:prstGeom prst="ellipse">
            <a:avLst/>
          </a:prstGeom>
          <a:solidFill>
            <a:schemeClr val="accent1">
              <a:alpha val="40000"/>
            </a:schemeClr>
          </a:solidFill>
        </p:spPr>
      </p:sp>
      <p:sp>
        <p:nvSpPr>
          <p:cNvPr id="18" name="AutoShape 18"/>
          <p:cNvSpPr/>
          <p:nvPr/>
        </p:nvSpPr>
        <p:spPr>
          <a:xfrm>
            <a:off x="904945" y="344297"/>
            <a:ext cx="65594" cy="65594"/>
          </a:xfrm>
          <a:prstGeom prst="ellipse">
            <a:avLst/>
          </a:prstGeom>
          <a:solidFill>
            <a:schemeClr val="accent1">
              <a:alpha val="20000"/>
            </a:schemeClr>
          </a:solidFill>
        </p:spPr>
      </p:sp>
      <p:sp>
        <p:nvSpPr>
          <p:cNvPr id="19" name="AutoShape 19"/>
          <p:cNvSpPr/>
          <p:nvPr/>
        </p:nvSpPr>
        <p:spPr>
          <a:xfrm>
            <a:off x="454963" y="448942"/>
            <a:ext cx="84147" cy="84147"/>
          </a:xfrm>
          <a:prstGeom prst="ellipse">
            <a:avLst/>
          </a:prstGeom>
          <a:solidFill>
            <a:schemeClr val="accent1">
              <a:alpha val="100000"/>
            </a:schemeClr>
          </a:solidFill>
        </p:spPr>
      </p:sp>
      <p:sp>
        <p:nvSpPr>
          <p:cNvPr id="20" name="AutoShape 20"/>
          <p:cNvSpPr/>
          <p:nvPr/>
        </p:nvSpPr>
        <p:spPr>
          <a:xfrm>
            <a:off x="575049" y="455517"/>
            <a:ext cx="78137" cy="78137"/>
          </a:xfrm>
          <a:prstGeom prst="ellipse">
            <a:avLst/>
          </a:prstGeom>
          <a:solidFill>
            <a:schemeClr val="accent1">
              <a:alpha val="80000"/>
            </a:schemeClr>
          </a:solidFill>
        </p:spPr>
      </p:sp>
      <p:sp>
        <p:nvSpPr>
          <p:cNvPr id="21" name="AutoShape 21"/>
          <p:cNvSpPr/>
          <p:nvPr/>
        </p:nvSpPr>
        <p:spPr>
          <a:xfrm>
            <a:off x="689125" y="457233"/>
            <a:ext cx="74704" cy="74704"/>
          </a:xfrm>
          <a:prstGeom prst="ellipse">
            <a:avLst/>
          </a:prstGeom>
          <a:solidFill>
            <a:schemeClr val="accent1">
              <a:alpha val="60000"/>
            </a:schemeClr>
          </a:solidFill>
        </p:spPr>
      </p:sp>
      <p:sp>
        <p:nvSpPr>
          <p:cNvPr id="22" name="AutoShape 22"/>
          <p:cNvSpPr/>
          <p:nvPr/>
        </p:nvSpPr>
        <p:spPr>
          <a:xfrm>
            <a:off x="799768" y="466203"/>
            <a:ext cx="69238" cy="69238"/>
          </a:xfrm>
          <a:prstGeom prst="ellipse">
            <a:avLst/>
          </a:prstGeom>
          <a:solidFill>
            <a:schemeClr val="accent1">
              <a:alpha val="40000"/>
            </a:schemeClr>
          </a:solidFill>
        </p:spPr>
      </p:sp>
      <p:sp>
        <p:nvSpPr>
          <p:cNvPr id="23" name="AutoShape 23"/>
          <p:cNvSpPr/>
          <p:nvPr/>
        </p:nvSpPr>
        <p:spPr>
          <a:xfrm>
            <a:off x="904945" y="462070"/>
            <a:ext cx="65594" cy="65594"/>
          </a:xfrm>
          <a:prstGeom prst="ellipse">
            <a:avLst/>
          </a:prstGeom>
          <a:solidFill>
            <a:schemeClr val="accent1">
              <a:alpha val="20000"/>
            </a:schemeClr>
          </a:solidFill>
        </p:spPr>
      </p:sp>
      <p:sp>
        <p:nvSpPr>
          <p:cNvPr id="24" name="AutoShape 24"/>
          <p:cNvSpPr/>
          <p:nvPr/>
        </p:nvSpPr>
        <p:spPr>
          <a:xfrm>
            <a:off x="454963" y="566715"/>
            <a:ext cx="84147" cy="84147"/>
          </a:xfrm>
          <a:prstGeom prst="ellipse">
            <a:avLst/>
          </a:prstGeom>
          <a:solidFill>
            <a:schemeClr val="accent1">
              <a:alpha val="100000"/>
            </a:schemeClr>
          </a:solidFill>
        </p:spPr>
      </p:sp>
      <p:sp>
        <p:nvSpPr>
          <p:cNvPr id="25" name="AutoShape 25"/>
          <p:cNvSpPr/>
          <p:nvPr/>
        </p:nvSpPr>
        <p:spPr>
          <a:xfrm>
            <a:off x="575049" y="573291"/>
            <a:ext cx="78137" cy="78137"/>
          </a:xfrm>
          <a:prstGeom prst="ellipse">
            <a:avLst/>
          </a:prstGeom>
          <a:solidFill>
            <a:schemeClr val="accent1">
              <a:alpha val="80000"/>
            </a:schemeClr>
          </a:solidFill>
        </p:spPr>
      </p:sp>
      <p:sp>
        <p:nvSpPr>
          <p:cNvPr id="26" name="AutoShape 26"/>
          <p:cNvSpPr/>
          <p:nvPr/>
        </p:nvSpPr>
        <p:spPr>
          <a:xfrm>
            <a:off x="689125" y="575007"/>
            <a:ext cx="74704" cy="74704"/>
          </a:xfrm>
          <a:prstGeom prst="ellipse">
            <a:avLst/>
          </a:prstGeom>
          <a:solidFill>
            <a:schemeClr val="accent1">
              <a:alpha val="60000"/>
            </a:schemeClr>
          </a:solidFill>
        </p:spPr>
      </p:sp>
      <p:sp>
        <p:nvSpPr>
          <p:cNvPr id="27" name="AutoShape 27"/>
          <p:cNvSpPr/>
          <p:nvPr/>
        </p:nvSpPr>
        <p:spPr>
          <a:xfrm>
            <a:off x="799768" y="583977"/>
            <a:ext cx="69238" cy="69238"/>
          </a:xfrm>
          <a:prstGeom prst="ellipse">
            <a:avLst/>
          </a:prstGeom>
          <a:solidFill>
            <a:schemeClr val="accent1">
              <a:alpha val="40000"/>
            </a:schemeClr>
          </a:solidFill>
        </p:spPr>
      </p:sp>
      <p:sp>
        <p:nvSpPr>
          <p:cNvPr id="28" name="AutoShape 28"/>
          <p:cNvSpPr/>
          <p:nvPr/>
        </p:nvSpPr>
        <p:spPr>
          <a:xfrm>
            <a:off x="904945" y="579844"/>
            <a:ext cx="65594" cy="65594"/>
          </a:xfrm>
          <a:prstGeom prst="ellipse">
            <a:avLst/>
          </a:prstGeom>
          <a:solidFill>
            <a:schemeClr val="accent1">
              <a:alpha val="20000"/>
            </a:schemeClr>
          </a:solidFill>
        </p:spPr>
      </p:sp>
      <p:sp>
        <p:nvSpPr>
          <p:cNvPr id="29" name="AutoShape 29"/>
          <p:cNvSpPr/>
          <p:nvPr/>
        </p:nvSpPr>
        <p:spPr>
          <a:xfrm>
            <a:off x="454963" y="684489"/>
            <a:ext cx="84147" cy="84147"/>
          </a:xfrm>
          <a:prstGeom prst="ellipse">
            <a:avLst/>
          </a:prstGeom>
          <a:solidFill>
            <a:schemeClr val="accent1">
              <a:alpha val="100000"/>
            </a:schemeClr>
          </a:solidFill>
        </p:spPr>
      </p:sp>
      <p:sp>
        <p:nvSpPr>
          <p:cNvPr id="30" name="AutoShape 30"/>
          <p:cNvSpPr/>
          <p:nvPr/>
        </p:nvSpPr>
        <p:spPr>
          <a:xfrm>
            <a:off x="575049" y="691064"/>
            <a:ext cx="78137" cy="78137"/>
          </a:xfrm>
          <a:prstGeom prst="ellipse">
            <a:avLst/>
          </a:prstGeom>
          <a:solidFill>
            <a:schemeClr val="accent1">
              <a:alpha val="80000"/>
            </a:schemeClr>
          </a:solidFill>
        </p:spPr>
      </p:sp>
      <p:sp>
        <p:nvSpPr>
          <p:cNvPr id="31" name="AutoShape 31"/>
          <p:cNvSpPr/>
          <p:nvPr/>
        </p:nvSpPr>
        <p:spPr>
          <a:xfrm>
            <a:off x="689125" y="692781"/>
            <a:ext cx="74704" cy="74704"/>
          </a:xfrm>
          <a:prstGeom prst="ellipse">
            <a:avLst/>
          </a:prstGeom>
          <a:solidFill>
            <a:schemeClr val="accent1">
              <a:alpha val="60000"/>
            </a:schemeClr>
          </a:solidFill>
        </p:spPr>
      </p:sp>
      <p:sp>
        <p:nvSpPr>
          <p:cNvPr id="32" name="AutoShape 32"/>
          <p:cNvSpPr/>
          <p:nvPr/>
        </p:nvSpPr>
        <p:spPr>
          <a:xfrm>
            <a:off x="799768" y="701751"/>
            <a:ext cx="69238" cy="69238"/>
          </a:xfrm>
          <a:prstGeom prst="ellipse">
            <a:avLst/>
          </a:prstGeom>
          <a:solidFill>
            <a:schemeClr val="accent1">
              <a:alpha val="40000"/>
            </a:schemeClr>
          </a:solidFill>
        </p:spPr>
      </p:sp>
      <p:sp>
        <p:nvSpPr>
          <p:cNvPr id="33" name="AutoShape 33"/>
          <p:cNvSpPr/>
          <p:nvPr/>
        </p:nvSpPr>
        <p:spPr>
          <a:xfrm>
            <a:off x="904945" y="697618"/>
            <a:ext cx="65594" cy="65594"/>
          </a:xfrm>
          <a:prstGeom prst="ellipse">
            <a:avLst/>
          </a:prstGeom>
          <a:solidFill>
            <a:schemeClr val="accent1">
              <a:alpha val="20000"/>
            </a:schemeClr>
          </a:solidFill>
        </p:spPr>
      </p:sp>
      <p:sp>
        <p:nvSpPr>
          <p:cNvPr id="34" name="TextBox 34"/>
          <p:cNvSpPr txBox="1"/>
          <p:nvPr/>
        </p:nvSpPr>
        <p:spPr>
          <a:xfrm>
            <a:off x="1094842" y="93878"/>
            <a:ext cx="10001250" cy="893445"/>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solidFill>
                <a:latin typeface="微软雅黑" panose="020B0503020204020204" charset="-122"/>
                <a:ea typeface="微软雅黑" panose="020B0503020204020204" charset="-122"/>
                <a:cs typeface="微软雅黑" panose="020B0503020204020204" charset="-122"/>
                <a:sym typeface="+mn-ea"/>
              </a:rPr>
              <a:t>劳务费发放流程</a:t>
            </a:r>
            <a:endParaRPr lang="en-US" sz="3000" b="1">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35" name="TextBox 35"/>
          <p:cNvSpPr txBox="1"/>
          <p:nvPr>
            <p:custDataLst>
              <p:tags r:id="rId18"/>
            </p:custDataLst>
          </p:nvPr>
        </p:nvSpPr>
        <p:spPr>
          <a:xfrm>
            <a:off x="756455" y="4477571"/>
            <a:ext cx="2164942" cy="1552257"/>
          </a:xfrm>
          <a:prstGeom prst="rect">
            <a:avLst/>
          </a:prstGeom>
        </p:spPr>
        <p:txBody>
          <a:bodyPr wrap="square" lIns="66008" tIns="33052" rIns="66008" bIns="33052" rtlCol="0" anchor="ctr" anchorCtr="1">
            <a:normAutofit/>
          </a:bodyPr>
          <a:lstStyle/>
          <a:p>
            <a:pPr algn="ctr">
              <a:lnSpc>
                <a:spcPct val="150000"/>
              </a:lnSpc>
            </a:pPr>
            <a:r>
              <a:rPr lang="en-US" altLang="zh-CN" sz="1500" kern="100">
                <a:solidFill>
                  <a:srgbClr val="FFFFFF"/>
                </a:solidFill>
                <a:latin typeface="微软雅黑" panose="020B0503020204020204" charset="-122"/>
                <a:ea typeface="微软雅黑" panose="020B0503020204020204" charset="-122"/>
                <a:cs typeface="微软雅黑" panose="020B0503020204020204" charset="-122"/>
                <a:sym typeface="Times New Roman" panose="02020603050405020304"/>
              </a:rPr>
              <a:t>填写《横向科研项目劳务费发放清单》</a:t>
            </a:r>
            <a:r>
              <a:rPr lang="zh-CN" altLang="en-US" sz="1500" kern="100">
                <a:solidFill>
                  <a:srgbClr val="FFFFFF"/>
                </a:solidFill>
                <a:latin typeface="微软雅黑" panose="020B0503020204020204" charset="-122"/>
                <a:ea typeface="微软雅黑" panose="020B0503020204020204" charset="-122"/>
                <a:cs typeface="微软雅黑" panose="020B0503020204020204" charset="-122"/>
                <a:sym typeface="Times New Roman" panose="02020603050405020304"/>
              </a:rPr>
              <a:t>（附表</a:t>
            </a:r>
            <a:r>
              <a:rPr lang="en-US" altLang="zh-CN" sz="1500" kern="100">
                <a:solidFill>
                  <a:srgbClr val="FFFFFF"/>
                </a:solidFill>
                <a:latin typeface="微软雅黑" panose="020B0503020204020204" charset="-122"/>
                <a:ea typeface="微软雅黑" panose="020B0503020204020204" charset="-122"/>
                <a:cs typeface="微软雅黑" panose="020B0503020204020204" charset="-122"/>
                <a:sym typeface="Times New Roman" panose="02020603050405020304"/>
              </a:rPr>
              <a:t>5</a:t>
            </a:r>
            <a:r>
              <a:rPr lang="zh-CN" altLang="en-US" sz="1500" kern="100">
                <a:solidFill>
                  <a:srgbClr val="FFFFFF"/>
                </a:solidFill>
                <a:latin typeface="微软雅黑" panose="020B0503020204020204" charset="-122"/>
                <a:ea typeface="微软雅黑" panose="020B0503020204020204" charset="-122"/>
                <a:cs typeface="微软雅黑" panose="020B0503020204020204" charset="-122"/>
                <a:sym typeface="Times New Roman" panose="02020603050405020304"/>
              </a:rPr>
              <a:t>）</a:t>
            </a:r>
            <a:endParaRPr lang="zh-CN" altLang="en-US" sz="1500" kern="100">
              <a:solidFill>
                <a:srgbClr val="FFFFFF"/>
              </a:solidFill>
              <a:latin typeface="微软雅黑" panose="020B0503020204020204" charset="-122"/>
              <a:ea typeface="微软雅黑" panose="020B0503020204020204" charset="-122"/>
              <a:cs typeface="微软雅黑" panose="020B0503020204020204" charset="-122"/>
              <a:sym typeface="Times New Roman" panose="02020603050405020304"/>
            </a:endParaRPr>
          </a:p>
          <a:p>
            <a:pPr algn="ctr">
              <a:lnSpc>
                <a:spcPct val="150000"/>
              </a:lnSpc>
            </a:pPr>
            <a:endParaRPr lang="en-US" sz="1500">
              <a:solidFill>
                <a:srgbClr val="FFFDFD">
                  <a:alpha val="100000"/>
                </a:srgbClr>
              </a:solidFill>
              <a:latin typeface="微软雅黑" panose="020B0503020204020204" charset="-122"/>
              <a:ea typeface="微软雅黑" panose="020B0503020204020204" charset="-122"/>
              <a:cs typeface="微软雅黑" panose="020B0503020204020204" charset="-122"/>
            </a:endParaRPr>
          </a:p>
        </p:txBody>
      </p:sp>
      <p:sp>
        <p:nvSpPr>
          <p:cNvPr id="36" name="TextBox 36"/>
          <p:cNvSpPr txBox="1"/>
          <p:nvPr>
            <p:custDataLst>
              <p:tags r:id="rId19"/>
            </p:custDataLst>
          </p:nvPr>
        </p:nvSpPr>
        <p:spPr>
          <a:xfrm>
            <a:off x="3628568" y="4477571"/>
            <a:ext cx="2164942" cy="1552257"/>
          </a:xfrm>
          <a:prstGeom prst="rect">
            <a:avLst/>
          </a:prstGeom>
        </p:spPr>
        <p:txBody>
          <a:bodyPr wrap="square" lIns="66008" tIns="33052" rIns="66008" bIns="33052" rtlCol="0" anchor="ctr" anchorCtr="1">
            <a:normAutofit/>
          </a:bodyPr>
          <a:lstStyle/>
          <a:p>
            <a:pPr algn="ctr"/>
            <a:r>
              <a:rPr lang="en-US" altLang="zh-CN" sz="1500" kern="100">
                <a:solidFill>
                  <a:schemeClr val="lt1"/>
                </a:solidFill>
                <a:latin typeface="微软雅黑" panose="020B0503020204020204" charset="-122"/>
                <a:ea typeface="微软雅黑" panose="020B0503020204020204" charset="-122"/>
                <a:cs typeface="Times New Roman" panose="02020603050405020304"/>
                <a:sym typeface="Times New Roman" panose="02020603050405020304"/>
              </a:rPr>
              <a:t>经办人、证明人签字</a:t>
            </a:r>
            <a:endParaRPr lang="en-US" altLang="zh-CN" sz="1500" kern="100">
              <a:solidFill>
                <a:schemeClr val="lt1"/>
              </a:solidFill>
              <a:latin typeface="微软雅黑" panose="020B0503020204020204" charset="-122"/>
              <a:ea typeface="微软雅黑" panose="020B0503020204020204" charset="-122"/>
              <a:cs typeface="Times New Roman" panose="02020603050405020304"/>
              <a:sym typeface="Times New Roman" panose="02020603050405020304"/>
            </a:endParaRPr>
          </a:p>
        </p:txBody>
      </p:sp>
      <p:sp>
        <p:nvSpPr>
          <p:cNvPr id="37" name="TextBox 37"/>
          <p:cNvSpPr txBox="1"/>
          <p:nvPr>
            <p:custDataLst>
              <p:tags r:id="rId20"/>
            </p:custDataLst>
          </p:nvPr>
        </p:nvSpPr>
        <p:spPr>
          <a:xfrm>
            <a:off x="6466794" y="4477571"/>
            <a:ext cx="2164942" cy="1552257"/>
          </a:xfrm>
          <a:prstGeom prst="rect">
            <a:avLst/>
          </a:prstGeom>
        </p:spPr>
        <p:txBody>
          <a:bodyPr wrap="square" lIns="66008" tIns="33052" rIns="66008" bIns="33052" rtlCol="0" anchor="ctr" anchorCtr="1">
            <a:normAutofit/>
          </a:bodyPr>
          <a:lstStyle/>
          <a:p>
            <a:pPr algn="ctr">
              <a:lnSpc>
                <a:spcPct val="150000"/>
              </a:lnSpc>
            </a:pPr>
            <a:r>
              <a:rPr lang="zh-CN" altLang="en-US" sz="1500">
                <a:solidFill>
                  <a:srgbClr val="FFFDFD">
                    <a:alpha val="100000"/>
                  </a:srgbClr>
                </a:solidFill>
                <a:latin typeface="微软雅黑" panose="020B0503020204020204" charset="-122"/>
                <a:ea typeface="微软雅黑" panose="020B0503020204020204" charset="-122"/>
                <a:cs typeface="微软雅黑" panose="020B0503020204020204" charset="-122"/>
              </a:rPr>
              <a:t>项目负责人签字</a:t>
            </a:r>
            <a:endParaRPr lang="zh-CN" altLang="en-US" sz="1500">
              <a:solidFill>
                <a:srgbClr val="FFFDFD">
                  <a:alpha val="100000"/>
                </a:srgbClr>
              </a:solidFill>
              <a:latin typeface="微软雅黑" panose="020B0503020204020204" charset="-122"/>
              <a:ea typeface="微软雅黑" panose="020B0503020204020204" charset="-122"/>
              <a:cs typeface="微软雅黑" panose="020B0503020204020204" charset="-122"/>
            </a:endParaRPr>
          </a:p>
        </p:txBody>
      </p:sp>
      <p:sp>
        <p:nvSpPr>
          <p:cNvPr id="38" name="TextBox 38"/>
          <p:cNvSpPr txBox="1"/>
          <p:nvPr>
            <p:custDataLst>
              <p:tags r:id="rId21"/>
            </p:custDataLst>
          </p:nvPr>
        </p:nvSpPr>
        <p:spPr>
          <a:xfrm>
            <a:off x="9318371" y="4477571"/>
            <a:ext cx="2164942" cy="1552257"/>
          </a:xfrm>
          <a:prstGeom prst="rect">
            <a:avLst/>
          </a:prstGeom>
        </p:spPr>
        <p:txBody>
          <a:bodyPr wrap="square" lIns="66008" tIns="33052" rIns="66008" bIns="33052" rtlCol="0" anchor="ctr" anchorCtr="1">
            <a:normAutofit/>
          </a:bodyPr>
          <a:lstStyle/>
          <a:p>
            <a:pPr algn="ctr">
              <a:lnSpc>
                <a:spcPct val="150000"/>
              </a:lnSpc>
            </a:pPr>
            <a:r>
              <a:rPr lang="zh-CN" altLang="en-US" sz="1500">
                <a:solidFill>
                  <a:srgbClr val="FFFDFD">
                    <a:alpha val="100000"/>
                  </a:srgbClr>
                </a:solidFill>
                <a:latin typeface="微软雅黑" panose="020B0503020204020204" charset="-122"/>
                <a:ea typeface="微软雅黑" panose="020B0503020204020204" charset="-122"/>
                <a:cs typeface="微软雅黑" panose="020B0503020204020204" charset="-122"/>
                <a:sym typeface="Times New Roman" panose="02020603050405020304"/>
              </a:rPr>
              <a:t>发放</a:t>
            </a:r>
            <a:r>
              <a:rPr lang="zh-CN" altLang="en-US" sz="1500" kern="100">
                <a:solidFill>
                  <a:schemeClr val="lt1"/>
                </a:solidFill>
                <a:latin typeface="微软雅黑" panose="020B0503020204020204" charset="-122"/>
                <a:ea typeface="微软雅黑" panose="020B0503020204020204" charset="-122"/>
                <a:cs typeface="微软雅黑" panose="020B0503020204020204" charset="-122"/>
                <a:sym typeface="Times New Roman" panose="02020603050405020304"/>
              </a:rPr>
              <a:t>劳务费金额</a:t>
            </a:r>
            <a:endParaRPr lang="zh-CN" altLang="en-US" sz="1500" kern="100">
              <a:solidFill>
                <a:schemeClr val="lt1"/>
              </a:solidFill>
              <a:latin typeface="微软雅黑" panose="020B0503020204020204" charset="-122"/>
              <a:ea typeface="微软雅黑" panose="020B0503020204020204" charset="-122"/>
              <a:cs typeface="微软雅黑" panose="020B0503020204020204" charset="-122"/>
              <a:sym typeface="Times New Roman" panose="02020603050405020304"/>
            </a:endParaRPr>
          </a:p>
        </p:txBody>
      </p:sp>
      <p:sp>
        <p:nvSpPr>
          <p:cNvPr id="39" name="TextBox 39"/>
          <p:cNvSpPr txBox="1"/>
          <p:nvPr>
            <p:custDataLst>
              <p:tags r:id="rId22"/>
            </p:custDataLst>
          </p:nvPr>
        </p:nvSpPr>
        <p:spPr>
          <a:xfrm>
            <a:off x="705451" y="3588593"/>
            <a:ext cx="2267763" cy="490334"/>
          </a:xfrm>
          <a:prstGeom prst="rect">
            <a:avLst/>
          </a:prstGeom>
        </p:spPr>
        <p:txBody>
          <a:bodyPr wrap="square" lIns="66008" tIns="33052" rIns="66008" bIns="33052" rtlCol="0" anchor="ctr" anchorCtr="1">
            <a:normAutofit/>
          </a:bodyPr>
          <a:lstStyle/>
          <a:p>
            <a:pPr algn="ctr">
              <a:lnSpc>
                <a:spcPct val="120000"/>
              </a:lnSpc>
            </a:pPr>
            <a:r>
              <a:rPr lang="zh-CN" altLang="en-US" sz="2025" b="1">
                <a:solidFill>
                  <a:srgbClr val="FFFFFF">
                    <a:alpha val="100000"/>
                  </a:srgbClr>
                </a:solidFill>
                <a:latin typeface="微软雅黑" panose="020B0503020204020204" charset="-122"/>
                <a:ea typeface="微软雅黑" panose="020B0503020204020204" charset="-122"/>
                <a:cs typeface="微软雅黑" panose="020B0503020204020204" charset="-122"/>
              </a:rPr>
              <a:t>填写劳务费清单</a:t>
            </a:r>
            <a:endParaRPr lang="zh-CN" altLang="en-US" sz="202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40" name="TextBox 40"/>
          <p:cNvSpPr txBox="1"/>
          <p:nvPr>
            <p:custDataLst>
              <p:tags r:id="rId23"/>
            </p:custDataLst>
          </p:nvPr>
        </p:nvSpPr>
        <p:spPr>
          <a:xfrm>
            <a:off x="3628568" y="3588593"/>
            <a:ext cx="2267763" cy="490334"/>
          </a:xfrm>
          <a:prstGeom prst="rect">
            <a:avLst/>
          </a:prstGeom>
        </p:spPr>
        <p:txBody>
          <a:bodyPr wrap="square" lIns="66008" tIns="33052" rIns="66008" bIns="33052" rtlCol="0" anchor="ctr" anchorCtr="1">
            <a:normAutofit/>
          </a:bodyPr>
          <a:lstStyle/>
          <a:p>
            <a:pPr algn="ctr">
              <a:lnSpc>
                <a:spcPct val="120000"/>
              </a:lnSpc>
            </a:pPr>
            <a:r>
              <a:rPr lang="zh-CN" altLang="en-US" sz="2025" b="1">
                <a:solidFill>
                  <a:srgbClr val="FFFFFF">
                    <a:alpha val="100000"/>
                  </a:srgbClr>
                </a:solidFill>
                <a:latin typeface="微软雅黑" panose="020B0503020204020204" charset="-122"/>
                <a:ea typeface="微软雅黑" panose="020B0503020204020204" charset="-122"/>
                <a:cs typeface="微软雅黑" panose="020B0503020204020204" charset="-122"/>
              </a:rPr>
              <a:t>经办人、证明人</a:t>
            </a:r>
            <a:endParaRPr lang="zh-CN" altLang="en-US" sz="202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41" name="TextBox 41"/>
          <p:cNvSpPr txBox="1"/>
          <p:nvPr>
            <p:custDataLst>
              <p:tags r:id="rId24"/>
            </p:custDataLst>
          </p:nvPr>
        </p:nvSpPr>
        <p:spPr>
          <a:xfrm>
            <a:off x="6433598" y="3588593"/>
            <a:ext cx="2267763" cy="490334"/>
          </a:xfrm>
          <a:prstGeom prst="rect">
            <a:avLst/>
          </a:prstGeom>
        </p:spPr>
        <p:txBody>
          <a:bodyPr wrap="square" lIns="66008" tIns="33052" rIns="66008" bIns="33052" rtlCol="0" anchor="ctr" anchorCtr="1">
            <a:normAutofit/>
          </a:bodyPr>
          <a:lstStyle/>
          <a:p>
            <a:pPr algn="ctr">
              <a:lnSpc>
                <a:spcPct val="120000"/>
              </a:lnSpc>
            </a:pPr>
            <a:r>
              <a:rPr lang="zh-CN" altLang="en-US" sz="2025" b="1">
                <a:solidFill>
                  <a:srgbClr val="FFFFFF">
                    <a:alpha val="100000"/>
                  </a:srgbClr>
                </a:solidFill>
                <a:latin typeface="微软雅黑" panose="020B0503020204020204" charset="-122"/>
                <a:ea typeface="微软雅黑" panose="020B0503020204020204" charset="-122"/>
                <a:cs typeface="微软雅黑" panose="020B0503020204020204" charset="-122"/>
                <a:sym typeface="Times New Roman" panose="02020603050405020304"/>
              </a:rPr>
              <a:t>项目</a:t>
            </a:r>
            <a:r>
              <a:rPr lang="zh-CN" altLang="en-US" sz="2025" b="1">
                <a:solidFill>
                  <a:srgbClr val="FFFFFF">
                    <a:alpha val="100000"/>
                  </a:srgbClr>
                </a:solidFill>
                <a:latin typeface="微软雅黑" panose="020B0503020204020204" charset="-122"/>
                <a:ea typeface="微软雅黑" panose="020B0503020204020204" charset="-122"/>
                <a:cs typeface="微软雅黑" panose="020B0503020204020204" charset="-122"/>
              </a:rPr>
              <a:t>负责</a:t>
            </a:r>
            <a:r>
              <a:rPr lang="zh-CN" altLang="en-US" sz="2025" b="1">
                <a:solidFill>
                  <a:srgbClr val="FFFFFF">
                    <a:alpha val="100000"/>
                  </a:srgbClr>
                </a:solidFill>
                <a:latin typeface="微软雅黑" panose="020B0503020204020204" charset="-122"/>
                <a:ea typeface="微软雅黑" panose="020B0503020204020204" charset="-122"/>
                <a:cs typeface="微软雅黑" panose="020B0503020204020204" charset="-122"/>
                <a:sym typeface="Times New Roman" panose="02020603050405020304"/>
              </a:rPr>
              <a:t>人</a:t>
            </a:r>
            <a:endParaRPr lang="en-US" sz="202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42" name="TextBox 42"/>
          <p:cNvSpPr txBox="1"/>
          <p:nvPr>
            <p:custDataLst>
              <p:tags r:id="rId25"/>
            </p:custDataLst>
          </p:nvPr>
        </p:nvSpPr>
        <p:spPr>
          <a:xfrm>
            <a:off x="9265251" y="3588593"/>
            <a:ext cx="2267763" cy="490334"/>
          </a:xfrm>
          <a:prstGeom prst="rect">
            <a:avLst/>
          </a:prstGeom>
        </p:spPr>
        <p:txBody>
          <a:bodyPr wrap="square" lIns="66008" tIns="33052" rIns="66008" bIns="33052" rtlCol="0" anchor="ctr" anchorCtr="1">
            <a:normAutofit/>
          </a:bodyPr>
          <a:lstStyle/>
          <a:p>
            <a:pPr algn="ctr">
              <a:lnSpc>
                <a:spcPct val="120000"/>
              </a:lnSpc>
            </a:pPr>
            <a:r>
              <a:rPr lang="zh-CN" altLang="en-US" sz="2025" b="1">
                <a:solidFill>
                  <a:srgbClr val="FFFFFF">
                    <a:alpha val="100000"/>
                  </a:srgbClr>
                </a:solidFill>
                <a:latin typeface="微软雅黑" panose="020B0503020204020204" charset="-122"/>
                <a:ea typeface="微软雅黑" panose="020B0503020204020204" charset="-122"/>
                <a:cs typeface="微软雅黑" panose="020B0503020204020204" charset="-122"/>
              </a:rPr>
              <a:t>发放劳务费</a:t>
            </a:r>
            <a:endParaRPr lang="zh-CN" altLang="en-US" sz="202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TextBox 2"/>
          <p:cNvSpPr txBox="1"/>
          <p:nvPr>
            <p:custDataLst>
              <p:tags r:id="rId2"/>
            </p:custDataLst>
          </p:nvPr>
        </p:nvSpPr>
        <p:spPr>
          <a:xfrm>
            <a:off x="5982796" y="3170591"/>
            <a:ext cx="4521094" cy="389890"/>
          </a:xfrm>
          <a:prstGeom prst="rect">
            <a:avLst/>
          </a:prstGeom>
        </p:spPr>
        <p:txBody>
          <a:bodyPr vert="horz" wrap="square" lIns="114300" tIns="57150" rIns="114300" bIns="57150" rtlCol="0" anchor="t" anchorCtr="0">
            <a:spAutoFit/>
          </a:bodyPr>
          <a:lstStyle/>
          <a:p>
            <a:pPr>
              <a:lnSpc>
                <a:spcPct val="77000"/>
              </a:lnSpc>
            </a:pPr>
            <a:r>
              <a:rPr lang="zh-CN" altLang="en-US" sz="2325" b="1">
                <a:solidFill>
                  <a:schemeClr val="accent1"/>
                </a:solidFill>
                <a:latin typeface="微软雅黑" panose="020B0503020204020204" charset="-122"/>
                <a:ea typeface="微软雅黑" panose="020B0503020204020204" charset="-122"/>
                <a:cs typeface="微软雅黑" panose="020B0503020204020204" charset="-122"/>
              </a:rPr>
              <a:t>支付要求</a:t>
            </a:r>
            <a:endParaRPr lang="zh-CN" altLang="en-US" sz="2325" b="1">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3" name="TextBox 3"/>
          <p:cNvSpPr txBox="1"/>
          <p:nvPr>
            <p:custDataLst>
              <p:tags r:id="rId3"/>
            </p:custDataLst>
          </p:nvPr>
        </p:nvSpPr>
        <p:spPr>
          <a:xfrm>
            <a:off x="5982796" y="3641126"/>
            <a:ext cx="5783287" cy="391160"/>
          </a:xfrm>
          <a:prstGeom prst="rect">
            <a:avLst/>
          </a:prstGeom>
        </p:spPr>
        <p:txBody>
          <a:bodyPr vert="horz" wrap="square" lIns="114300" tIns="57150" rIns="114300" bIns="57150" rtlCol="0" anchor="t" anchorCtr="0">
            <a:spAutoFit/>
          </a:bodyPr>
          <a:lstStyle/>
          <a:p>
            <a:pPr>
              <a:lnSpc>
                <a:spcPct val="120000"/>
              </a:lnSpc>
            </a:pPr>
            <a:r>
              <a:rPr lang="zh-CN" altLang="en-US" sz="1500">
                <a:solidFill>
                  <a:schemeClr val="tx2"/>
                </a:solidFill>
                <a:effectLst/>
                <a:latin typeface="微软雅黑" panose="020B0503020204020204" charset="-122"/>
                <a:ea typeface="微软雅黑" panose="020B0503020204020204" charset="-122"/>
                <a:sym typeface="+mn-ea"/>
              </a:rPr>
              <a:t>劳务费发放必须通过备案银行卡支付</a:t>
            </a:r>
            <a:endParaRPr lang="zh-CN" altLang="en-US" sz="1500">
              <a:solidFill>
                <a:schemeClr val="tx2"/>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4" name="TextBox 4"/>
          <p:cNvSpPr txBox="1"/>
          <p:nvPr>
            <p:custDataLst>
              <p:tags r:id="rId4"/>
            </p:custDataLst>
          </p:nvPr>
        </p:nvSpPr>
        <p:spPr>
          <a:xfrm>
            <a:off x="5982796" y="4823246"/>
            <a:ext cx="4521094" cy="389890"/>
          </a:xfrm>
          <a:prstGeom prst="rect">
            <a:avLst/>
          </a:prstGeom>
        </p:spPr>
        <p:txBody>
          <a:bodyPr vert="horz" wrap="square" lIns="114300" tIns="57150" rIns="114300" bIns="57150" rtlCol="0" anchor="t" anchorCtr="0">
            <a:spAutoFit/>
          </a:bodyPr>
          <a:lstStyle/>
          <a:p>
            <a:pPr>
              <a:lnSpc>
                <a:spcPct val="77000"/>
              </a:lnSpc>
            </a:pPr>
            <a:r>
              <a:rPr lang="zh-CN" altLang="en-US" sz="2325" b="1">
                <a:solidFill>
                  <a:schemeClr val="accent1"/>
                </a:solidFill>
                <a:latin typeface="微软雅黑" panose="020B0503020204020204" charset="-122"/>
                <a:ea typeface="微软雅黑" panose="020B0503020204020204" charset="-122"/>
                <a:cs typeface="微软雅黑" panose="020B0503020204020204" charset="-122"/>
              </a:rPr>
              <a:t>报销资料</a:t>
            </a:r>
            <a:endParaRPr lang="zh-CN" altLang="en-US" sz="2325" b="1">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5" name="TextBox 5"/>
          <p:cNvSpPr txBox="1"/>
          <p:nvPr>
            <p:custDataLst>
              <p:tags r:id="rId5"/>
            </p:custDataLst>
          </p:nvPr>
        </p:nvSpPr>
        <p:spPr>
          <a:xfrm>
            <a:off x="5982796" y="5293781"/>
            <a:ext cx="5783287" cy="1314450"/>
          </a:xfrm>
          <a:prstGeom prst="rect">
            <a:avLst/>
          </a:prstGeom>
        </p:spPr>
        <p:txBody>
          <a:bodyPr vert="horz" wrap="square" lIns="114300" tIns="57150" rIns="114300" bIns="57150" rtlCol="0" anchor="ctr" anchorCtr="0">
            <a:spAutoFit/>
          </a:bodyPr>
          <a:lstStyle/>
          <a:p>
            <a:pPr marL="0" lvl="2" indent="0" algn="l" fontAlgn="auto"/>
            <a:r>
              <a:rPr lang="zh-CN" altLang="en-US" sz="1500">
                <a:solidFill>
                  <a:schemeClr val="tx2"/>
                </a:solidFill>
                <a:latin typeface="微软雅黑" panose="020B0503020204020204" charset="-122"/>
                <a:ea typeface="微软雅黑" panose="020B0503020204020204" charset="-122"/>
                <a:sym typeface="+mn-ea"/>
              </a:rPr>
              <a:t>《横向科研项目劳务费发放清单》（附表5）</a:t>
            </a:r>
            <a:endParaRPr lang="zh-CN" altLang="en-US" sz="1500">
              <a:solidFill>
                <a:schemeClr val="tx2"/>
              </a:solidFill>
              <a:latin typeface="微软雅黑" panose="020B0503020204020204" charset="-122"/>
              <a:ea typeface="微软雅黑" panose="020B0503020204020204" charset="-122"/>
              <a:sym typeface="+mn-ea"/>
            </a:endParaRPr>
          </a:p>
          <a:p>
            <a:pPr marL="0" lvl="2" indent="0" algn="l" fontAlgn="auto"/>
            <a:r>
              <a:rPr lang="zh-CN" altLang="en-US" sz="1500">
                <a:solidFill>
                  <a:schemeClr val="tx2"/>
                </a:solidFill>
                <a:latin typeface="微软雅黑" panose="020B0503020204020204" charset="-122"/>
                <a:ea typeface="微软雅黑" panose="020B0503020204020204" charset="-122"/>
                <a:sym typeface="+mn-ea"/>
              </a:rPr>
              <a:t>银行付款凭证</a:t>
            </a:r>
            <a:endParaRPr lang="zh-CN" altLang="en-US" sz="1500">
              <a:solidFill>
                <a:schemeClr val="tx2"/>
              </a:solidFill>
              <a:latin typeface="微软雅黑" panose="020B0503020204020204" charset="-122"/>
              <a:ea typeface="微软雅黑" panose="020B0503020204020204" charset="-122"/>
              <a:sym typeface="+mn-ea"/>
            </a:endParaRPr>
          </a:p>
          <a:p>
            <a:pPr marL="0" lvl="2" indent="0" algn="l" fontAlgn="auto"/>
            <a:r>
              <a:rPr lang="zh-CN" altLang="en-US" sz="1500">
                <a:solidFill>
                  <a:schemeClr val="tx2"/>
                </a:solidFill>
                <a:latin typeface="微软雅黑" panose="020B0503020204020204" charset="-122"/>
                <a:ea typeface="微软雅黑" panose="020B0503020204020204" charset="-122"/>
                <a:sym typeface="+mn-ea"/>
              </a:rPr>
              <a:t>专家咨询费还须提供咨询内容、相关图片。</a:t>
            </a:r>
            <a:endParaRPr lang="zh-CN" altLang="en-US" sz="1500">
              <a:solidFill>
                <a:schemeClr val="tx2"/>
              </a:solidFill>
              <a:latin typeface="微软雅黑" panose="020B0503020204020204" charset="-122"/>
              <a:ea typeface="微软雅黑" panose="020B0503020204020204" charset="-122"/>
              <a:sym typeface="+mn-ea"/>
            </a:endParaRPr>
          </a:p>
          <a:p>
            <a:pPr marL="0" lvl="2" indent="0" algn="l" fontAlgn="auto"/>
            <a:endParaRPr lang="zh-CN" altLang="en-US" sz="1500">
              <a:solidFill>
                <a:schemeClr val="tx2"/>
              </a:solidFill>
              <a:latin typeface="微软雅黑" panose="020B0503020204020204" charset="-122"/>
              <a:ea typeface="微软雅黑" panose="020B0503020204020204" charset="-122"/>
              <a:sym typeface="+mn-ea"/>
            </a:endParaRPr>
          </a:p>
          <a:p>
            <a:pPr>
              <a:lnSpc>
                <a:spcPct val="120000"/>
              </a:lnSpc>
            </a:pPr>
            <a:endParaRPr lang="zh-CN" altLang="en-US" sz="1500">
              <a:solidFill>
                <a:schemeClr val="tx2"/>
              </a:solidFill>
              <a:latin typeface="微软雅黑" panose="020B0503020204020204" charset="-122"/>
              <a:ea typeface="微软雅黑" panose="020B0503020204020204" charset="-122"/>
              <a:cs typeface="微软雅黑" panose="020B0503020204020204" charset="-122"/>
              <a:sym typeface="+mn-ea"/>
            </a:endParaRPr>
          </a:p>
        </p:txBody>
      </p:sp>
      <p:sp>
        <p:nvSpPr>
          <p:cNvPr id="6" name="AutoShape 6"/>
          <p:cNvSpPr/>
          <p:nvPr>
            <p:custDataLst>
              <p:tags r:id="rId6"/>
            </p:custDataLst>
          </p:nvPr>
        </p:nvSpPr>
        <p:spPr>
          <a:xfrm>
            <a:off x="4805646" y="4913047"/>
            <a:ext cx="810236" cy="810236"/>
          </a:xfrm>
          <a:prstGeom prst="ellipse">
            <a:avLst/>
          </a:prstGeom>
          <a:solidFill>
            <a:schemeClr val="accent2">
              <a:alpha val="100000"/>
            </a:schemeClr>
          </a:solidFill>
        </p:spPr>
      </p:sp>
      <p:sp>
        <p:nvSpPr>
          <p:cNvPr id="7" name="TextBox 7"/>
          <p:cNvSpPr txBox="1"/>
          <p:nvPr>
            <p:custDataLst>
              <p:tags r:id="rId7"/>
            </p:custDataLst>
          </p:nvPr>
        </p:nvSpPr>
        <p:spPr>
          <a:xfrm>
            <a:off x="5982796" y="1521950"/>
            <a:ext cx="4521094" cy="389890"/>
          </a:xfrm>
          <a:prstGeom prst="rect">
            <a:avLst/>
          </a:prstGeom>
        </p:spPr>
        <p:txBody>
          <a:bodyPr vert="horz" wrap="square" lIns="114300" tIns="57150" rIns="114300" bIns="57150" rtlCol="0" anchor="t" anchorCtr="0">
            <a:spAutoFit/>
          </a:bodyPr>
          <a:lstStyle/>
          <a:p>
            <a:pPr>
              <a:lnSpc>
                <a:spcPct val="77000"/>
              </a:lnSpc>
            </a:pPr>
            <a:r>
              <a:rPr lang="zh-CN" altLang="en-US" sz="2325" b="1">
                <a:solidFill>
                  <a:schemeClr val="accent1"/>
                </a:solidFill>
                <a:latin typeface="微软雅黑" panose="020B0503020204020204" charset="-122"/>
                <a:ea typeface="微软雅黑" panose="020B0503020204020204" charset="-122"/>
                <a:cs typeface="微软雅黑" panose="020B0503020204020204" charset="-122"/>
              </a:rPr>
              <a:t>劳务费类型</a:t>
            </a:r>
            <a:endParaRPr lang="zh-CN" altLang="en-US" sz="2325" b="1">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8" name="TextBox 8"/>
          <p:cNvSpPr txBox="1"/>
          <p:nvPr>
            <p:custDataLst>
              <p:tags r:id="rId8"/>
            </p:custDataLst>
          </p:nvPr>
        </p:nvSpPr>
        <p:spPr>
          <a:xfrm>
            <a:off x="5982796" y="1992485"/>
            <a:ext cx="5687135" cy="668020"/>
          </a:xfrm>
          <a:prstGeom prst="rect">
            <a:avLst/>
          </a:prstGeom>
        </p:spPr>
        <p:txBody>
          <a:bodyPr vert="horz" wrap="square" lIns="114300" tIns="57150" rIns="114300" bIns="57150" rtlCol="0" anchor="t" anchorCtr="0">
            <a:spAutoFit/>
          </a:bodyPr>
          <a:lstStyle/>
          <a:p>
            <a:pPr>
              <a:lnSpc>
                <a:spcPct val="120000"/>
              </a:lnSpc>
            </a:pPr>
            <a:r>
              <a:rPr lang="zh-CN" altLang="en-US" sz="1500">
                <a:solidFill>
                  <a:schemeClr val="tx2"/>
                </a:solidFill>
                <a:effectLst/>
                <a:latin typeface="微软雅黑" panose="020B0503020204020204" charset="-122"/>
                <a:ea typeface="微软雅黑" panose="020B0503020204020204" charset="-122"/>
                <a:sym typeface="+mn-ea"/>
              </a:rPr>
              <a:t>具体涉及专家咨询费、科研劳务及临时聘用人员工资、助研津贴等。</a:t>
            </a:r>
            <a:endParaRPr lang="zh-CN" altLang="en-US" sz="1500">
              <a:solidFill>
                <a:schemeClr val="tx2"/>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9" name="AutoShape 9"/>
          <p:cNvSpPr/>
          <p:nvPr>
            <p:custDataLst>
              <p:tags r:id="rId9"/>
            </p:custDataLst>
          </p:nvPr>
        </p:nvSpPr>
        <p:spPr>
          <a:xfrm>
            <a:off x="4805646" y="3272584"/>
            <a:ext cx="810236" cy="810236"/>
          </a:xfrm>
          <a:prstGeom prst="ellipse">
            <a:avLst/>
          </a:prstGeom>
          <a:solidFill>
            <a:schemeClr val="accent1">
              <a:alpha val="100000"/>
            </a:schemeClr>
          </a:solidFill>
        </p:spPr>
      </p:sp>
      <p:sp>
        <p:nvSpPr>
          <p:cNvPr id="10" name="AutoShape 10"/>
          <p:cNvSpPr/>
          <p:nvPr>
            <p:custDataLst>
              <p:tags r:id="rId10"/>
            </p:custDataLst>
          </p:nvPr>
        </p:nvSpPr>
        <p:spPr>
          <a:xfrm>
            <a:off x="4805646" y="1611485"/>
            <a:ext cx="810236" cy="810236"/>
          </a:xfrm>
          <a:prstGeom prst="ellipse">
            <a:avLst/>
          </a:prstGeom>
          <a:solidFill>
            <a:schemeClr val="accent2">
              <a:alpha val="100000"/>
            </a:schemeClr>
          </a:solidFill>
        </p:spPr>
      </p:sp>
      <p:sp>
        <p:nvSpPr>
          <p:cNvPr id="11" name="AutoShape 11"/>
          <p:cNvSpPr/>
          <p:nvPr/>
        </p:nvSpPr>
        <p:spPr>
          <a:xfrm>
            <a:off x="641457" y="1735931"/>
            <a:ext cx="3722789" cy="3981079"/>
          </a:xfrm>
          <a:prstGeom prst="rect">
            <a:avLst/>
          </a:prstGeom>
          <a:solidFill>
            <a:schemeClr val="accent1">
              <a:alpha val="94000"/>
            </a:schemeClr>
          </a:solidFill>
        </p:spPr>
      </p:sp>
      <p:sp>
        <p:nvSpPr>
          <p:cNvPr id="12" name="Freeform 12"/>
          <p:cNvSpPr/>
          <p:nvPr>
            <p:custDataLst>
              <p:tags r:id="rId11"/>
            </p:custDataLst>
          </p:nvPr>
        </p:nvSpPr>
        <p:spPr>
          <a:xfrm>
            <a:off x="5014447" y="3486249"/>
            <a:ext cx="391670" cy="391670"/>
          </a:xfrm>
          <a:custGeom>
            <a:avLst/>
            <a:gdLst/>
            <a:ahLst/>
            <a:cxnLst/>
            <a:rect l="l" t="t" r="r" b="b"/>
            <a:pathLst>
              <a:path w="304800" h="304800">
                <a:moveTo>
                  <a:pt x="288693" y="85468"/>
                </a:moveTo>
                <a:lnTo>
                  <a:pt x="193700" y="180461"/>
                </a:lnTo>
                <a:lnTo>
                  <a:pt x="301971" y="180461"/>
                </a:lnTo>
                <a:cubicBezTo>
                  <a:pt x="303686" y="171298"/>
                  <a:pt x="304800" y="162001"/>
                  <a:pt x="304800" y="152400"/>
                </a:cubicBezTo>
                <a:cubicBezTo>
                  <a:pt x="304800" y="128273"/>
                  <a:pt x="298694" y="105747"/>
                  <a:pt x="288693" y="85468"/>
                </a:cubicBezTo>
                <a:close/>
                <a:moveTo>
                  <a:pt x="200549" y="145161"/>
                </a:moveTo>
                <a:lnTo>
                  <a:pt x="278682" y="67066"/>
                </a:lnTo>
                <a:cubicBezTo>
                  <a:pt x="260080" y="39643"/>
                  <a:pt x="232543" y="19241"/>
                  <a:pt x="200549" y="8525"/>
                </a:cubicBezTo>
                <a:lnTo>
                  <a:pt x="200549" y="145161"/>
                </a:lnTo>
                <a:close/>
                <a:moveTo>
                  <a:pt x="159525" y="200549"/>
                </a:moveTo>
                <a:lnTo>
                  <a:pt x="237677" y="278721"/>
                </a:lnTo>
                <a:cubicBezTo>
                  <a:pt x="265138" y="260156"/>
                  <a:pt x="285560" y="232581"/>
                  <a:pt x="296275" y="200549"/>
                </a:cubicBezTo>
                <a:lnTo>
                  <a:pt x="159525" y="200549"/>
                </a:lnTo>
                <a:close/>
                <a:moveTo>
                  <a:pt x="180432" y="111862"/>
                </a:moveTo>
                <a:lnTo>
                  <a:pt x="180432" y="2829"/>
                </a:lnTo>
                <a:cubicBezTo>
                  <a:pt x="171317" y="1133"/>
                  <a:pt x="162001" y="0"/>
                  <a:pt x="152400" y="0"/>
                </a:cubicBezTo>
                <a:cubicBezTo>
                  <a:pt x="128064" y="0"/>
                  <a:pt x="105366" y="6229"/>
                  <a:pt x="84963" y="16393"/>
                </a:cubicBezTo>
                <a:lnTo>
                  <a:pt x="180432" y="111862"/>
                </a:lnTo>
                <a:close/>
                <a:moveTo>
                  <a:pt x="124368" y="193853"/>
                </a:moveTo>
                <a:lnTo>
                  <a:pt x="124368" y="301981"/>
                </a:lnTo>
                <a:cubicBezTo>
                  <a:pt x="133483" y="303686"/>
                  <a:pt x="142799" y="304800"/>
                  <a:pt x="152400" y="304800"/>
                </a:cubicBezTo>
                <a:cubicBezTo>
                  <a:pt x="176508" y="304800"/>
                  <a:pt x="198987" y="298694"/>
                  <a:pt x="219266" y="288722"/>
                </a:cubicBezTo>
                <a:lnTo>
                  <a:pt x="124368" y="193853"/>
                </a:lnTo>
                <a:close/>
                <a:moveTo>
                  <a:pt x="104232" y="159763"/>
                </a:moveTo>
                <a:lnTo>
                  <a:pt x="26194" y="237792"/>
                </a:lnTo>
                <a:cubicBezTo>
                  <a:pt x="44758" y="265176"/>
                  <a:pt x="72276" y="285569"/>
                  <a:pt x="104232" y="296285"/>
                </a:cubicBezTo>
                <a:lnTo>
                  <a:pt x="104232" y="159763"/>
                </a:lnTo>
                <a:close/>
                <a:moveTo>
                  <a:pt x="2829" y="124368"/>
                </a:moveTo>
                <a:cubicBezTo>
                  <a:pt x="1133" y="133483"/>
                  <a:pt x="0" y="142799"/>
                  <a:pt x="0" y="152400"/>
                </a:cubicBezTo>
                <a:cubicBezTo>
                  <a:pt x="0" y="176584"/>
                  <a:pt x="6144" y="199130"/>
                  <a:pt x="16145" y="219408"/>
                </a:cubicBezTo>
                <a:lnTo>
                  <a:pt x="111195" y="124358"/>
                </a:lnTo>
                <a:lnTo>
                  <a:pt x="2829" y="124358"/>
                </a:lnTo>
                <a:close/>
                <a:moveTo>
                  <a:pt x="66637" y="26489"/>
                </a:moveTo>
                <a:cubicBezTo>
                  <a:pt x="39443" y="45053"/>
                  <a:pt x="19183" y="72428"/>
                  <a:pt x="8525" y="104232"/>
                </a:cubicBezTo>
                <a:lnTo>
                  <a:pt x="144389" y="104232"/>
                </a:lnTo>
                <a:lnTo>
                  <a:pt x="66637" y="26489"/>
                </a:lnTo>
                <a:close/>
              </a:path>
            </a:pathLst>
          </a:custGeom>
          <a:solidFill>
            <a:srgbClr val="FFFFFF">
              <a:alpha val="100000"/>
            </a:srgbClr>
          </a:solidFill>
        </p:spPr>
      </p:sp>
      <p:sp>
        <p:nvSpPr>
          <p:cNvPr id="13" name="Freeform 13"/>
          <p:cNvSpPr/>
          <p:nvPr>
            <p:custDataLst>
              <p:tags r:id="rId12"/>
            </p:custDataLst>
          </p:nvPr>
        </p:nvSpPr>
        <p:spPr>
          <a:xfrm>
            <a:off x="5014447" y="1795508"/>
            <a:ext cx="391670" cy="391670"/>
          </a:xfrm>
          <a:custGeom>
            <a:avLst/>
            <a:gdLst/>
            <a:ahLst/>
            <a:cxnLst/>
            <a:rect l="l" t="t" r="r" b="b"/>
            <a:pathLst>
              <a:path w="304800" h="304800">
                <a:moveTo>
                  <a:pt x="0" y="91440"/>
                </a:moveTo>
                <a:lnTo>
                  <a:pt x="152400" y="0"/>
                </a:lnTo>
                <a:lnTo>
                  <a:pt x="304800" y="91440"/>
                </a:lnTo>
                <a:lnTo>
                  <a:pt x="304800" y="121920"/>
                </a:lnTo>
                <a:lnTo>
                  <a:pt x="0" y="121920"/>
                </a:lnTo>
                <a:lnTo>
                  <a:pt x="0" y="91440"/>
                </a:lnTo>
                <a:close/>
                <a:moveTo>
                  <a:pt x="0" y="274320"/>
                </a:moveTo>
                <a:lnTo>
                  <a:pt x="304800" y="274320"/>
                </a:lnTo>
                <a:lnTo>
                  <a:pt x="304800" y="304800"/>
                </a:lnTo>
                <a:lnTo>
                  <a:pt x="0" y="304800"/>
                </a:lnTo>
                <a:lnTo>
                  <a:pt x="0" y="274320"/>
                </a:lnTo>
                <a:close/>
                <a:moveTo>
                  <a:pt x="30480" y="243840"/>
                </a:moveTo>
                <a:lnTo>
                  <a:pt x="274320" y="243840"/>
                </a:lnTo>
                <a:lnTo>
                  <a:pt x="274320" y="274320"/>
                </a:lnTo>
                <a:lnTo>
                  <a:pt x="30480" y="274320"/>
                </a:lnTo>
                <a:lnTo>
                  <a:pt x="30480" y="243840"/>
                </a:lnTo>
                <a:close/>
                <a:moveTo>
                  <a:pt x="30480" y="121920"/>
                </a:moveTo>
                <a:lnTo>
                  <a:pt x="91440" y="121920"/>
                </a:lnTo>
                <a:lnTo>
                  <a:pt x="91440" y="243840"/>
                </a:lnTo>
                <a:lnTo>
                  <a:pt x="30480" y="243840"/>
                </a:lnTo>
                <a:lnTo>
                  <a:pt x="30480" y="121920"/>
                </a:lnTo>
                <a:close/>
                <a:moveTo>
                  <a:pt x="121920" y="121920"/>
                </a:moveTo>
                <a:lnTo>
                  <a:pt x="182880" y="121920"/>
                </a:lnTo>
                <a:lnTo>
                  <a:pt x="182880" y="243840"/>
                </a:lnTo>
                <a:lnTo>
                  <a:pt x="121920" y="243840"/>
                </a:lnTo>
                <a:lnTo>
                  <a:pt x="121920" y="121920"/>
                </a:lnTo>
                <a:close/>
                <a:moveTo>
                  <a:pt x="213360" y="121920"/>
                </a:moveTo>
                <a:lnTo>
                  <a:pt x="274320" y="121920"/>
                </a:lnTo>
                <a:lnTo>
                  <a:pt x="274320" y="243840"/>
                </a:lnTo>
                <a:lnTo>
                  <a:pt x="213360" y="243840"/>
                </a:lnTo>
                <a:lnTo>
                  <a:pt x="213360" y="121920"/>
                </a:lnTo>
                <a:close/>
              </a:path>
            </a:pathLst>
          </a:custGeom>
          <a:solidFill>
            <a:srgbClr val="FFFFFF">
              <a:alpha val="100000"/>
            </a:srgbClr>
          </a:solidFill>
        </p:spPr>
      </p:sp>
      <p:sp>
        <p:nvSpPr>
          <p:cNvPr id="14" name="Freeform 14"/>
          <p:cNvSpPr/>
          <p:nvPr>
            <p:custDataLst>
              <p:tags r:id="rId13"/>
            </p:custDataLst>
          </p:nvPr>
        </p:nvSpPr>
        <p:spPr>
          <a:xfrm>
            <a:off x="5026640" y="5128951"/>
            <a:ext cx="378428" cy="378428"/>
          </a:xfrm>
          <a:custGeom>
            <a:avLst/>
            <a:gdLst/>
            <a:ahLst/>
            <a:cxnLst/>
            <a:rect l="l" t="t" r="r" b="b"/>
            <a:pathLst>
              <a:path w="304800" h="304800">
                <a:moveTo>
                  <a:pt x="209550" y="0"/>
                </a:moveTo>
                <a:cubicBezTo>
                  <a:pt x="156943" y="0"/>
                  <a:pt x="114300" y="42643"/>
                  <a:pt x="114300" y="95250"/>
                </a:cubicBezTo>
                <a:cubicBezTo>
                  <a:pt x="114300" y="101213"/>
                  <a:pt x="114852" y="107042"/>
                  <a:pt x="115900" y="112700"/>
                </a:cubicBezTo>
                <a:lnTo>
                  <a:pt x="0" y="228600"/>
                </a:lnTo>
                <a:lnTo>
                  <a:pt x="0" y="285750"/>
                </a:lnTo>
                <a:cubicBezTo>
                  <a:pt x="0" y="296275"/>
                  <a:pt x="8525" y="304800"/>
                  <a:pt x="19050" y="304800"/>
                </a:cubicBezTo>
                <a:lnTo>
                  <a:pt x="38100" y="304800"/>
                </a:lnTo>
                <a:lnTo>
                  <a:pt x="38100" y="285750"/>
                </a:lnTo>
                <a:lnTo>
                  <a:pt x="76200" y="285750"/>
                </a:lnTo>
                <a:lnTo>
                  <a:pt x="76200" y="247650"/>
                </a:lnTo>
                <a:lnTo>
                  <a:pt x="114300" y="247650"/>
                </a:lnTo>
                <a:lnTo>
                  <a:pt x="114300" y="209550"/>
                </a:lnTo>
                <a:lnTo>
                  <a:pt x="152400" y="209550"/>
                </a:lnTo>
                <a:lnTo>
                  <a:pt x="177117" y="184833"/>
                </a:lnTo>
                <a:cubicBezTo>
                  <a:pt x="187242" y="188500"/>
                  <a:pt x="198158" y="190500"/>
                  <a:pt x="209550" y="190500"/>
                </a:cubicBezTo>
                <a:cubicBezTo>
                  <a:pt x="262157" y="190500"/>
                  <a:pt x="304800" y="147857"/>
                  <a:pt x="304800" y="95250"/>
                </a:cubicBezTo>
                <a:cubicBezTo>
                  <a:pt x="304800" y="42643"/>
                  <a:pt x="262157" y="0"/>
                  <a:pt x="209550" y="0"/>
                </a:cubicBezTo>
                <a:close/>
                <a:moveTo>
                  <a:pt x="238087" y="95288"/>
                </a:moveTo>
                <a:cubicBezTo>
                  <a:pt x="222304" y="95288"/>
                  <a:pt x="209512" y="82496"/>
                  <a:pt x="209512" y="66713"/>
                </a:cubicBezTo>
                <a:cubicBezTo>
                  <a:pt x="209512" y="50930"/>
                  <a:pt x="222304" y="38138"/>
                  <a:pt x="238087" y="38138"/>
                </a:cubicBezTo>
                <a:cubicBezTo>
                  <a:pt x="253870" y="38138"/>
                  <a:pt x="266662" y="50930"/>
                  <a:pt x="266662" y="66713"/>
                </a:cubicBezTo>
                <a:cubicBezTo>
                  <a:pt x="266662" y="82496"/>
                  <a:pt x="253870" y="95288"/>
                  <a:pt x="238087" y="95288"/>
                </a:cubicBezTo>
                <a:close/>
              </a:path>
            </a:pathLst>
          </a:custGeom>
          <a:solidFill>
            <a:srgbClr val="FFFFFF">
              <a:alpha val="100000"/>
            </a:srgbClr>
          </a:solidFill>
        </p:spPr>
      </p:sp>
      <p:pic>
        <p:nvPicPr>
          <p:cNvPr id="15" name="Picture 15"/>
          <p:cNvPicPr>
            <a:picLocks noChangeAspect="1"/>
          </p:cNvPicPr>
          <p:nvPr/>
        </p:nvPicPr>
        <p:blipFill>
          <a:blip r:embed="rId14">
            <a:alphaModFix amt="100000"/>
          </a:blip>
          <a:srcRect l="13282" r="13282"/>
          <a:stretch>
            <a:fillRect/>
          </a:stretch>
        </p:blipFill>
        <p:spPr>
          <a:xfrm>
            <a:off x="641457" y="1883900"/>
            <a:ext cx="3722789" cy="3671084"/>
          </a:xfrm>
          <a:prstGeom prst="rect">
            <a:avLst/>
          </a:prstGeom>
        </p:spPr>
      </p:pic>
      <p:sp>
        <p:nvSpPr>
          <p:cNvPr id="16" name="AutoShape 16"/>
          <p:cNvSpPr/>
          <p:nvPr/>
        </p:nvSpPr>
        <p:spPr>
          <a:xfrm>
            <a:off x="454963" y="331168"/>
            <a:ext cx="84147" cy="84147"/>
          </a:xfrm>
          <a:prstGeom prst="ellipse">
            <a:avLst/>
          </a:prstGeom>
          <a:solidFill>
            <a:schemeClr val="accent1">
              <a:alpha val="100000"/>
            </a:schemeClr>
          </a:solidFill>
        </p:spPr>
      </p:sp>
      <p:sp>
        <p:nvSpPr>
          <p:cNvPr id="17" name="AutoShape 17"/>
          <p:cNvSpPr/>
          <p:nvPr/>
        </p:nvSpPr>
        <p:spPr>
          <a:xfrm>
            <a:off x="575049" y="337743"/>
            <a:ext cx="78137" cy="78137"/>
          </a:xfrm>
          <a:prstGeom prst="ellipse">
            <a:avLst/>
          </a:prstGeom>
          <a:solidFill>
            <a:schemeClr val="accent1">
              <a:alpha val="80000"/>
            </a:schemeClr>
          </a:solidFill>
        </p:spPr>
      </p:sp>
      <p:sp>
        <p:nvSpPr>
          <p:cNvPr id="18" name="AutoShape 18"/>
          <p:cNvSpPr/>
          <p:nvPr/>
        </p:nvSpPr>
        <p:spPr>
          <a:xfrm>
            <a:off x="689125" y="339460"/>
            <a:ext cx="74704" cy="74704"/>
          </a:xfrm>
          <a:prstGeom prst="ellipse">
            <a:avLst/>
          </a:prstGeom>
          <a:solidFill>
            <a:schemeClr val="accent1">
              <a:alpha val="60000"/>
            </a:schemeClr>
          </a:solidFill>
        </p:spPr>
      </p:sp>
      <p:sp>
        <p:nvSpPr>
          <p:cNvPr id="19" name="AutoShape 19"/>
          <p:cNvSpPr/>
          <p:nvPr/>
        </p:nvSpPr>
        <p:spPr>
          <a:xfrm>
            <a:off x="799768" y="348430"/>
            <a:ext cx="69238" cy="69238"/>
          </a:xfrm>
          <a:prstGeom prst="ellipse">
            <a:avLst/>
          </a:prstGeom>
          <a:solidFill>
            <a:schemeClr val="accent1">
              <a:alpha val="40000"/>
            </a:schemeClr>
          </a:solidFill>
        </p:spPr>
      </p:sp>
      <p:sp>
        <p:nvSpPr>
          <p:cNvPr id="20" name="AutoShape 20"/>
          <p:cNvSpPr/>
          <p:nvPr/>
        </p:nvSpPr>
        <p:spPr>
          <a:xfrm>
            <a:off x="904945" y="344297"/>
            <a:ext cx="65594" cy="65594"/>
          </a:xfrm>
          <a:prstGeom prst="ellipse">
            <a:avLst/>
          </a:prstGeom>
          <a:solidFill>
            <a:schemeClr val="accent1">
              <a:alpha val="20000"/>
            </a:schemeClr>
          </a:solidFill>
        </p:spPr>
      </p:sp>
      <p:sp>
        <p:nvSpPr>
          <p:cNvPr id="21" name="AutoShape 21"/>
          <p:cNvSpPr/>
          <p:nvPr/>
        </p:nvSpPr>
        <p:spPr>
          <a:xfrm>
            <a:off x="454963" y="448942"/>
            <a:ext cx="84147" cy="84147"/>
          </a:xfrm>
          <a:prstGeom prst="ellipse">
            <a:avLst/>
          </a:prstGeom>
          <a:solidFill>
            <a:schemeClr val="accent1">
              <a:alpha val="100000"/>
            </a:schemeClr>
          </a:solidFill>
        </p:spPr>
      </p:sp>
      <p:sp>
        <p:nvSpPr>
          <p:cNvPr id="22" name="AutoShape 22"/>
          <p:cNvSpPr/>
          <p:nvPr/>
        </p:nvSpPr>
        <p:spPr>
          <a:xfrm>
            <a:off x="575049" y="455517"/>
            <a:ext cx="78137" cy="78137"/>
          </a:xfrm>
          <a:prstGeom prst="ellipse">
            <a:avLst/>
          </a:prstGeom>
          <a:solidFill>
            <a:schemeClr val="accent1">
              <a:alpha val="80000"/>
            </a:schemeClr>
          </a:solidFill>
        </p:spPr>
      </p:sp>
      <p:sp>
        <p:nvSpPr>
          <p:cNvPr id="23" name="AutoShape 23"/>
          <p:cNvSpPr/>
          <p:nvPr/>
        </p:nvSpPr>
        <p:spPr>
          <a:xfrm>
            <a:off x="689125" y="457233"/>
            <a:ext cx="74704" cy="74704"/>
          </a:xfrm>
          <a:prstGeom prst="ellipse">
            <a:avLst/>
          </a:prstGeom>
          <a:solidFill>
            <a:schemeClr val="accent1">
              <a:alpha val="60000"/>
            </a:schemeClr>
          </a:solidFill>
        </p:spPr>
      </p:sp>
      <p:sp>
        <p:nvSpPr>
          <p:cNvPr id="24" name="AutoShape 24"/>
          <p:cNvSpPr/>
          <p:nvPr/>
        </p:nvSpPr>
        <p:spPr>
          <a:xfrm>
            <a:off x="799768" y="466203"/>
            <a:ext cx="69238" cy="69238"/>
          </a:xfrm>
          <a:prstGeom prst="ellipse">
            <a:avLst/>
          </a:prstGeom>
          <a:solidFill>
            <a:schemeClr val="accent1">
              <a:alpha val="40000"/>
            </a:schemeClr>
          </a:solidFill>
        </p:spPr>
      </p:sp>
      <p:sp>
        <p:nvSpPr>
          <p:cNvPr id="25" name="AutoShape 25"/>
          <p:cNvSpPr/>
          <p:nvPr/>
        </p:nvSpPr>
        <p:spPr>
          <a:xfrm>
            <a:off x="904945" y="462070"/>
            <a:ext cx="65594" cy="65594"/>
          </a:xfrm>
          <a:prstGeom prst="ellipse">
            <a:avLst/>
          </a:prstGeom>
          <a:solidFill>
            <a:schemeClr val="accent1">
              <a:alpha val="20000"/>
            </a:schemeClr>
          </a:solidFill>
        </p:spPr>
      </p:sp>
      <p:sp>
        <p:nvSpPr>
          <p:cNvPr id="26" name="AutoShape 26"/>
          <p:cNvSpPr/>
          <p:nvPr/>
        </p:nvSpPr>
        <p:spPr>
          <a:xfrm>
            <a:off x="454963" y="566715"/>
            <a:ext cx="84147" cy="84147"/>
          </a:xfrm>
          <a:prstGeom prst="ellipse">
            <a:avLst/>
          </a:prstGeom>
          <a:solidFill>
            <a:schemeClr val="accent1">
              <a:alpha val="100000"/>
            </a:schemeClr>
          </a:solidFill>
        </p:spPr>
      </p:sp>
      <p:sp>
        <p:nvSpPr>
          <p:cNvPr id="27" name="AutoShape 27"/>
          <p:cNvSpPr/>
          <p:nvPr/>
        </p:nvSpPr>
        <p:spPr>
          <a:xfrm>
            <a:off x="575049" y="573291"/>
            <a:ext cx="78137" cy="78137"/>
          </a:xfrm>
          <a:prstGeom prst="ellipse">
            <a:avLst/>
          </a:prstGeom>
          <a:solidFill>
            <a:schemeClr val="accent1">
              <a:alpha val="80000"/>
            </a:schemeClr>
          </a:solidFill>
        </p:spPr>
      </p:sp>
      <p:sp>
        <p:nvSpPr>
          <p:cNvPr id="28" name="AutoShape 28"/>
          <p:cNvSpPr/>
          <p:nvPr/>
        </p:nvSpPr>
        <p:spPr>
          <a:xfrm>
            <a:off x="689125" y="575007"/>
            <a:ext cx="74704" cy="74704"/>
          </a:xfrm>
          <a:prstGeom prst="ellipse">
            <a:avLst/>
          </a:prstGeom>
          <a:solidFill>
            <a:schemeClr val="accent1">
              <a:alpha val="60000"/>
            </a:schemeClr>
          </a:solidFill>
        </p:spPr>
      </p:sp>
      <p:sp>
        <p:nvSpPr>
          <p:cNvPr id="29" name="AutoShape 29"/>
          <p:cNvSpPr/>
          <p:nvPr/>
        </p:nvSpPr>
        <p:spPr>
          <a:xfrm>
            <a:off x="799768" y="583977"/>
            <a:ext cx="69238" cy="69238"/>
          </a:xfrm>
          <a:prstGeom prst="ellipse">
            <a:avLst/>
          </a:prstGeom>
          <a:solidFill>
            <a:schemeClr val="accent1">
              <a:alpha val="40000"/>
            </a:schemeClr>
          </a:solidFill>
        </p:spPr>
      </p:sp>
      <p:sp>
        <p:nvSpPr>
          <p:cNvPr id="30" name="AutoShape 30"/>
          <p:cNvSpPr/>
          <p:nvPr/>
        </p:nvSpPr>
        <p:spPr>
          <a:xfrm>
            <a:off x="904945" y="579844"/>
            <a:ext cx="65594" cy="65594"/>
          </a:xfrm>
          <a:prstGeom prst="ellipse">
            <a:avLst/>
          </a:prstGeom>
          <a:solidFill>
            <a:schemeClr val="accent1">
              <a:alpha val="20000"/>
            </a:schemeClr>
          </a:solidFill>
        </p:spPr>
      </p:sp>
      <p:sp>
        <p:nvSpPr>
          <p:cNvPr id="31" name="AutoShape 31"/>
          <p:cNvSpPr/>
          <p:nvPr/>
        </p:nvSpPr>
        <p:spPr>
          <a:xfrm>
            <a:off x="454963" y="684489"/>
            <a:ext cx="84147" cy="84147"/>
          </a:xfrm>
          <a:prstGeom prst="ellipse">
            <a:avLst/>
          </a:prstGeom>
          <a:solidFill>
            <a:schemeClr val="accent1">
              <a:alpha val="100000"/>
            </a:schemeClr>
          </a:solidFill>
        </p:spPr>
      </p:sp>
      <p:sp>
        <p:nvSpPr>
          <p:cNvPr id="32" name="AutoShape 32"/>
          <p:cNvSpPr/>
          <p:nvPr/>
        </p:nvSpPr>
        <p:spPr>
          <a:xfrm>
            <a:off x="575049" y="691064"/>
            <a:ext cx="78137" cy="78137"/>
          </a:xfrm>
          <a:prstGeom prst="ellipse">
            <a:avLst/>
          </a:prstGeom>
          <a:solidFill>
            <a:schemeClr val="accent1">
              <a:alpha val="80000"/>
            </a:schemeClr>
          </a:solidFill>
        </p:spPr>
      </p:sp>
      <p:sp>
        <p:nvSpPr>
          <p:cNvPr id="33" name="AutoShape 33"/>
          <p:cNvSpPr/>
          <p:nvPr/>
        </p:nvSpPr>
        <p:spPr>
          <a:xfrm>
            <a:off x="689125" y="692781"/>
            <a:ext cx="74704" cy="74704"/>
          </a:xfrm>
          <a:prstGeom prst="ellipse">
            <a:avLst/>
          </a:prstGeom>
          <a:solidFill>
            <a:schemeClr val="accent1">
              <a:alpha val="60000"/>
            </a:schemeClr>
          </a:solidFill>
        </p:spPr>
      </p:sp>
      <p:sp>
        <p:nvSpPr>
          <p:cNvPr id="34" name="AutoShape 34"/>
          <p:cNvSpPr/>
          <p:nvPr/>
        </p:nvSpPr>
        <p:spPr>
          <a:xfrm>
            <a:off x="799768" y="701751"/>
            <a:ext cx="69238" cy="69238"/>
          </a:xfrm>
          <a:prstGeom prst="ellipse">
            <a:avLst/>
          </a:prstGeom>
          <a:solidFill>
            <a:schemeClr val="accent1">
              <a:alpha val="40000"/>
            </a:schemeClr>
          </a:solidFill>
        </p:spPr>
      </p:sp>
      <p:sp>
        <p:nvSpPr>
          <p:cNvPr id="35" name="AutoShape 35"/>
          <p:cNvSpPr/>
          <p:nvPr/>
        </p:nvSpPr>
        <p:spPr>
          <a:xfrm>
            <a:off x="904945" y="697618"/>
            <a:ext cx="65594" cy="65594"/>
          </a:xfrm>
          <a:prstGeom prst="ellipse">
            <a:avLst/>
          </a:prstGeom>
          <a:solidFill>
            <a:schemeClr val="accent1">
              <a:alpha val="20000"/>
            </a:schemeClr>
          </a:solidFill>
        </p:spPr>
      </p:sp>
      <p:sp>
        <p:nvSpPr>
          <p:cNvPr id="36" name="TextBox 36"/>
          <p:cNvSpPr txBox="1"/>
          <p:nvPr/>
        </p:nvSpPr>
        <p:spPr>
          <a:xfrm>
            <a:off x="1094842" y="93878"/>
            <a:ext cx="10001250" cy="893445"/>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solidFill>
                <a:latin typeface="微软雅黑" panose="020B0503020204020204" charset="-122"/>
                <a:ea typeface="微软雅黑" panose="020B0503020204020204" charset="-122"/>
                <a:cs typeface="微软雅黑" panose="020B0503020204020204" charset="-122"/>
                <a:sym typeface="+mn-ea"/>
              </a:rPr>
              <a:t>劳务费报销规范</a:t>
            </a:r>
            <a:endParaRPr lang="en-US" sz="3000" b="1">
              <a:solidFill>
                <a:schemeClr val="accent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alphaModFix amt="100000"/>
          </a:blip>
          <a:srcRect l="17750" r="17750"/>
          <a:stretch>
            <a:fillRect/>
          </a:stretch>
        </p:blipFill>
        <p:spPr>
          <a:xfrm>
            <a:off x="-276408" y="1784333"/>
            <a:ext cx="3774096" cy="3774096"/>
          </a:xfrm>
          <a:prstGeom prst="ellipse">
            <a:avLst/>
          </a:prstGeom>
        </p:spPr>
      </p:pic>
      <p:sp>
        <p:nvSpPr>
          <p:cNvPr id="3" name="AutoShape 3"/>
          <p:cNvSpPr/>
          <p:nvPr>
            <p:custDataLst>
              <p:tags r:id="rId3"/>
            </p:custDataLst>
          </p:nvPr>
        </p:nvSpPr>
        <p:spPr>
          <a:xfrm>
            <a:off x="3853566" y="1681685"/>
            <a:ext cx="3657600" cy="1989696"/>
          </a:xfrm>
          <a:prstGeom prst="rect">
            <a:avLst/>
          </a:prstGeom>
          <a:solidFill>
            <a:schemeClr val="accent2">
              <a:alpha val="79000"/>
            </a:schemeClr>
          </a:solidFill>
        </p:spPr>
      </p:sp>
      <p:sp>
        <p:nvSpPr>
          <p:cNvPr id="4" name="AutoShape 4"/>
          <p:cNvSpPr/>
          <p:nvPr>
            <p:custDataLst>
              <p:tags r:id="rId4"/>
            </p:custDataLst>
          </p:nvPr>
        </p:nvSpPr>
        <p:spPr>
          <a:xfrm>
            <a:off x="3853566" y="1300998"/>
            <a:ext cx="3657600" cy="719328"/>
          </a:xfrm>
          <a:prstGeom prst="roundRect">
            <a:avLst/>
          </a:prstGeom>
          <a:solidFill>
            <a:schemeClr val="accent2">
              <a:alpha val="100000"/>
            </a:schemeClr>
          </a:solidFill>
        </p:spPr>
      </p:sp>
      <p:sp>
        <p:nvSpPr>
          <p:cNvPr id="5" name="TextBox 5"/>
          <p:cNvSpPr txBox="1"/>
          <p:nvPr>
            <p:custDataLst>
              <p:tags r:id="rId5"/>
            </p:custDataLst>
          </p:nvPr>
        </p:nvSpPr>
        <p:spPr>
          <a:xfrm>
            <a:off x="4054790" y="2081621"/>
            <a:ext cx="3255153" cy="801370"/>
          </a:xfrm>
          <a:prstGeom prst="rect">
            <a:avLst/>
          </a:prstGeom>
        </p:spPr>
        <p:txBody>
          <a:bodyPr vert="horz" wrap="square" lIns="123825" tIns="123825" rIns="57150" bIns="123825" rtlCol="0" anchor="t" anchorCtr="0">
            <a:spAutoFit/>
          </a:bodyPr>
          <a:lstStyle/>
          <a:p>
            <a:pPr algn="l">
              <a:lnSpc>
                <a:spcPct val="120000"/>
              </a:lnSpc>
              <a:buClrTx/>
              <a:buSzTx/>
              <a:buFontTx/>
            </a:pPr>
            <a:r>
              <a:rPr lang="en-US" sz="1500">
                <a:solidFill>
                  <a:srgbClr val="FFFFFF"/>
                </a:solidFill>
                <a:latin typeface="微软雅黑" panose="020B0503020204020204" charset="-122"/>
                <a:ea typeface="微软雅黑" panose="020B0503020204020204" charset="-122"/>
                <a:cs typeface="微软雅黑" panose="020B0503020204020204" charset="-122"/>
                <a:sym typeface="+mn-ea"/>
              </a:rPr>
              <a:t>报销时须附发票、收货验收单或在发票上验收签字。</a:t>
            </a:r>
            <a:endParaRPr lang="en-US" sz="1500">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6" name="TextBox 6"/>
          <p:cNvSpPr txBox="1"/>
          <p:nvPr>
            <p:custDataLst>
              <p:tags r:id="rId6"/>
            </p:custDataLst>
          </p:nvPr>
        </p:nvSpPr>
        <p:spPr>
          <a:xfrm>
            <a:off x="4066852" y="1349766"/>
            <a:ext cx="3375812" cy="841375"/>
          </a:xfrm>
          <a:prstGeom prst="rect">
            <a:avLst/>
          </a:prstGeom>
        </p:spPr>
        <p:txBody>
          <a:bodyPr vert="horz" wrap="square" lIns="123825" tIns="123825" rIns="57150" bIns="123825" rtlCol="0" anchor="t" anchorCtr="0">
            <a:spAutoFit/>
          </a:bodyPr>
          <a:lstStyle/>
          <a:p>
            <a:pPr algn="l">
              <a:lnSpc>
                <a:spcPct val="120000"/>
              </a:lnSpc>
              <a:buClrTx/>
              <a:buSzTx/>
              <a:buFontTx/>
            </a:pPr>
            <a:r>
              <a:rPr lang="en-US" sz="1605" b="1">
                <a:solidFill>
                  <a:srgbClr val="FFFFFF"/>
                </a:solidFill>
                <a:latin typeface="微软雅黑" panose="020B0503020204020204" charset="-122"/>
                <a:ea typeface="微软雅黑" panose="020B0503020204020204" charset="-122"/>
                <a:cs typeface="微软雅黑" panose="020B0503020204020204" charset="-122"/>
                <a:sym typeface="+mn-ea"/>
              </a:rPr>
              <a:t>实验材料费、资料费、测试化验加工费（数据采集费）</a:t>
            </a:r>
            <a:endParaRPr lang="en-US" sz="1605"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7" name="AutoShape 7"/>
          <p:cNvSpPr/>
          <p:nvPr>
            <p:custDataLst>
              <p:tags r:id="rId7"/>
            </p:custDataLst>
          </p:nvPr>
        </p:nvSpPr>
        <p:spPr>
          <a:xfrm>
            <a:off x="7873179" y="1681685"/>
            <a:ext cx="3657600" cy="1989696"/>
          </a:xfrm>
          <a:prstGeom prst="rect">
            <a:avLst/>
          </a:prstGeom>
          <a:solidFill>
            <a:schemeClr val="accent2">
              <a:alpha val="79000"/>
            </a:schemeClr>
          </a:solidFill>
        </p:spPr>
      </p:sp>
      <p:sp>
        <p:nvSpPr>
          <p:cNvPr id="8" name="AutoShape 8"/>
          <p:cNvSpPr/>
          <p:nvPr>
            <p:custDataLst>
              <p:tags r:id="rId8"/>
            </p:custDataLst>
          </p:nvPr>
        </p:nvSpPr>
        <p:spPr>
          <a:xfrm>
            <a:off x="7873179" y="1300998"/>
            <a:ext cx="3657600" cy="719328"/>
          </a:xfrm>
          <a:prstGeom prst="roundRect">
            <a:avLst/>
          </a:prstGeom>
          <a:solidFill>
            <a:schemeClr val="accent2">
              <a:alpha val="100000"/>
            </a:schemeClr>
          </a:solidFill>
        </p:spPr>
      </p:sp>
      <p:sp>
        <p:nvSpPr>
          <p:cNvPr id="9" name="TextBox 9"/>
          <p:cNvSpPr txBox="1"/>
          <p:nvPr>
            <p:custDataLst>
              <p:tags r:id="rId9"/>
            </p:custDataLst>
          </p:nvPr>
        </p:nvSpPr>
        <p:spPr>
          <a:xfrm>
            <a:off x="8086465" y="1349766"/>
            <a:ext cx="3375812" cy="841375"/>
          </a:xfrm>
          <a:prstGeom prst="rect">
            <a:avLst/>
          </a:prstGeom>
        </p:spPr>
        <p:txBody>
          <a:bodyPr vert="horz" wrap="square" lIns="123825" tIns="123825" rIns="57150" bIns="123825" rtlCol="0" anchor="t" anchorCtr="0">
            <a:spAutoFit/>
          </a:bodyPr>
          <a:lstStyle/>
          <a:p>
            <a:pPr>
              <a:lnSpc>
                <a:spcPct val="120000"/>
              </a:lnSpc>
            </a:pPr>
            <a:r>
              <a:rPr lang="en-US" sz="1605" b="1">
                <a:solidFill>
                  <a:srgbClr val="FFFFFF"/>
                </a:solidFill>
                <a:latin typeface="微软雅黑" panose="020B0503020204020204" charset="-122"/>
                <a:ea typeface="微软雅黑" panose="020B0503020204020204" charset="-122"/>
                <a:cs typeface="微软雅黑" panose="020B0503020204020204" charset="-122"/>
                <a:sym typeface="+mn-ea"/>
              </a:rPr>
              <a:t>出版/文献/信息传播/知识产权事务费（印刷出版费）</a:t>
            </a:r>
            <a:endParaRPr lang="en-US" sz="1605"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10" name="AutoShape 10"/>
          <p:cNvSpPr/>
          <p:nvPr>
            <p:custDataLst>
              <p:tags r:id="rId10"/>
            </p:custDataLst>
          </p:nvPr>
        </p:nvSpPr>
        <p:spPr>
          <a:xfrm>
            <a:off x="3853566" y="4213236"/>
            <a:ext cx="3657600" cy="1989696"/>
          </a:xfrm>
          <a:prstGeom prst="rect">
            <a:avLst/>
          </a:prstGeom>
          <a:solidFill>
            <a:schemeClr val="accent2">
              <a:alpha val="80000"/>
            </a:schemeClr>
          </a:solidFill>
        </p:spPr>
      </p:sp>
      <p:sp>
        <p:nvSpPr>
          <p:cNvPr id="11" name="AutoShape 11"/>
          <p:cNvSpPr/>
          <p:nvPr>
            <p:custDataLst>
              <p:tags r:id="rId11"/>
            </p:custDataLst>
          </p:nvPr>
        </p:nvSpPr>
        <p:spPr>
          <a:xfrm>
            <a:off x="3853566" y="3895299"/>
            <a:ext cx="3657600" cy="719328"/>
          </a:xfrm>
          <a:prstGeom prst="roundRect">
            <a:avLst/>
          </a:prstGeom>
          <a:solidFill>
            <a:schemeClr val="accent2">
              <a:alpha val="100000"/>
            </a:schemeClr>
          </a:solidFill>
        </p:spPr>
      </p:sp>
      <p:sp>
        <p:nvSpPr>
          <p:cNvPr id="12" name="TextBox 12"/>
          <p:cNvSpPr txBox="1"/>
          <p:nvPr>
            <p:custDataLst>
              <p:tags r:id="rId12"/>
            </p:custDataLst>
          </p:nvPr>
        </p:nvSpPr>
        <p:spPr>
          <a:xfrm>
            <a:off x="4066852" y="3944067"/>
            <a:ext cx="3375812" cy="544195"/>
          </a:xfrm>
          <a:prstGeom prst="rect">
            <a:avLst/>
          </a:prstGeom>
        </p:spPr>
        <p:txBody>
          <a:bodyPr vert="horz" wrap="square" lIns="123825" tIns="123825" rIns="57150" bIns="123825" rtlCol="0" anchor="t" anchorCtr="0">
            <a:spAutoFit/>
          </a:bodyPr>
          <a:lstStyle/>
          <a:p>
            <a:pPr>
              <a:lnSpc>
                <a:spcPct val="120000"/>
              </a:lnSpc>
            </a:pPr>
            <a:r>
              <a:rPr lang="en-US" sz="1605" b="1">
                <a:solidFill>
                  <a:srgbClr val="FFFFFF"/>
                </a:solidFill>
                <a:latin typeface="微软雅黑" panose="020B0503020204020204" charset="-122"/>
                <a:ea typeface="微软雅黑" panose="020B0503020204020204" charset="-122"/>
                <a:cs typeface="微软雅黑" panose="020B0503020204020204" charset="-122"/>
                <a:sym typeface="+mn-ea"/>
              </a:rPr>
              <a:t>差旅费</a:t>
            </a:r>
            <a:endParaRPr lang="en-US" sz="1605"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13" name="AutoShape 13"/>
          <p:cNvSpPr/>
          <p:nvPr>
            <p:custDataLst>
              <p:tags r:id="rId13"/>
            </p:custDataLst>
          </p:nvPr>
        </p:nvSpPr>
        <p:spPr>
          <a:xfrm>
            <a:off x="7873179" y="4213236"/>
            <a:ext cx="3657600" cy="1989696"/>
          </a:xfrm>
          <a:prstGeom prst="rect">
            <a:avLst/>
          </a:prstGeom>
          <a:solidFill>
            <a:schemeClr val="accent2">
              <a:alpha val="79000"/>
            </a:schemeClr>
          </a:solidFill>
        </p:spPr>
      </p:sp>
      <p:sp>
        <p:nvSpPr>
          <p:cNvPr id="14" name="AutoShape 14"/>
          <p:cNvSpPr/>
          <p:nvPr>
            <p:custDataLst>
              <p:tags r:id="rId14"/>
            </p:custDataLst>
          </p:nvPr>
        </p:nvSpPr>
        <p:spPr>
          <a:xfrm>
            <a:off x="7873179" y="3895299"/>
            <a:ext cx="3657600" cy="719328"/>
          </a:xfrm>
          <a:prstGeom prst="roundRect">
            <a:avLst/>
          </a:prstGeom>
          <a:solidFill>
            <a:schemeClr val="accent2">
              <a:alpha val="100000"/>
            </a:schemeClr>
          </a:solidFill>
        </p:spPr>
      </p:sp>
      <p:sp>
        <p:nvSpPr>
          <p:cNvPr id="15" name="TextBox 15"/>
          <p:cNvSpPr txBox="1"/>
          <p:nvPr>
            <p:custDataLst>
              <p:tags r:id="rId15"/>
            </p:custDataLst>
          </p:nvPr>
        </p:nvSpPr>
        <p:spPr>
          <a:xfrm>
            <a:off x="8086465" y="3944067"/>
            <a:ext cx="3375812" cy="544195"/>
          </a:xfrm>
          <a:prstGeom prst="rect">
            <a:avLst/>
          </a:prstGeom>
        </p:spPr>
        <p:txBody>
          <a:bodyPr vert="horz" wrap="square" lIns="123825" tIns="123825" rIns="57150" bIns="123825" rtlCol="0" anchor="t" anchorCtr="0">
            <a:spAutoFit/>
          </a:bodyPr>
          <a:lstStyle/>
          <a:p>
            <a:pPr>
              <a:lnSpc>
                <a:spcPct val="120000"/>
              </a:lnSpc>
            </a:pPr>
            <a:r>
              <a:rPr lang="en-US" sz="1605" b="1">
                <a:solidFill>
                  <a:srgbClr val="FFFFFF"/>
                </a:solidFill>
                <a:latin typeface="微软雅黑" panose="020B0503020204020204" charset="-122"/>
                <a:ea typeface="微软雅黑" panose="020B0503020204020204" charset="-122"/>
                <a:cs typeface="微软雅黑" panose="020B0503020204020204" charset="-122"/>
                <a:sym typeface="+mn-ea"/>
              </a:rPr>
              <a:t>国际合作与交流费</a:t>
            </a:r>
            <a:endParaRPr lang="en-US" sz="1605"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16" name="TextBox 16"/>
          <p:cNvSpPr txBox="1"/>
          <p:nvPr>
            <p:custDataLst>
              <p:tags r:id="rId16"/>
            </p:custDataLst>
          </p:nvPr>
        </p:nvSpPr>
        <p:spPr>
          <a:xfrm>
            <a:off x="8074403" y="2081621"/>
            <a:ext cx="3255153" cy="524510"/>
          </a:xfrm>
          <a:prstGeom prst="rect">
            <a:avLst/>
          </a:prstGeom>
        </p:spPr>
        <p:txBody>
          <a:bodyPr vert="horz" wrap="square" lIns="123825" tIns="123825" rIns="57150" bIns="123825" rtlCol="0" anchor="t" anchorCtr="0">
            <a:spAutoFit/>
          </a:bodyPr>
          <a:lstStyle/>
          <a:p>
            <a:pPr>
              <a:lnSpc>
                <a:spcPct val="120000"/>
              </a:lnSpc>
            </a:pPr>
            <a:r>
              <a:rPr lang="en-US" sz="1500">
                <a:solidFill>
                  <a:srgbClr val="FFFFFF"/>
                </a:solidFill>
                <a:latin typeface="微软雅黑" panose="020B0503020204020204" charset="-122"/>
                <a:ea typeface="微软雅黑" panose="020B0503020204020204" charset="-122"/>
                <a:cs typeface="微软雅黑" panose="020B0503020204020204" charset="-122"/>
                <a:sym typeface="+mn-ea"/>
              </a:rPr>
              <a:t>报销时须附发票及相关证明资料。</a:t>
            </a:r>
            <a:endParaRPr lang="en-US" sz="1500">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custDataLst>
              <p:tags r:id="rId17"/>
            </p:custDataLst>
          </p:nvPr>
        </p:nvSpPr>
        <p:spPr>
          <a:xfrm>
            <a:off x="4054790" y="4675587"/>
            <a:ext cx="3255153" cy="1078230"/>
          </a:xfrm>
          <a:prstGeom prst="rect">
            <a:avLst/>
          </a:prstGeom>
        </p:spPr>
        <p:txBody>
          <a:bodyPr vert="horz" wrap="square" lIns="123825" tIns="123825" rIns="57150" bIns="123825" rtlCol="0" anchor="t" anchorCtr="0">
            <a:spAutoFit/>
          </a:bodyPr>
          <a:lstStyle/>
          <a:p>
            <a:pPr>
              <a:lnSpc>
                <a:spcPct val="120000"/>
              </a:lnSpc>
            </a:pPr>
            <a:r>
              <a:rPr lang="en-US" sz="1500">
                <a:solidFill>
                  <a:srgbClr val="FFFFFF"/>
                </a:solidFill>
                <a:latin typeface="微软雅黑" panose="020B0503020204020204" charset="-122"/>
                <a:ea typeface="微软雅黑" panose="020B0503020204020204" charset="-122"/>
                <a:cs typeface="微软雅黑" panose="020B0503020204020204" charset="-122"/>
                <a:sym typeface="+mn-ea"/>
              </a:rPr>
              <a:t>为项目调研、参会、培训等出差产生的车费、餐费、住宿费、市内交通费等，实报实销。</a:t>
            </a:r>
            <a:endParaRPr lang="en-US" sz="1500">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18" name="TextBox 18"/>
          <p:cNvSpPr txBox="1"/>
          <p:nvPr>
            <p:custDataLst>
              <p:tags r:id="rId18"/>
            </p:custDataLst>
          </p:nvPr>
        </p:nvSpPr>
        <p:spPr>
          <a:xfrm>
            <a:off x="8074403" y="4679187"/>
            <a:ext cx="3255153" cy="939800"/>
          </a:xfrm>
          <a:prstGeom prst="rect">
            <a:avLst/>
          </a:prstGeom>
        </p:spPr>
        <p:txBody>
          <a:bodyPr vert="horz" wrap="square" lIns="123825" tIns="123825" rIns="57150" bIns="123825" rtlCol="0" anchor="t" anchorCtr="0">
            <a:spAutoFit/>
          </a:bodyPr>
          <a:lstStyle/>
          <a:p>
            <a:pPr lvl="0" algn="l"/>
            <a:r>
              <a:rPr lang="en-US" sz="1500">
                <a:solidFill>
                  <a:srgbClr val="FFFFFF"/>
                </a:solidFill>
                <a:latin typeface="微软雅黑" panose="020B0503020204020204" charset="-122"/>
                <a:ea typeface="微软雅黑" panose="020B0503020204020204" charset="-122"/>
                <a:cs typeface="微软雅黑" panose="020B0503020204020204" charset="-122"/>
                <a:sym typeface="+mn-ea"/>
              </a:rPr>
              <a:t>因项目需要进行的国际合作与交流，其报销规定参照学校相关规定，出国手续需按学校规定审批流程办法</a:t>
            </a:r>
            <a:r>
              <a:rPr lang="zh-CN" altLang="en-US" sz="1500">
                <a:solidFill>
                  <a:schemeClr val="accent4"/>
                </a:solidFill>
                <a:effectLst/>
                <a:latin typeface="微软雅黑" panose="020B0503020204020204" charset="-122"/>
                <a:ea typeface="微软雅黑" panose="020B0503020204020204" charset="-122"/>
                <a:sym typeface="+mn-ea"/>
              </a:rPr>
              <a:t>。</a:t>
            </a:r>
            <a:endParaRPr lang="en-US" sz="1500">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19" name="AutoShape 19"/>
          <p:cNvSpPr/>
          <p:nvPr/>
        </p:nvSpPr>
        <p:spPr>
          <a:xfrm>
            <a:off x="454963" y="331168"/>
            <a:ext cx="84147" cy="84147"/>
          </a:xfrm>
          <a:prstGeom prst="ellipse">
            <a:avLst/>
          </a:prstGeom>
          <a:solidFill>
            <a:schemeClr val="accent1">
              <a:alpha val="100000"/>
            </a:schemeClr>
          </a:solidFill>
        </p:spPr>
      </p:sp>
      <p:sp>
        <p:nvSpPr>
          <p:cNvPr id="20" name="AutoShape 20"/>
          <p:cNvSpPr/>
          <p:nvPr/>
        </p:nvSpPr>
        <p:spPr>
          <a:xfrm>
            <a:off x="575049" y="337743"/>
            <a:ext cx="78137" cy="78137"/>
          </a:xfrm>
          <a:prstGeom prst="ellipse">
            <a:avLst/>
          </a:prstGeom>
          <a:solidFill>
            <a:schemeClr val="accent1">
              <a:alpha val="80000"/>
            </a:schemeClr>
          </a:solidFill>
        </p:spPr>
      </p:sp>
      <p:sp>
        <p:nvSpPr>
          <p:cNvPr id="21" name="AutoShape 21"/>
          <p:cNvSpPr/>
          <p:nvPr/>
        </p:nvSpPr>
        <p:spPr>
          <a:xfrm>
            <a:off x="689125" y="339460"/>
            <a:ext cx="74704" cy="74704"/>
          </a:xfrm>
          <a:prstGeom prst="ellipse">
            <a:avLst/>
          </a:prstGeom>
          <a:solidFill>
            <a:schemeClr val="accent1">
              <a:alpha val="60000"/>
            </a:schemeClr>
          </a:solidFill>
        </p:spPr>
      </p:sp>
      <p:sp>
        <p:nvSpPr>
          <p:cNvPr id="22" name="AutoShape 22"/>
          <p:cNvSpPr/>
          <p:nvPr/>
        </p:nvSpPr>
        <p:spPr>
          <a:xfrm>
            <a:off x="799768" y="348430"/>
            <a:ext cx="69238" cy="69238"/>
          </a:xfrm>
          <a:prstGeom prst="ellipse">
            <a:avLst/>
          </a:prstGeom>
          <a:solidFill>
            <a:schemeClr val="accent1">
              <a:alpha val="40000"/>
            </a:schemeClr>
          </a:solidFill>
        </p:spPr>
      </p:sp>
      <p:sp>
        <p:nvSpPr>
          <p:cNvPr id="23" name="AutoShape 23"/>
          <p:cNvSpPr/>
          <p:nvPr/>
        </p:nvSpPr>
        <p:spPr>
          <a:xfrm>
            <a:off x="904945" y="344297"/>
            <a:ext cx="65594" cy="65594"/>
          </a:xfrm>
          <a:prstGeom prst="ellipse">
            <a:avLst/>
          </a:prstGeom>
          <a:solidFill>
            <a:schemeClr val="accent1">
              <a:alpha val="20000"/>
            </a:schemeClr>
          </a:solidFill>
        </p:spPr>
      </p:sp>
      <p:sp>
        <p:nvSpPr>
          <p:cNvPr id="24" name="AutoShape 24"/>
          <p:cNvSpPr/>
          <p:nvPr/>
        </p:nvSpPr>
        <p:spPr>
          <a:xfrm>
            <a:off x="454963" y="448942"/>
            <a:ext cx="84147" cy="84147"/>
          </a:xfrm>
          <a:prstGeom prst="ellipse">
            <a:avLst/>
          </a:prstGeom>
          <a:solidFill>
            <a:schemeClr val="accent1">
              <a:alpha val="100000"/>
            </a:schemeClr>
          </a:solidFill>
        </p:spPr>
      </p:sp>
      <p:sp>
        <p:nvSpPr>
          <p:cNvPr id="25" name="AutoShape 25"/>
          <p:cNvSpPr/>
          <p:nvPr/>
        </p:nvSpPr>
        <p:spPr>
          <a:xfrm>
            <a:off x="575049" y="455517"/>
            <a:ext cx="78137" cy="78137"/>
          </a:xfrm>
          <a:prstGeom prst="ellipse">
            <a:avLst/>
          </a:prstGeom>
          <a:solidFill>
            <a:schemeClr val="accent1">
              <a:alpha val="80000"/>
            </a:schemeClr>
          </a:solidFill>
        </p:spPr>
      </p:sp>
      <p:sp>
        <p:nvSpPr>
          <p:cNvPr id="26" name="AutoShape 26"/>
          <p:cNvSpPr/>
          <p:nvPr/>
        </p:nvSpPr>
        <p:spPr>
          <a:xfrm>
            <a:off x="689125" y="457233"/>
            <a:ext cx="74704" cy="74704"/>
          </a:xfrm>
          <a:prstGeom prst="ellipse">
            <a:avLst/>
          </a:prstGeom>
          <a:solidFill>
            <a:schemeClr val="accent1">
              <a:alpha val="60000"/>
            </a:schemeClr>
          </a:solidFill>
        </p:spPr>
      </p:sp>
      <p:sp>
        <p:nvSpPr>
          <p:cNvPr id="27" name="AutoShape 27"/>
          <p:cNvSpPr/>
          <p:nvPr/>
        </p:nvSpPr>
        <p:spPr>
          <a:xfrm>
            <a:off x="799768" y="466203"/>
            <a:ext cx="69238" cy="69238"/>
          </a:xfrm>
          <a:prstGeom prst="ellipse">
            <a:avLst/>
          </a:prstGeom>
          <a:solidFill>
            <a:schemeClr val="accent1">
              <a:alpha val="40000"/>
            </a:schemeClr>
          </a:solidFill>
        </p:spPr>
      </p:sp>
      <p:sp>
        <p:nvSpPr>
          <p:cNvPr id="28" name="AutoShape 28"/>
          <p:cNvSpPr/>
          <p:nvPr/>
        </p:nvSpPr>
        <p:spPr>
          <a:xfrm>
            <a:off x="904945" y="462070"/>
            <a:ext cx="65594" cy="65594"/>
          </a:xfrm>
          <a:prstGeom prst="ellipse">
            <a:avLst/>
          </a:prstGeom>
          <a:solidFill>
            <a:schemeClr val="accent1">
              <a:alpha val="20000"/>
            </a:schemeClr>
          </a:solidFill>
        </p:spPr>
      </p:sp>
      <p:sp>
        <p:nvSpPr>
          <p:cNvPr id="29" name="AutoShape 29"/>
          <p:cNvSpPr/>
          <p:nvPr/>
        </p:nvSpPr>
        <p:spPr>
          <a:xfrm>
            <a:off x="454963" y="566715"/>
            <a:ext cx="84147" cy="84147"/>
          </a:xfrm>
          <a:prstGeom prst="ellipse">
            <a:avLst/>
          </a:prstGeom>
          <a:solidFill>
            <a:schemeClr val="accent1">
              <a:alpha val="100000"/>
            </a:schemeClr>
          </a:solidFill>
        </p:spPr>
      </p:sp>
      <p:sp>
        <p:nvSpPr>
          <p:cNvPr id="30" name="AutoShape 30"/>
          <p:cNvSpPr/>
          <p:nvPr/>
        </p:nvSpPr>
        <p:spPr>
          <a:xfrm>
            <a:off x="575049" y="573291"/>
            <a:ext cx="78137" cy="78137"/>
          </a:xfrm>
          <a:prstGeom prst="ellipse">
            <a:avLst/>
          </a:prstGeom>
          <a:solidFill>
            <a:schemeClr val="accent1">
              <a:alpha val="80000"/>
            </a:schemeClr>
          </a:solidFill>
        </p:spPr>
      </p:sp>
      <p:sp>
        <p:nvSpPr>
          <p:cNvPr id="31" name="AutoShape 31"/>
          <p:cNvSpPr/>
          <p:nvPr/>
        </p:nvSpPr>
        <p:spPr>
          <a:xfrm>
            <a:off x="689125" y="575007"/>
            <a:ext cx="74704" cy="74704"/>
          </a:xfrm>
          <a:prstGeom prst="ellipse">
            <a:avLst/>
          </a:prstGeom>
          <a:solidFill>
            <a:schemeClr val="accent1">
              <a:alpha val="60000"/>
            </a:schemeClr>
          </a:solidFill>
        </p:spPr>
      </p:sp>
      <p:sp>
        <p:nvSpPr>
          <p:cNvPr id="32" name="AutoShape 32"/>
          <p:cNvSpPr/>
          <p:nvPr/>
        </p:nvSpPr>
        <p:spPr>
          <a:xfrm>
            <a:off x="799768" y="583977"/>
            <a:ext cx="69238" cy="69238"/>
          </a:xfrm>
          <a:prstGeom prst="ellipse">
            <a:avLst/>
          </a:prstGeom>
          <a:solidFill>
            <a:schemeClr val="accent1">
              <a:alpha val="40000"/>
            </a:schemeClr>
          </a:solidFill>
        </p:spPr>
      </p:sp>
      <p:sp>
        <p:nvSpPr>
          <p:cNvPr id="33" name="AutoShape 33"/>
          <p:cNvSpPr/>
          <p:nvPr/>
        </p:nvSpPr>
        <p:spPr>
          <a:xfrm>
            <a:off x="904945" y="579844"/>
            <a:ext cx="65594" cy="65594"/>
          </a:xfrm>
          <a:prstGeom prst="ellipse">
            <a:avLst/>
          </a:prstGeom>
          <a:solidFill>
            <a:schemeClr val="accent1">
              <a:alpha val="20000"/>
            </a:schemeClr>
          </a:solidFill>
        </p:spPr>
      </p:sp>
      <p:sp>
        <p:nvSpPr>
          <p:cNvPr id="34" name="AutoShape 34"/>
          <p:cNvSpPr/>
          <p:nvPr/>
        </p:nvSpPr>
        <p:spPr>
          <a:xfrm>
            <a:off x="454963" y="684489"/>
            <a:ext cx="84147" cy="84147"/>
          </a:xfrm>
          <a:prstGeom prst="ellipse">
            <a:avLst/>
          </a:prstGeom>
          <a:solidFill>
            <a:schemeClr val="accent1">
              <a:alpha val="100000"/>
            </a:schemeClr>
          </a:solidFill>
        </p:spPr>
      </p:sp>
      <p:sp>
        <p:nvSpPr>
          <p:cNvPr id="35" name="AutoShape 35"/>
          <p:cNvSpPr/>
          <p:nvPr/>
        </p:nvSpPr>
        <p:spPr>
          <a:xfrm>
            <a:off x="575049" y="691064"/>
            <a:ext cx="78137" cy="78137"/>
          </a:xfrm>
          <a:prstGeom prst="ellipse">
            <a:avLst/>
          </a:prstGeom>
          <a:solidFill>
            <a:schemeClr val="accent1">
              <a:alpha val="80000"/>
            </a:schemeClr>
          </a:solidFill>
        </p:spPr>
      </p:sp>
      <p:sp>
        <p:nvSpPr>
          <p:cNvPr id="36" name="AutoShape 36"/>
          <p:cNvSpPr/>
          <p:nvPr/>
        </p:nvSpPr>
        <p:spPr>
          <a:xfrm>
            <a:off x="689125" y="692781"/>
            <a:ext cx="74704" cy="74704"/>
          </a:xfrm>
          <a:prstGeom prst="ellipse">
            <a:avLst/>
          </a:prstGeom>
          <a:solidFill>
            <a:schemeClr val="accent1">
              <a:alpha val="60000"/>
            </a:schemeClr>
          </a:solidFill>
        </p:spPr>
      </p:sp>
      <p:sp>
        <p:nvSpPr>
          <p:cNvPr id="37" name="AutoShape 37"/>
          <p:cNvSpPr/>
          <p:nvPr/>
        </p:nvSpPr>
        <p:spPr>
          <a:xfrm>
            <a:off x="799768" y="701751"/>
            <a:ext cx="69238" cy="69238"/>
          </a:xfrm>
          <a:prstGeom prst="ellipse">
            <a:avLst/>
          </a:prstGeom>
          <a:solidFill>
            <a:schemeClr val="accent1">
              <a:alpha val="40000"/>
            </a:schemeClr>
          </a:solidFill>
        </p:spPr>
      </p:sp>
      <p:sp>
        <p:nvSpPr>
          <p:cNvPr id="38" name="AutoShape 38"/>
          <p:cNvSpPr/>
          <p:nvPr/>
        </p:nvSpPr>
        <p:spPr>
          <a:xfrm>
            <a:off x="904945" y="697618"/>
            <a:ext cx="65594" cy="65594"/>
          </a:xfrm>
          <a:prstGeom prst="ellipse">
            <a:avLst/>
          </a:prstGeom>
          <a:solidFill>
            <a:schemeClr val="accent1">
              <a:alpha val="20000"/>
            </a:schemeClr>
          </a:solidFill>
        </p:spPr>
      </p:sp>
      <p:sp>
        <p:nvSpPr>
          <p:cNvPr id="39" name="TextBox 39"/>
          <p:cNvSpPr txBox="1"/>
          <p:nvPr/>
        </p:nvSpPr>
        <p:spPr>
          <a:xfrm>
            <a:off x="1094842" y="93878"/>
            <a:ext cx="10001250" cy="893445"/>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solidFill>
                <a:latin typeface="微软雅黑" panose="020B0503020204020204" charset="-122"/>
                <a:ea typeface="微软雅黑" panose="020B0503020204020204" charset="-122"/>
                <a:cs typeface="微软雅黑" panose="020B0503020204020204" charset="-122"/>
                <a:sym typeface="+mn-ea"/>
              </a:rPr>
              <a:t>业务费报销规范</a:t>
            </a:r>
            <a:endParaRPr lang="en-US" sz="3000" b="1">
              <a:solidFill>
                <a:schemeClr val="accent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51" name="AutoShape 51"/>
          <p:cNvSpPr/>
          <p:nvPr>
            <p:custDataLst>
              <p:tags r:id="rId2"/>
            </p:custDataLst>
          </p:nvPr>
        </p:nvSpPr>
        <p:spPr>
          <a:xfrm>
            <a:off x="5116990" y="4002691"/>
            <a:ext cx="1975009" cy="1975009"/>
          </a:xfrm>
          <a:prstGeom prst="ellipse">
            <a:avLst/>
          </a:prstGeom>
          <a:solidFill>
            <a:srgbClr val="FFFEFE">
              <a:alpha val="0"/>
            </a:srgbClr>
          </a:solidFill>
          <a:ln w="21431">
            <a:solidFill>
              <a:schemeClr val="accent3">
                <a:alpha val="100000"/>
              </a:schemeClr>
            </a:solidFill>
            <a:prstDash val="solid"/>
          </a:ln>
        </p:spPr>
      </p:sp>
      <p:sp>
        <p:nvSpPr>
          <p:cNvPr id="2" name="AutoShape 2"/>
          <p:cNvSpPr/>
          <p:nvPr>
            <p:custDataLst>
              <p:tags r:id="rId3"/>
            </p:custDataLst>
          </p:nvPr>
        </p:nvSpPr>
        <p:spPr>
          <a:xfrm>
            <a:off x="1916222" y="4004786"/>
            <a:ext cx="1975009" cy="1972913"/>
          </a:xfrm>
          <a:prstGeom prst="ellipse">
            <a:avLst/>
          </a:prstGeom>
          <a:solidFill>
            <a:srgbClr val="FFFEFE">
              <a:alpha val="0"/>
            </a:srgbClr>
          </a:solidFill>
          <a:ln w="21431">
            <a:solidFill>
              <a:schemeClr val="accent4">
                <a:alpha val="100000"/>
              </a:schemeClr>
            </a:solidFill>
            <a:prstDash val="solid"/>
          </a:ln>
        </p:spPr>
      </p:sp>
      <p:sp>
        <p:nvSpPr>
          <p:cNvPr id="3" name="AutoShape 3"/>
          <p:cNvSpPr/>
          <p:nvPr/>
        </p:nvSpPr>
        <p:spPr>
          <a:xfrm>
            <a:off x="454963" y="331168"/>
            <a:ext cx="84147" cy="84147"/>
          </a:xfrm>
          <a:prstGeom prst="ellipse">
            <a:avLst/>
          </a:prstGeom>
          <a:solidFill>
            <a:schemeClr val="accent1">
              <a:alpha val="100000"/>
            </a:schemeClr>
          </a:solidFill>
        </p:spPr>
      </p:sp>
      <p:sp>
        <p:nvSpPr>
          <p:cNvPr id="4" name="AutoShape 4"/>
          <p:cNvSpPr/>
          <p:nvPr/>
        </p:nvSpPr>
        <p:spPr>
          <a:xfrm>
            <a:off x="575049" y="337743"/>
            <a:ext cx="78137" cy="78137"/>
          </a:xfrm>
          <a:prstGeom prst="ellipse">
            <a:avLst/>
          </a:prstGeom>
          <a:solidFill>
            <a:schemeClr val="accent1">
              <a:alpha val="80000"/>
            </a:schemeClr>
          </a:solidFill>
        </p:spPr>
      </p:sp>
      <p:sp>
        <p:nvSpPr>
          <p:cNvPr id="5" name="AutoShape 5"/>
          <p:cNvSpPr/>
          <p:nvPr/>
        </p:nvSpPr>
        <p:spPr>
          <a:xfrm>
            <a:off x="689125" y="339460"/>
            <a:ext cx="74704" cy="74704"/>
          </a:xfrm>
          <a:prstGeom prst="ellipse">
            <a:avLst/>
          </a:prstGeom>
          <a:solidFill>
            <a:schemeClr val="accent1">
              <a:alpha val="60000"/>
            </a:schemeClr>
          </a:solidFill>
        </p:spPr>
      </p:sp>
      <p:sp>
        <p:nvSpPr>
          <p:cNvPr id="6" name="AutoShape 6"/>
          <p:cNvSpPr/>
          <p:nvPr/>
        </p:nvSpPr>
        <p:spPr>
          <a:xfrm>
            <a:off x="799768" y="348430"/>
            <a:ext cx="69238" cy="69238"/>
          </a:xfrm>
          <a:prstGeom prst="ellipse">
            <a:avLst/>
          </a:prstGeom>
          <a:solidFill>
            <a:schemeClr val="accent1">
              <a:alpha val="40000"/>
            </a:schemeClr>
          </a:solidFill>
        </p:spPr>
      </p:sp>
      <p:sp>
        <p:nvSpPr>
          <p:cNvPr id="7" name="AutoShape 7"/>
          <p:cNvSpPr/>
          <p:nvPr/>
        </p:nvSpPr>
        <p:spPr>
          <a:xfrm>
            <a:off x="904945" y="344297"/>
            <a:ext cx="65594" cy="65594"/>
          </a:xfrm>
          <a:prstGeom prst="ellipse">
            <a:avLst/>
          </a:prstGeom>
          <a:solidFill>
            <a:schemeClr val="accent1">
              <a:alpha val="20000"/>
            </a:schemeClr>
          </a:solidFill>
        </p:spPr>
      </p:sp>
      <p:sp>
        <p:nvSpPr>
          <p:cNvPr id="8" name="AutoShape 8"/>
          <p:cNvSpPr/>
          <p:nvPr/>
        </p:nvSpPr>
        <p:spPr>
          <a:xfrm>
            <a:off x="454963" y="448942"/>
            <a:ext cx="84147" cy="84147"/>
          </a:xfrm>
          <a:prstGeom prst="ellipse">
            <a:avLst/>
          </a:prstGeom>
          <a:solidFill>
            <a:schemeClr val="accent1">
              <a:alpha val="100000"/>
            </a:schemeClr>
          </a:solidFill>
        </p:spPr>
      </p:sp>
      <p:sp>
        <p:nvSpPr>
          <p:cNvPr id="9" name="AutoShape 9"/>
          <p:cNvSpPr/>
          <p:nvPr/>
        </p:nvSpPr>
        <p:spPr>
          <a:xfrm>
            <a:off x="575049" y="455517"/>
            <a:ext cx="78137" cy="78137"/>
          </a:xfrm>
          <a:prstGeom prst="ellipse">
            <a:avLst/>
          </a:prstGeom>
          <a:solidFill>
            <a:schemeClr val="accent1">
              <a:alpha val="80000"/>
            </a:schemeClr>
          </a:solidFill>
        </p:spPr>
      </p:sp>
      <p:sp>
        <p:nvSpPr>
          <p:cNvPr id="10" name="AutoShape 10"/>
          <p:cNvSpPr/>
          <p:nvPr/>
        </p:nvSpPr>
        <p:spPr>
          <a:xfrm>
            <a:off x="689125" y="457233"/>
            <a:ext cx="74704" cy="74704"/>
          </a:xfrm>
          <a:prstGeom prst="ellipse">
            <a:avLst/>
          </a:prstGeom>
          <a:solidFill>
            <a:schemeClr val="accent1">
              <a:alpha val="60000"/>
            </a:schemeClr>
          </a:solidFill>
        </p:spPr>
      </p:sp>
      <p:sp>
        <p:nvSpPr>
          <p:cNvPr id="11" name="AutoShape 11"/>
          <p:cNvSpPr/>
          <p:nvPr/>
        </p:nvSpPr>
        <p:spPr>
          <a:xfrm>
            <a:off x="799768" y="466203"/>
            <a:ext cx="69238" cy="69238"/>
          </a:xfrm>
          <a:prstGeom prst="ellipse">
            <a:avLst/>
          </a:prstGeom>
          <a:solidFill>
            <a:schemeClr val="accent1">
              <a:alpha val="40000"/>
            </a:schemeClr>
          </a:solidFill>
        </p:spPr>
      </p:sp>
      <p:sp>
        <p:nvSpPr>
          <p:cNvPr id="12" name="AutoShape 12"/>
          <p:cNvSpPr/>
          <p:nvPr/>
        </p:nvSpPr>
        <p:spPr>
          <a:xfrm>
            <a:off x="904945" y="462070"/>
            <a:ext cx="65594" cy="65594"/>
          </a:xfrm>
          <a:prstGeom prst="ellipse">
            <a:avLst/>
          </a:prstGeom>
          <a:solidFill>
            <a:schemeClr val="accent1">
              <a:alpha val="20000"/>
            </a:schemeClr>
          </a:solidFill>
        </p:spPr>
      </p:sp>
      <p:sp>
        <p:nvSpPr>
          <p:cNvPr id="13" name="AutoShape 13"/>
          <p:cNvSpPr/>
          <p:nvPr/>
        </p:nvSpPr>
        <p:spPr>
          <a:xfrm>
            <a:off x="454963" y="566715"/>
            <a:ext cx="84147" cy="84147"/>
          </a:xfrm>
          <a:prstGeom prst="ellipse">
            <a:avLst/>
          </a:prstGeom>
          <a:solidFill>
            <a:schemeClr val="accent1">
              <a:alpha val="100000"/>
            </a:schemeClr>
          </a:solidFill>
        </p:spPr>
      </p:sp>
      <p:sp>
        <p:nvSpPr>
          <p:cNvPr id="14" name="AutoShape 14"/>
          <p:cNvSpPr/>
          <p:nvPr/>
        </p:nvSpPr>
        <p:spPr>
          <a:xfrm>
            <a:off x="575049" y="573291"/>
            <a:ext cx="78137" cy="78137"/>
          </a:xfrm>
          <a:prstGeom prst="ellipse">
            <a:avLst/>
          </a:prstGeom>
          <a:solidFill>
            <a:schemeClr val="accent1">
              <a:alpha val="80000"/>
            </a:schemeClr>
          </a:solidFill>
        </p:spPr>
      </p:sp>
      <p:sp>
        <p:nvSpPr>
          <p:cNvPr id="15" name="AutoShape 15"/>
          <p:cNvSpPr/>
          <p:nvPr/>
        </p:nvSpPr>
        <p:spPr>
          <a:xfrm>
            <a:off x="689125" y="575007"/>
            <a:ext cx="74704" cy="74704"/>
          </a:xfrm>
          <a:prstGeom prst="ellipse">
            <a:avLst/>
          </a:prstGeom>
          <a:solidFill>
            <a:schemeClr val="accent1">
              <a:alpha val="60000"/>
            </a:schemeClr>
          </a:solidFill>
        </p:spPr>
      </p:sp>
      <p:sp>
        <p:nvSpPr>
          <p:cNvPr id="16" name="AutoShape 16"/>
          <p:cNvSpPr/>
          <p:nvPr/>
        </p:nvSpPr>
        <p:spPr>
          <a:xfrm>
            <a:off x="799768" y="583977"/>
            <a:ext cx="69238" cy="69238"/>
          </a:xfrm>
          <a:prstGeom prst="ellipse">
            <a:avLst/>
          </a:prstGeom>
          <a:solidFill>
            <a:schemeClr val="accent1">
              <a:alpha val="40000"/>
            </a:schemeClr>
          </a:solidFill>
        </p:spPr>
      </p:sp>
      <p:sp>
        <p:nvSpPr>
          <p:cNvPr id="17" name="AutoShape 17"/>
          <p:cNvSpPr/>
          <p:nvPr/>
        </p:nvSpPr>
        <p:spPr>
          <a:xfrm>
            <a:off x="904945" y="579844"/>
            <a:ext cx="65594" cy="65594"/>
          </a:xfrm>
          <a:prstGeom prst="ellipse">
            <a:avLst/>
          </a:prstGeom>
          <a:solidFill>
            <a:schemeClr val="accent1">
              <a:alpha val="20000"/>
            </a:schemeClr>
          </a:solidFill>
        </p:spPr>
      </p:sp>
      <p:sp>
        <p:nvSpPr>
          <p:cNvPr id="18" name="AutoShape 18"/>
          <p:cNvSpPr/>
          <p:nvPr/>
        </p:nvSpPr>
        <p:spPr>
          <a:xfrm>
            <a:off x="454963" y="684489"/>
            <a:ext cx="84147" cy="84147"/>
          </a:xfrm>
          <a:prstGeom prst="ellipse">
            <a:avLst/>
          </a:prstGeom>
          <a:solidFill>
            <a:schemeClr val="accent1">
              <a:alpha val="100000"/>
            </a:schemeClr>
          </a:solidFill>
        </p:spPr>
      </p:sp>
      <p:sp>
        <p:nvSpPr>
          <p:cNvPr id="19" name="AutoShape 19"/>
          <p:cNvSpPr/>
          <p:nvPr/>
        </p:nvSpPr>
        <p:spPr>
          <a:xfrm>
            <a:off x="575049" y="691064"/>
            <a:ext cx="78137" cy="78137"/>
          </a:xfrm>
          <a:prstGeom prst="ellipse">
            <a:avLst/>
          </a:prstGeom>
          <a:solidFill>
            <a:schemeClr val="accent1">
              <a:alpha val="80000"/>
            </a:schemeClr>
          </a:solidFill>
        </p:spPr>
      </p:sp>
      <p:sp>
        <p:nvSpPr>
          <p:cNvPr id="20" name="AutoShape 20"/>
          <p:cNvSpPr/>
          <p:nvPr/>
        </p:nvSpPr>
        <p:spPr>
          <a:xfrm>
            <a:off x="689125" y="692781"/>
            <a:ext cx="74704" cy="74704"/>
          </a:xfrm>
          <a:prstGeom prst="ellipse">
            <a:avLst/>
          </a:prstGeom>
          <a:solidFill>
            <a:schemeClr val="accent1">
              <a:alpha val="60000"/>
            </a:schemeClr>
          </a:solidFill>
        </p:spPr>
      </p:sp>
      <p:sp>
        <p:nvSpPr>
          <p:cNvPr id="21" name="AutoShape 21"/>
          <p:cNvSpPr/>
          <p:nvPr/>
        </p:nvSpPr>
        <p:spPr>
          <a:xfrm>
            <a:off x="799768" y="701751"/>
            <a:ext cx="69238" cy="69238"/>
          </a:xfrm>
          <a:prstGeom prst="ellipse">
            <a:avLst/>
          </a:prstGeom>
          <a:solidFill>
            <a:schemeClr val="accent1">
              <a:alpha val="40000"/>
            </a:schemeClr>
          </a:solidFill>
        </p:spPr>
      </p:sp>
      <p:sp>
        <p:nvSpPr>
          <p:cNvPr id="22" name="AutoShape 22"/>
          <p:cNvSpPr/>
          <p:nvPr/>
        </p:nvSpPr>
        <p:spPr>
          <a:xfrm>
            <a:off x="904945" y="697618"/>
            <a:ext cx="65594" cy="65594"/>
          </a:xfrm>
          <a:prstGeom prst="ellipse">
            <a:avLst/>
          </a:prstGeom>
          <a:solidFill>
            <a:schemeClr val="accent1">
              <a:alpha val="20000"/>
            </a:schemeClr>
          </a:solidFill>
        </p:spPr>
      </p:sp>
      <p:sp>
        <p:nvSpPr>
          <p:cNvPr id="23" name="TextBox 23"/>
          <p:cNvSpPr txBox="1"/>
          <p:nvPr/>
        </p:nvSpPr>
        <p:spPr>
          <a:xfrm>
            <a:off x="1094842" y="93878"/>
            <a:ext cx="10001250" cy="893445"/>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solidFill>
                <a:latin typeface="微软雅黑" panose="020B0503020204020204" charset="-122"/>
                <a:ea typeface="微软雅黑" panose="020B0503020204020204" charset="-122"/>
                <a:cs typeface="微软雅黑" panose="020B0503020204020204" charset="-122"/>
                <a:sym typeface="+mn-ea"/>
              </a:rPr>
              <a:t>会议费报销规范</a:t>
            </a:r>
            <a:endParaRPr lang="en-US" sz="3000" b="1">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24" name="AutoShape 24"/>
          <p:cNvSpPr/>
          <p:nvPr/>
        </p:nvSpPr>
        <p:spPr>
          <a:xfrm>
            <a:off x="653186" y="3037951"/>
            <a:ext cx="1104138" cy="1103757"/>
          </a:xfrm>
          <a:prstGeom prst="ellipse">
            <a:avLst/>
          </a:prstGeom>
          <a:solidFill>
            <a:schemeClr val="accent1">
              <a:alpha val="100000"/>
            </a:schemeClr>
          </a:solidFill>
        </p:spPr>
      </p:sp>
      <p:sp>
        <p:nvSpPr>
          <p:cNvPr id="25" name="AutoShape 25"/>
          <p:cNvSpPr/>
          <p:nvPr/>
        </p:nvSpPr>
        <p:spPr>
          <a:xfrm>
            <a:off x="1406232" y="3836623"/>
            <a:ext cx="348996" cy="347472"/>
          </a:xfrm>
          <a:prstGeom prst="ellipse">
            <a:avLst/>
          </a:prstGeom>
          <a:solidFill>
            <a:schemeClr val="accent2">
              <a:lumMod val="60000"/>
              <a:lumOff val="40000"/>
              <a:alpha val="100000"/>
            </a:schemeClr>
          </a:solidFill>
        </p:spPr>
      </p:sp>
      <p:sp>
        <p:nvSpPr>
          <p:cNvPr id="26" name="AutoShape 26"/>
          <p:cNvSpPr/>
          <p:nvPr>
            <p:custDataLst>
              <p:tags r:id="rId4"/>
            </p:custDataLst>
          </p:nvPr>
        </p:nvSpPr>
        <p:spPr>
          <a:xfrm>
            <a:off x="1736178" y="4137422"/>
            <a:ext cx="158686" cy="158877"/>
          </a:xfrm>
          <a:prstGeom prst="ellipse">
            <a:avLst/>
          </a:prstGeom>
          <a:solidFill>
            <a:schemeClr val="accent2">
              <a:alpha val="100000"/>
            </a:schemeClr>
          </a:solidFill>
        </p:spPr>
      </p:sp>
      <p:cxnSp>
        <p:nvCxnSpPr>
          <p:cNvPr id="27" name="Connector 27"/>
          <p:cNvCxnSpPr/>
          <p:nvPr>
            <p:custDataLst>
              <p:tags r:id="rId5"/>
            </p:custDataLst>
          </p:nvPr>
        </p:nvCxnSpPr>
        <p:spPr>
          <a:xfrm>
            <a:off x="1765528" y="3629025"/>
            <a:ext cx="8375194" cy="0"/>
          </a:xfrm>
          <a:prstGeom prst="line">
            <a:avLst/>
          </a:prstGeom>
          <a:ln w="6350">
            <a:solidFill>
              <a:schemeClr val="accent1"/>
            </a:solidFill>
            <a:prstDash val="solid"/>
          </a:ln>
        </p:spPr>
        <p:style>
          <a:lnRef idx="0">
            <a:schemeClr val="accent1"/>
          </a:lnRef>
          <a:fillRef idx="1">
            <a:schemeClr val="accent1"/>
          </a:fillRef>
          <a:effectRef idx="0">
            <a:schemeClr val="accent1"/>
          </a:effectRef>
          <a:fontRef idx="minor">
            <a:schemeClr val="lt1"/>
          </a:fontRef>
        </p:style>
      </p:cxnSp>
      <p:sp>
        <p:nvSpPr>
          <p:cNvPr id="28" name="AutoShape 28"/>
          <p:cNvSpPr/>
          <p:nvPr>
            <p:custDataLst>
              <p:tags r:id="rId6"/>
            </p:custDataLst>
          </p:nvPr>
        </p:nvSpPr>
        <p:spPr>
          <a:xfrm>
            <a:off x="2339362" y="3540109"/>
            <a:ext cx="177832" cy="177832"/>
          </a:xfrm>
          <a:prstGeom prst="diamond">
            <a:avLst/>
          </a:prstGeom>
          <a:solidFill>
            <a:schemeClr val="accent1">
              <a:alpha val="100000"/>
            </a:schemeClr>
          </a:solidFill>
        </p:spPr>
      </p:sp>
      <p:sp>
        <p:nvSpPr>
          <p:cNvPr id="29" name="AutoShape 29"/>
          <p:cNvSpPr/>
          <p:nvPr>
            <p:custDataLst>
              <p:tags r:id="rId7"/>
            </p:custDataLst>
          </p:nvPr>
        </p:nvSpPr>
        <p:spPr>
          <a:xfrm>
            <a:off x="2976490" y="3540109"/>
            <a:ext cx="177832" cy="177832"/>
          </a:xfrm>
          <a:prstGeom prst="diamond">
            <a:avLst/>
          </a:prstGeom>
          <a:solidFill>
            <a:schemeClr val="accent2">
              <a:alpha val="100000"/>
            </a:schemeClr>
          </a:solidFill>
        </p:spPr>
      </p:sp>
      <p:sp>
        <p:nvSpPr>
          <p:cNvPr id="30" name="AutoShape 30"/>
          <p:cNvSpPr/>
          <p:nvPr>
            <p:custDataLst>
              <p:tags r:id="rId8"/>
            </p:custDataLst>
          </p:nvPr>
        </p:nvSpPr>
        <p:spPr>
          <a:xfrm>
            <a:off x="3613712" y="3540109"/>
            <a:ext cx="177832" cy="177832"/>
          </a:xfrm>
          <a:prstGeom prst="diamond">
            <a:avLst/>
          </a:prstGeom>
          <a:solidFill>
            <a:schemeClr val="accent3">
              <a:alpha val="100000"/>
            </a:schemeClr>
          </a:solidFill>
        </p:spPr>
      </p:sp>
      <p:sp>
        <p:nvSpPr>
          <p:cNvPr id="31" name="AutoShape 31"/>
          <p:cNvSpPr/>
          <p:nvPr>
            <p:custDataLst>
              <p:tags r:id="rId9"/>
            </p:custDataLst>
          </p:nvPr>
        </p:nvSpPr>
        <p:spPr>
          <a:xfrm>
            <a:off x="4250839" y="3540109"/>
            <a:ext cx="177832" cy="177832"/>
          </a:xfrm>
          <a:prstGeom prst="diamond">
            <a:avLst/>
          </a:prstGeom>
          <a:solidFill>
            <a:schemeClr val="accent1">
              <a:alpha val="100000"/>
            </a:schemeClr>
          </a:solidFill>
        </p:spPr>
      </p:sp>
      <p:sp>
        <p:nvSpPr>
          <p:cNvPr id="32" name="AutoShape 32"/>
          <p:cNvSpPr/>
          <p:nvPr>
            <p:custDataLst>
              <p:tags r:id="rId10"/>
            </p:custDataLst>
          </p:nvPr>
        </p:nvSpPr>
        <p:spPr>
          <a:xfrm>
            <a:off x="4888062" y="3540109"/>
            <a:ext cx="177832" cy="177832"/>
          </a:xfrm>
          <a:prstGeom prst="diamond">
            <a:avLst/>
          </a:prstGeom>
          <a:solidFill>
            <a:schemeClr val="accent2">
              <a:alpha val="100000"/>
            </a:schemeClr>
          </a:solidFill>
        </p:spPr>
      </p:sp>
      <p:sp>
        <p:nvSpPr>
          <p:cNvPr id="33" name="AutoShape 33"/>
          <p:cNvSpPr/>
          <p:nvPr>
            <p:custDataLst>
              <p:tags r:id="rId11"/>
            </p:custDataLst>
          </p:nvPr>
        </p:nvSpPr>
        <p:spPr>
          <a:xfrm>
            <a:off x="5525189" y="3540109"/>
            <a:ext cx="175736" cy="177832"/>
          </a:xfrm>
          <a:prstGeom prst="diamond">
            <a:avLst/>
          </a:prstGeom>
          <a:solidFill>
            <a:schemeClr val="accent3">
              <a:alpha val="100000"/>
            </a:schemeClr>
          </a:solidFill>
        </p:spPr>
      </p:sp>
      <p:sp>
        <p:nvSpPr>
          <p:cNvPr id="34" name="AutoShape 34"/>
          <p:cNvSpPr/>
          <p:nvPr>
            <p:custDataLst>
              <p:tags r:id="rId12"/>
            </p:custDataLst>
          </p:nvPr>
        </p:nvSpPr>
        <p:spPr>
          <a:xfrm>
            <a:off x="7434666" y="3540109"/>
            <a:ext cx="177832" cy="177832"/>
          </a:xfrm>
          <a:prstGeom prst="diamond">
            <a:avLst/>
          </a:prstGeom>
          <a:solidFill>
            <a:schemeClr val="accent3">
              <a:alpha val="100000"/>
            </a:schemeClr>
          </a:solidFill>
        </p:spPr>
      </p:sp>
      <p:sp>
        <p:nvSpPr>
          <p:cNvPr id="35" name="AutoShape 35"/>
          <p:cNvSpPr/>
          <p:nvPr>
            <p:custDataLst>
              <p:tags r:id="rId13"/>
            </p:custDataLst>
          </p:nvPr>
        </p:nvSpPr>
        <p:spPr>
          <a:xfrm>
            <a:off x="8071793" y="3540109"/>
            <a:ext cx="177832" cy="177832"/>
          </a:xfrm>
          <a:prstGeom prst="diamond">
            <a:avLst/>
          </a:prstGeom>
          <a:solidFill>
            <a:schemeClr val="accent1">
              <a:alpha val="100000"/>
            </a:schemeClr>
          </a:solidFill>
        </p:spPr>
      </p:sp>
      <p:sp>
        <p:nvSpPr>
          <p:cNvPr id="36" name="AutoShape 36"/>
          <p:cNvSpPr/>
          <p:nvPr>
            <p:custDataLst>
              <p:tags r:id="rId14"/>
            </p:custDataLst>
          </p:nvPr>
        </p:nvSpPr>
        <p:spPr>
          <a:xfrm>
            <a:off x="6162412" y="3540109"/>
            <a:ext cx="175736" cy="177832"/>
          </a:xfrm>
          <a:prstGeom prst="diamond">
            <a:avLst/>
          </a:prstGeom>
          <a:solidFill>
            <a:schemeClr val="accent1">
              <a:alpha val="100000"/>
            </a:schemeClr>
          </a:solidFill>
        </p:spPr>
      </p:sp>
      <p:sp>
        <p:nvSpPr>
          <p:cNvPr id="37" name="AutoShape 37"/>
          <p:cNvSpPr/>
          <p:nvPr>
            <p:custDataLst>
              <p:tags r:id="rId15"/>
            </p:custDataLst>
          </p:nvPr>
        </p:nvSpPr>
        <p:spPr>
          <a:xfrm>
            <a:off x="6799634" y="3540109"/>
            <a:ext cx="175736" cy="177832"/>
          </a:xfrm>
          <a:prstGeom prst="diamond">
            <a:avLst/>
          </a:prstGeom>
          <a:solidFill>
            <a:schemeClr val="accent2">
              <a:alpha val="100000"/>
            </a:schemeClr>
          </a:solidFill>
        </p:spPr>
      </p:sp>
      <p:sp>
        <p:nvSpPr>
          <p:cNvPr id="38" name="AutoShape 38"/>
          <p:cNvSpPr/>
          <p:nvPr>
            <p:custDataLst>
              <p:tags r:id="rId16"/>
            </p:custDataLst>
          </p:nvPr>
        </p:nvSpPr>
        <p:spPr>
          <a:xfrm>
            <a:off x="8709016" y="3540109"/>
            <a:ext cx="177832" cy="177832"/>
          </a:xfrm>
          <a:prstGeom prst="diamond">
            <a:avLst/>
          </a:prstGeom>
          <a:solidFill>
            <a:schemeClr val="accent2">
              <a:alpha val="100000"/>
            </a:schemeClr>
          </a:solidFill>
        </p:spPr>
      </p:sp>
      <p:sp>
        <p:nvSpPr>
          <p:cNvPr id="39" name="AutoShape 39"/>
          <p:cNvSpPr/>
          <p:nvPr>
            <p:custDataLst>
              <p:tags r:id="rId17"/>
            </p:custDataLst>
          </p:nvPr>
        </p:nvSpPr>
        <p:spPr>
          <a:xfrm>
            <a:off x="9346238" y="3540109"/>
            <a:ext cx="177832" cy="177832"/>
          </a:xfrm>
          <a:prstGeom prst="diamond">
            <a:avLst/>
          </a:prstGeom>
          <a:solidFill>
            <a:schemeClr val="accent3">
              <a:alpha val="100000"/>
            </a:schemeClr>
          </a:solidFill>
        </p:spPr>
      </p:sp>
      <p:sp>
        <p:nvSpPr>
          <p:cNvPr id="40" name="AutoShape 40"/>
          <p:cNvSpPr/>
          <p:nvPr/>
        </p:nvSpPr>
        <p:spPr>
          <a:xfrm>
            <a:off x="10144125" y="3028426"/>
            <a:ext cx="1104138" cy="1103757"/>
          </a:xfrm>
          <a:prstGeom prst="ellipse">
            <a:avLst/>
          </a:prstGeom>
          <a:solidFill>
            <a:schemeClr val="accent1">
              <a:alpha val="100000"/>
            </a:schemeClr>
          </a:solidFill>
        </p:spPr>
      </p:sp>
      <p:sp>
        <p:nvSpPr>
          <p:cNvPr id="41" name="AutoShape 41"/>
          <p:cNvSpPr/>
          <p:nvPr/>
        </p:nvSpPr>
        <p:spPr>
          <a:xfrm>
            <a:off x="10897172" y="3827098"/>
            <a:ext cx="348996" cy="347472"/>
          </a:xfrm>
          <a:prstGeom prst="ellipse">
            <a:avLst/>
          </a:prstGeom>
          <a:solidFill>
            <a:schemeClr val="accent2">
              <a:lumMod val="60000"/>
              <a:lumOff val="40000"/>
              <a:alpha val="100000"/>
            </a:schemeClr>
          </a:solidFill>
        </p:spPr>
      </p:sp>
      <p:sp>
        <p:nvSpPr>
          <p:cNvPr id="42" name="AutoShape 42"/>
          <p:cNvSpPr/>
          <p:nvPr/>
        </p:nvSpPr>
        <p:spPr>
          <a:xfrm>
            <a:off x="11227117" y="4127897"/>
            <a:ext cx="158686" cy="158877"/>
          </a:xfrm>
          <a:prstGeom prst="ellipse">
            <a:avLst/>
          </a:prstGeom>
          <a:solidFill>
            <a:schemeClr val="accent2">
              <a:alpha val="100000"/>
            </a:schemeClr>
          </a:solidFill>
        </p:spPr>
      </p:sp>
      <p:sp>
        <p:nvSpPr>
          <p:cNvPr id="43" name="AutoShape 43"/>
          <p:cNvSpPr/>
          <p:nvPr>
            <p:custDataLst>
              <p:tags r:id="rId18"/>
            </p:custDataLst>
          </p:nvPr>
        </p:nvSpPr>
        <p:spPr>
          <a:xfrm>
            <a:off x="6706195" y="1383030"/>
            <a:ext cx="1975009" cy="1975009"/>
          </a:xfrm>
          <a:prstGeom prst="ellipse">
            <a:avLst/>
          </a:prstGeom>
          <a:solidFill>
            <a:srgbClr val="FFFEFE">
              <a:alpha val="0"/>
            </a:srgbClr>
          </a:solidFill>
          <a:ln w="21431">
            <a:solidFill>
              <a:schemeClr val="accent2">
                <a:alpha val="100000"/>
              </a:schemeClr>
            </a:solidFill>
            <a:prstDash val="solid"/>
          </a:ln>
        </p:spPr>
      </p:sp>
      <p:sp>
        <p:nvSpPr>
          <p:cNvPr id="44" name="AutoShape 44"/>
          <p:cNvSpPr/>
          <p:nvPr>
            <p:custDataLst>
              <p:tags r:id="rId19"/>
            </p:custDataLst>
          </p:nvPr>
        </p:nvSpPr>
        <p:spPr>
          <a:xfrm>
            <a:off x="3510796" y="1391507"/>
            <a:ext cx="1972913" cy="1972913"/>
          </a:xfrm>
          <a:prstGeom prst="ellipse">
            <a:avLst/>
          </a:prstGeom>
          <a:solidFill>
            <a:srgbClr val="FFFEFE">
              <a:alpha val="0"/>
            </a:srgbClr>
          </a:solidFill>
          <a:ln w="21431">
            <a:solidFill>
              <a:schemeClr val="accent1">
                <a:alpha val="100000"/>
              </a:schemeClr>
            </a:solidFill>
            <a:prstDash val="solid"/>
          </a:ln>
        </p:spPr>
      </p:sp>
      <p:sp>
        <p:nvSpPr>
          <p:cNvPr id="45" name="TextBox 45"/>
          <p:cNvSpPr txBox="1"/>
          <p:nvPr>
            <p:custDataLst>
              <p:tags r:id="rId20"/>
            </p:custDataLst>
          </p:nvPr>
        </p:nvSpPr>
        <p:spPr>
          <a:xfrm>
            <a:off x="5181600" y="4572000"/>
            <a:ext cx="1863090" cy="1085850"/>
          </a:xfrm>
          <a:prstGeom prst="rect">
            <a:avLst/>
          </a:prstGeom>
        </p:spPr>
        <p:txBody>
          <a:bodyPr wrap="square" lIns="95250" tIns="95250" rIns="47625" bIns="95250" rtlCol="0" anchor="ctr" anchorCtr="1">
            <a:noAutofit/>
          </a:bodyPr>
          <a:lstStyle/>
          <a:p>
            <a:pPr>
              <a:lnSpc>
                <a:spcPct val="80000"/>
              </a:lnSpc>
              <a:spcBef>
                <a:spcPts val="375"/>
              </a:spcBef>
            </a:pPr>
            <a:r>
              <a:rPr lang="en-US" sz="1575" b="1">
                <a:solidFill>
                  <a:schemeClr val="accent1"/>
                </a:solidFill>
                <a:latin typeface="微软雅黑" panose="020B0503020204020204" charset="-122"/>
                <a:ea typeface="微软雅黑" panose="020B0503020204020204" charset="-122"/>
                <a:cs typeface="微软雅黑" panose="020B0503020204020204" charset="-122"/>
                <a:sym typeface="+mn-ea"/>
              </a:rPr>
              <a:t>收费票据</a:t>
            </a:r>
            <a:r>
              <a:rPr lang="zh-CN" altLang="en-US" sz="1575" b="1">
                <a:solidFill>
                  <a:schemeClr val="accent1"/>
                </a:solidFill>
                <a:latin typeface="微软雅黑" panose="020B0503020204020204" charset="-122"/>
                <a:ea typeface="微软雅黑" panose="020B0503020204020204" charset="-122"/>
                <a:cs typeface="微软雅黑" panose="020B0503020204020204" charset="-122"/>
                <a:sym typeface="+mn-ea"/>
              </a:rPr>
              <a:t>或发票</a:t>
            </a:r>
            <a:endParaRPr lang="zh-CN" altLang="en-US" sz="1575" b="1">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sp>
        <p:nvSpPr>
          <p:cNvPr id="49" name="Freeform 49"/>
          <p:cNvSpPr/>
          <p:nvPr>
            <p:custDataLst>
              <p:tags r:id="rId21"/>
            </p:custDataLst>
          </p:nvPr>
        </p:nvSpPr>
        <p:spPr>
          <a:xfrm>
            <a:off x="4303236" y="1457395"/>
            <a:ext cx="388033" cy="388033"/>
          </a:xfrm>
          <a:custGeom>
            <a:avLst/>
            <a:gdLst/>
            <a:ahLst/>
            <a:cxnLst/>
            <a:rect l="l" t="t" r="r" b="b"/>
            <a:pathLst>
              <a:path w="304800" h="304800">
                <a:moveTo>
                  <a:pt x="304800" y="180975"/>
                </a:moveTo>
                <a:lnTo>
                  <a:pt x="247650" y="123825"/>
                </a:lnTo>
                <a:lnTo>
                  <a:pt x="247650" y="38100"/>
                </a:lnTo>
                <a:lnTo>
                  <a:pt x="209550" y="38100"/>
                </a:lnTo>
                <a:lnTo>
                  <a:pt x="209550" y="85725"/>
                </a:lnTo>
                <a:lnTo>
                  <a:pt x="152400" y="28575"/>
                </a:lnTo>
                <a:lnTo>
                  <a:pt x="0" y="180975"/>
                </a:lnTo>
                <a:lnTo>
                  <a:pt x="0" y="190500"/>
                </a:lnTo>
                <a:lnTo>
                  <a:pt x="38100" y="190500"/>
                </a:lnTo>
                <a:lnTo>
                  <a:pt x="38100" y="285750"/>
                </a:lnTo>
                <a:lnTo>
                  <a:pt x="133350" y="285750"/>
                </a:lnTo>
                <a:lnTo>
                  <a:pt x="133350" y="228600"/>
                </a:lnTo>
                <a:lnTo>
                  <a:pt x="171450" y="228600"/>
                </a:lnTo>
                <a:lnTo>
                  <a:pt x="171450" y="285750"/>
                </a:lnTo>
                <a:lnTo>
                  <a:pt x="266700" y="285750"/>
                </a:lnTo>
                <a:lnTo>
                  <a:pt x="266700" y="190500"/>
                </a:lnTo>
                <a:lnTo>
                  <a:pt x="304800" y="190500"/>
                </a:lnTo>
                <a:close/>
              </a:path>
            </a:pathLst>
          </a:custGeom>
          <a:solidFill>
            <a:schemeClr val="accent1">
              <a:alpha val="100000"/>
            </a:schemeClr>
          </a:solidFill>
        </p:spPr>
      </p:sp>
      <p:sp>
        <p:nvSpPr>
          <p:cNvPr id="50" name="Freeform 50"/>
          <p:cNvSpPr/>
          <p:nvPr>
            <p:custDataLst>
              <p:tags r:id="rId22"/>
            </p:custDataLst>
          </p:nvPr>
        </p:nvSpPr>
        <p:spPr>
          <a:xfrm>
            <a:off x="7482437" y="1457395"/>
            <a:ext cx="422525" cy="422525"/>
          </a:xfrm>
          <a:custGeom>
            <a:avLst/>
            <a:gdLst/>
            <a:ahLst/>
            <a:cxnLst/>
            <a:rect l="l" t="t" r="r" b="b"/>
            <a:pathLst>
              <a:path w="323850" h="304800">
                <a:moveTo>
                  <a:pt x="265490" y="266700"/>
                </a:moveTo>
                <a:cubicBezTo>
                  <a:pt x="265490" y="266700"/>
                  <a:pt x="318068" y="266757"/>
                  <a:pt x="325450" y="215313"/>
                </a:cubicBezTo>
                <a:cubicBezTo>
                  <a:pt x="328965" y="159058"/>
                  <a:pt x="274625" y="147971"/>
                  <a:pt x="274625" y="147971"/>
                </a:cubicBezTo>
                <a:cubicBezTo>
                  <a:pt x="274625" y="147971"/>
                  <a:pt x="280807" y="64694"/>
                  <a:pt x="204511" y="55197"/>
                </a:cubicBezTo>
                <a:cubicBezTo>
                  <a:pt x="139122" y="48520"/>
                  <a:pt x="119224" y="109290"/>
                  <a:pt x="119224" y="109290"/>
                </a:cubicBezTo>
                <a:cubicBezTo>
                  <a:pt x="119224" y="109290"/>
                  <a:pt x="99527" y="90354"/>
                  <a:pt x="72809" y="105823"/>
                </a:cubicBezTo>
                <a:cubicBezTo>
                  <a:pt x="48892" y="120587"/>
                  <a:pt x="53121" y="147618"/>
                  <a:pt x="53121" y="147618"/>
                </a:cubicBezTo>
                <a:cubicBezTo>
                  <a:pt x="53121" y="147618"/>
                  <a:pt x="0" y="157944"/>
                  <a:pt x="0" y="212084"/>
                </a:cubicBezTo>
                <a:cubicBezTo>
                  <a:pt x="1191" y="266157"/>
                  <a:pt x="57693" y="266700"/>
                  <a:pt x="57693" y="266700"/>
                </a:cubicBezTo>
              </a:path>
            </a:pathLst>
          </a:custGeom>
          <a:solidFill>
            <a:schemeClr val="accent1">
              <a:alpha val="100000"/>
            </a:schemeClr>
          </a:solidFill>
        </p:spPr>
      </p:sp>
      <p:sp>
        <p:nvSpPr>
          <p:cNvPr id="52" name="AutoShape 52"/>
          <p:cNvSpPr/>
          <p:nvPr>
            <p:custDataLst>
              <p:tags r:id="rId23"/>
            </p:custDataLst>
          </p:nvPr>
        </p:nvSpPr>
        <p:spPr>
          <a:xfrm>
            <a:off x="8300769" y="4023836"/>
            <a:ext cx="1975009" cy="1972913"/>
          </a:xfrm>
          <a:prstGeom prst="ellipse">
            <a:avLst/>
          </a:prstGeom>
          <a:solidFill>
            <a:srgbClr val="FFFFFF">
              <a:alpha val="0"/>
            </a:srgbClr>
          </a:solidFill>
          <a:ln w="19050">
            <a:solidFill>
              <a:schemeClr val="accent6">
                <a:alpha val="100000"/>
              </a:schemeClr>
            </a:solidFill>
            <a:prstDash val="solid"/>
          </a:ln>
        </p:spPr>
      </p:sp>
      <p:sp>
        <p:nvSpPr>
          <p:cNvPr id="53" name="TextBox 53"/>
          <p:cNvSpPr txBox="1"/>
          <p:nvPr>
            <p:custDataLst>
              <p:tags r:id="rId24"/>
            </p:custDataLst>
          </p:nvPr>
        </p:nvSpPr>
        <p:spPr>
          <a:xfrm>
            <a:off x="2059940" y="4450715"/>
            <a:ext cx="1863090" cy="967105"/>
          </a:xfrm>
          <a:prstGeom prst="rect">
            <a:avLst/>
          </a:prstGeom>
        </p:spPr>
        <p:txBody>
          <a:bodyPr wrap="square" lIns="95250" tIns="95250" rIns="47625" bIns="95250" rtlCol="0" anchor="t" anchorCtr="0">
            <a:noAutofit/>
          </a:bodyPr>
          <a:lstStyle/>
          <a:p>
            <a:pPr algn="ctr">
              <a:defRPr/>
            </a:pPr>
            <a:r>
              <a:rPr lang="zh-CN" altLang="en-US" sz="1575" b="1">
                <a:solidFill>
                  <a:schemeClr val="accent1"/>
                </a:solidFill>
                <a:latin typeface="微软雅黑" panose="020B0503020204020204" charset="-122"/>
                <a:ea typeface="微软雅黑" panose="020B0503020204020204" charset="-122"/>
                <a:cs typeface="微软雅黑" panose="020B0503020204020204" charset="-122"/>
                <a:sym typeface="+mn-ea"/>
              </a:rPr>
              <a:t>举办单位会议通知邀请函</a:t>
            </a:r>
            <a:r>
              <a:rPr lang="en-US" altLang="zh-CN" sz="1575" b="1">
                <a:solidFill>
                  <a:schemeClr val="accent1"/>
                </a:solidFill>
                <a:latin typeface="微软雅黑" panose="020B0503020204020204" charset="-122"/>
                <a:ea typeface="微软雅黑" panose="020B0503020204020204" charset="-122"/>
                <a:cs typeface="微软雅黑" panose="020B0503020204020204" charset="-122"/>
                <a:sym typeface="+mn-ea"/>
              </a:rPr>
              <a:t>	</a:t>
            </a:r>
            <a:endParaRPr lang="en-US" sz="1575" b="1">
              <a:solidFill>
                <a:schemeClr val="accent4"/>
              </a:solidFill>
              <a:latin typeface="微软雅黑" panose="020B0503020204020204" charset="-122"/>
              <a:ea typeface="微软雅黑" panose="020B0503020204020204" charset="-122"/>
              <a:cs typeface="微软雅黑" panose="020B0503020204020204" charset="-122"/>
            </a:endParaRPr>
          </a:p>
        </p:txBody>
      </p:sp>
      <p:sp>
        <p:nvSpPr>
          <p:cNvPr id="58" name="TextBox 58"/>
          <p:cNvSpPr txBox="1"/>
          <p:nvPr>
            <p:custDataLst>
              <p:tags r:id="rId25"/>
            </p:custDataLst>
          </p:nvPr>
        </p:nvSpPr>
        <p:spPr>
          <a:xfrm>
            <a:off x="7010400" y="1905000"/>
            <a:ext cx="1483995" cy="1177290"/>
          </a:xfrm>
          <a:prstGeom prst="rect">
            <a:avLst/>
          </a:prstGeom>
        </p:spPr>
        <p:txBody>
          <a:bodyPr wrap="square" lIns="95250" tIns="95250" rIns="47625" bIns="95250" rtlCol="0" anchor="ctr" anchorCtr="1">
            <a:noAutofit/>
          </a:bodyPr>
          <a:lstStyle/>
          <a:p>
            <a:pPr lvl="0" algn="l">
              <a:lnSpc>
                <a:spcPct val="150000"/>
              </a:lnSpc>
              <a:spcBef>
                <a:spcPts val="375"/>
              </a:spcBef>
              <a:buClrTx/>
              <a:buSzTx/>
              <a:buFontTx/>
            </a:pPr>
            <a:r>
              <a:rPr lang="zh-CN" altLang="en-US" sz="1575" b="1">
                <a:solidFill>
                  <a:schemeClr val="accent1"/>
                </a:solidFill>
                <a:latin typeface="微软雅黑" panose="020B0503020204020204" charset="-122"/>
                <a:ea typeface="微软雅黑" panose="020B0503020204020204" charset="-122"/>
                <a:cs typeface="微软雅黑" panose="020B0503020204020204" charset="-122"/>
                <a:sym typeface="+mn-ea"/>
              </a:rPr>
              <a:t>付款</a:t>
            </a:r>
            <a:r>
              <a:rPr lang="zh-CN" altLang="en-US" sz="1575" b="1">
                <a:solidFill>
                  <a:schemeClr val="accent1"/>
                </a:solidFill>
                <a:latin typeface="微软雅黑" panose="020B0503020204020204" charset="-122"/>
                <a:ea typeface="微软雅黑" panose="020B0503020204020204" charset="-122"/>
                <a:cs typeface="微软雅黑" panose="020B0503020204020204" charset="-122"/>
                <a:sym typeface="+mn-ea"/>
              </a:rPr>
              <a:t>凭</a:t>
            </a:r>
            <a:r>
              <a:rPr lang="zh-CN" altLang="en-US" sz="1575" b="1">
                <a:solidFill>
                  <a:schemeClr val="accent1"/>
                </a:solidFill>
                <a:latin typeface="微软雅黑" panose="020B0503020204020204" charset="-122"/>
                <a:ea typeface="微软雅黑" panose="020B0503020204020204" charset="-122"/>
                <a:cs typeface="微软雅黑" panose="020B0503020204020204" charset="-122"/>
                <a:sym typeface="+mn-ea"/>
              </a:rPr>
              <a:t>证</a:t>
            </a:r>
            <a:endParaRPr lang="zh-CN" altLang="en-US" sz="1200" b="1">
              <a:solidFill>
                <a:schemeClr val="accent1"/>
              </a:solidFill>
              <a:latin typeface="微软雅黑" panose="020B0503020204020204" charset="-122"/>
              <a:ea typeface="微软雅黑" panose="020B0503020204020204" charset="-122"/>
              <a:cs typeface="微软雅黑" panose="020B0503020204020204" charset="-122"/>
              <a:sym typeface="+mn-ea"/>
            </a:endParaRPr>
          </a:p>
          <a:p>
            <a:pPr lvl="0" algn="l">
              <a:lnSpc>
                <a:spcPct val="150000"/>
              </a:lnSpc>
              <a:spcBef>
                <a:spcPts val="375"/>
              </a:spcBef>
              <a:buClrTx/>
              <a:buSzTx/>
              <a:buFontTx/>
            </a:pPr>
            <a:endParaRPr lang="zh-CN" altLang="en-US" sz="1200" b="1">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sp>
        <p:nvSpPr>
          <p:cNvPr id="59" name="TextBox 59"/>
          <p:cNvSpPr txBox="1"/>
          <p:nvPr>
            <p:custDataLst>
              <p:tags r:id="rId26"/>
            </p:custDataLst>
          </p:nvPr>
        </p:nvSpPr>
        <p:spPr>
          <a:xfrm>
            <a:off x="8455660" y="4539615"/>
            <a:ext cx="1638935" cy="742950"/>
          </a:xfrm>
          <a:prstGeom prst="rect">
            <a:avLst/>
          </a:prstGeom>
        </p:spPr>
        <p:txBody>
          <a:bodyPr wrap="square" lIns="95250" tIns="95250" rIns="47625" bIns="95250" rtlCol="0" anchor="ctr" anchorCtr="1">
            <a:noAutofit/>
          </a:bodyPr>
          <a:lstStyle/>
          <a:p>
            <a:pPr>
              <a:lnSpc>
                <a:spcPct val="150000"/>
              </a:lnSpc>
              <a:spcBef>
                <a:spcPct val="0"/>
              </a:spcBef>
            </a:pPr>
            <a:r>
              <a:rPr lang="en-US" sz="1575" b="1">
                <a:solidFill>
                  <a:schemeClr val="accent1"/>
                </a:solidFill>
                <a:latin typeface="微软雅黑" panose="020B0503020204020204" charset="-122"/>
                <a:ea typeface="微软雅黑" panose="020B0503020204020204" charset="-122"/>
                <a:cs typeface="微软雅黑" panose="020B0503020204020204" charset="-122"/>
                <a:sym typeface="+mn-ea"/>
              </a:rPr>
              <a:t>交通及住宿发票</a:t>
            </a:r>
            <a:endParaRPr lang="zh-CN" altLang="en-US" sz="120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60" name="Freeform 60"/>
          <p:cNvSpPr/>
          <p:nvPr>
            <p:custDataLst>
              <p:tags r:id="rId27"/>
            </p:custDataLst>
          </p:nvPr>
        </p:nvSpPr>
        <p:spPr>
          <a:xfrm>
            <a:off x="2710345" y="4111847"/>
            <a:ext cx="386763" cy="386763"/>
          </a:xfrm>
          <a:custGeom>
            <a:avLst/>
            <a:gdLst/>
            <a:ahLst/>
            <a:cxnLst/>
            <a:rect l="l" t="t" r="r" b="b"/>
            <a:pathLst>
              <a:path w="304800" h="304800">
                <a:moveTo>
                  <a:pt x="60960" y="167640"/>
                </a:moveTo>
                <a:lnTo>
                  <a:pt x="30480" y="167640"/>
                </a:lnTo>
                <a:cubicBezTo>
                  <a:pt x="13649" y="167640"/>
                  <a:pt x="0" y="153991"/>
                  <a:pt x="0" y="137160"/>
                </a:cubicBezTo>
                <a:lnTo>
                  <a:pt x="0" y="137160"/>
                </a:lnTo>
                <a:lnTo>
                  <a:pt x="0" y="76200"/>
                </a:lnTo>
                <a:cubicBezTo>
                  <a:pt x="0" y="59436"/>
                  <a:pt x="13716" y="45720"/>
                  <a:pt x="30480" y="45720"/>
                </a:cubicBezTo>
                <a:lnTo>
                  <a:pt x="60960" y="45720"/>
                </a:lnTo>
                <a:lnTo>
                  <a:pt x="60960" y="15240"/>
                </a:lnTo>
                <a:lnTo>
                  <a:pt x="274320" y="15240"/>
                </a:lnTo>
                <a:lnTo>
                  <a:pt x="274320" y="167640"/>
                </a:lnTo>
                <a:cubicBezTo>
                  <a:pt x="274320" y="201311"/>
                  <a:pt x="247031" y="228600"/>
                  <a:pt x="213360" y="228600"/>
                </a:cubicBezTo>
                <a:lnTo>
                  <a:pt x="213360" y="228600"/>
                </a:lnTo>
                <a:lnTo>
                  <a:pt x="121920" y="228600"/>
                </a:lnTo>
                <a:cubicBezTo>
                  <a:pt x="88249" y="228600"/>
                  <a:pt x="60960" y="201311"/>
                  <a:pt x="60960" y="167640"/>
                </a:cubicBezTo>
                <a:lnTo>
                  <a:pt x="60960" y="167640"/>
                </a:lnTo>
                <a:close/>
                <a:moveTo>
                  <a:pt x="60960" y="137160"/>
                </a:moveTo>
                <a:lnTo>
                  <a:pt x="60960" y="76200"/>
                </a:lnTo>
                <a:lnTo>
                  <a:pt x="30480" y="76200"/>
                </a:lnTo>
                <a:lnTo>
                  <a:pt x="30480" y="137160"/>
                </a:lnTo>
                <a:lnTo>
                  <a:pt x="60960" y="137160"/>
                </a:lnTo>
                <a:close/>
                <a:moveTo>
                  <a:pt x="30480" y="259080"/>
                </a:moveTo>
                <a:lnTo>
                  <a:pt x="30480" y="243840"/>
                </a:lnTo>
                <a:lnTo>
                  <a:pt x="304800" y="243840"/>
                </a:lnTo>
                <a:lnTo>
                  <a:pt x="304800" y="259080"/>
                </a:lnTo>
                <a:lnTo>
                  <a:pt x="243840" y="289560"/>
                </a:lnTo>
                <a:lnTo>
                  <a:pt x="91440" y="289560"/>
                </a:lnTo>
                <a:lnTo>
                  <a:pt x="30480" y="259080"/>
                </a:lnTo>
                <a:close/>
              </a:path>
            </a:pathLst>
          </a:custGeom>
          <a:solidFill>
            <a:schemeClr val="accent1">
              <a:alpha val="100000"/>
            </a:schemeClr>
          </a:solidFill>
        </p:spPr>
      </p:sp>
      <p:sp>
        <p:nvSpPr>
          <p:cNvPr id="61" name="Freeform 61"/>
          <p:cNvSpPr/>
          <p:nvPr>
            <p:custDataLst>
              <p:tags r:id="rId28"/>
            </p:custDataLst>
          </p:nvPr>
        </p:nvSpPr>
        <p:spPr>
          <a:xfrm>
            <a:off x="5932036" y="4134410"/>
            <a:ext cx="344918" cy="344918"/>
          </a:xfrm>
          <a:custGeom>
            <a:avLst/>
            <a:gdLst/>
            <a:ahLst/>
            <a:cxnLst/>
            <a:rect l="l" t="t" r="r" b="b"/>
            <a:pathLst>
              <a:path w="304800" h="304800">
                <a:moveTo>
                  <a:pt x="20031" y="114795"/>
                </a:moveTo>
                <a:lnTo>
                  <a:pt x="147647" y="273187"/>
                </a:lnTo>
                <a:lnTo>
                  <a:pt x="96469" y="114795"/>
                </a:lnTo>
                <a:lnTo>
                  <a:pt x="20031" y="114795"/>
                </a:lnTo>
                <a:close/>
                <a:moveTo>
                  <a:pt x="110338" y="114795"/>
                </a:moveTo>
                <a:lnTo>
                  <a:pt x="155534" y="273510"/>
                </a:lnTo>
                <a:lnTo>
                  <a:pt x="194424" y="114795"/>
                </a:lnTo>
                <a:lnTo>
                  <a:pt x="110338" y="114795"/>
                </a:lnTo>
                <a:close/>
                <a:moveTo>
                  <a:pt x="162411" y="273187"/>
                </a:moveTo>
                <a:lnTo>
                  <a:pt x="285264" y="114795"/>
                </a:lnTo>
                <a:lnTo>
                  <a:pt x="209417" y="114795"/>
                </a:lnTo>
                <a:lnTo>
                  <a:pt x="162411" y="273187"/>
                </a:lnTo>
                <a:close/>
                <a:moveTo>
                  <a:pt x="285550" y="104432"/>
                </a:moveTo>
                <a:lnTo>
                  <a:pt x="248717" y="41453"/>
                </a:lnTo>
                <a:lnTo>
                  <a:pt x="211865" y="104432"/>
                </a:lnTo>
                <a:lnTo>
                  <a:pt x="285550" y="104432"/>
                </a:lnTo>
                <a:close/>
                <a:moveTo>
                  <a:pt x="237134" y="37843"/>
                </a:moveTo>
                <a:lnTo>
                  <a:pt x="163449" y="37843"/>
                </a:lnTo>
                <a:lnTo>
                  <a:pt x="200282" y="102984"/>
                </a:lnTo>
                <a:lnTo>
                  <a:pt x="237134" y="37843"/>
                </a:lnTo>
                <a:close/>
                <a:moveTo>
                  <a:pt x="188957" y="104432"/>
                </a:moveTo>
                <a:lnTo>
                  <a:pt x="152124" y="41453"/>
                </a:lnTo>
                <a:lnTo>
                  <a:pt x="115281" y="104432"/>
                </a:lnTo>
                <a:lnTo>
                  <a:pt x="188957" y="104432"/>
                </a:lnTo>
                <a:close/>
                <a:moveTo>
                  <a:pt x="141341" y="37843"/>
                </a:moveTo>
                <a:lnTo>
                  <a:pt x="67666" y="37843"/>
                </a:lnTo>
                <a:lnTo>
                  <a:pt x="104508" y="102984"/>
                </a:lnTo>
                <a:lnTo>
                  <a:pt x="141341" y="37843"/>
                </a:lnTo>
                <a:close/>
                <a:moveTo>
                  <a:pt x="56093" y="41453"/>
                </a:moveTo>
                <a:lnTo>
                  <a:pt x="19260" y="104432"/>
                </a:lnTo>
                <a:lnTo>
                  <a:pt x="92935" y="104432"/>
                </a:lnTo>
                <a:lnTo>
                  <a:pt x="56093" y="41453"/>
                </a:lnTo>
                <a:close/>
              </a:path>
            </a:pathLst>
          </a:custGeom>
          <a:solidFill>
            <a:schemeClr val="accent1">
              <a:alpha val="100000"/>
            </a:schemeClr>
          </a:solidFill>
        </p:spPr>
      </p:sp>
      <p:sp>
        <p:nvSpPr>
          <p:cNvPr id="62" name="Freeform 62"/>
          <p:cNvSpPr/>
          <p:nvPr>
            <p:custDataLst>
              <p:tags r:id="rId29"/>
            </p:custDataLst>
          </p:nvPr>
        </p:nvSpPr>
        <p:spPr>
          <a:xfrm>
            <a:off x="9085634" y="4181761"/>
            <a:ext cx="405279" cy="405279"/>
          </a:xfrm>
          <a:custGeom>
            <a:avLst/>
            <a:gdLst/>
            <a:ahLst/>
            <a:cxnLst/>
            <a:rect l="l" t="t" r="r" b="b"/>
            <a:pathLst>
              <a:path w="304800" h="304800">
                <a:moveTo>
                  <a:pt x="190033" y="152400"/>
                </a:moveTo>
                <a:cubicBezTo>
                  <a:pt x="190033" y="90992"/>
                  <a:pt x="221771" y="56493"/>
                  <a:pt x="221771" y="56493"/>
                </a:cubicBezTo>
                <a:cubicBezTo>
                  <a:pt x="221771" y="56493"/>
                  <a:pt x="193758" y="33766"/>
                  <a:pt x="151924" y="33766"/>
                </a:cubicBezTo>
                <a:cubicBezTo>
                  <a:pt x="110090" y="33766"/>
                  <a:pt x="82067" y="56512"/>
                  <a:pt x="82067" y="56512"/>
                </a:cubicBezTo>
                <a:cubicBezTo>
                  <a:pt x="82067" y="56512"/>
                  <a:pt x="114376" y="82753"/>
                  <a:pt x="114376" y="152400"/>
                </a:cubicBezTo>
                <a:cubicBezTo>
                  <a:pt x="114376" y="219608"/>
                  <a:pt x="81858" y="248145"/>
                  <a:pt x="81858" y="248145"/>
                </a:cubicBezTo>
                <a:cubicBezTo>
                  <a:pt x="81858" y="248145"/>
                  <a:pt x="115662" y="271034"/>
                  <a:pt x="151924" y="271034"/>
                </a:cubicBezTo>
                <a:cubicBezTo>
                  <a:pt x="189043" y="271034"/>
                  <a:pt x="221799" y="248269"/>
                  <a:pt x="221799" y="248269"/>
                </a:cubicBezTo>
                <a:cubicBezTo>
                  <a:pt x="221799" y="248269"/>
                  <a:pt x="190033" y="218503"/>
                  <a:pt x="190033" y="152400"/>
                </a:cubicBezTo>
                <a:close/>
                <a:moveTo>
                  <a:pt x="74095" y="62789"/>
                </a:moveTo>
                <a:cubicBezTo>
                  <a:pt x="74095" y="62789"/>
                  <a:pt x="34633" y="86839"/>
                  <a:pt x="34633" y="152800"/>
                </a:cubicBezTo>
                <a:cubicBezTo>
                  <a:pt x="34633" y="218751"/>
                  <a:pt x="74533" y="240335"/>
                  <a:pt x="74533" y="240335"/>
                </a:cubicBezTo>
                <a:cubicBezTo>
                  <a:pt x="74533" y="240335"/>
                  <a:pt x="103613" y="218742"/>
                  <a:pt x="103613" y="152800"/>
                </a:cubicBezTo>
                <a:cubicBezTo>
                  <a:pt x="103613" y="86839"/>
                  <a:pt x="74095" y="62789"/>
                  <a:pt x="74095" y="62789"/>
                </a:cubicBezTo>
                <a:close/>
                <a:moveTo>
                  <a:pt x="229753" y="64570"/>
                </a:moveTo>
                <a:cubicBezTo>
                  <a:pt x="229753" y="64570"/>
                  <a:pt x="200244" y="86839"/>
                  <a:pt x="200244" y="152800"/>
                </a:cubicBezTo>
                <a:cubicBezTo>
                  <a:pt x="200244" y="218751"/>
                  <a:pt x="229305" y="240335"/>
                  <a:pt x="229305" y="240335"/>
                </a:cubicBezTo>
                <a:cubicBezTo>
                  <a:pt x="229305" y="240335"/>
                  <a:pt x="270158" y="218742"/>
                  <a:pt x="270158" y="152800"/>
                </a:cubicBezTo>
                <a:cubicBezTo>
                  <a:pt x="270158" y="86839"/>
                  <a:pt x="229753" y="64570"/>
                  <a:pt x="229753" y="64570"/>
                </a:cubicBezTo>
                <a:close/>
              </a:path>
            </a:pathLst>
          </a:custGeom>
          <a:solidFill>
            <a:schemeClr val="accent1">
              <a:alpha val="100000"/>
            </a:schemeClr>
          </a:solidFill>
        </p:spPr>
      </p:sp>
      <p:sp>
        <p:nvSpPr>
          <p:cNvPr id="56" name="TextBox 58"/>
          <p:cNvSpPr txBox="1"/>
          <p:nvPr>
            <p:custDataLst>
              <p:tags r:id="rId30"/>
            </p:custDataLst>
          </p:nvPr>
        </p:nvSpPr>
        <p:spPr>
          <a:xfrm>
            <a:off x="3733800" y="1981200"/>
            <a:ext cx="1483995" cy="1177290"/>
          </a:xfrm>
          <a:prstGeom prst="rect">
            <a:avLst/>
          </a:prstGeom>
        </p:spPr>
        <p:txBody>
          <a:bodyPr wrap="square" lIns="95250" tIns="95250" rIns="47625" bIns="95250" rtlCol="0" anchor="ctr" anchorCtr="1">
            <a:noAutofit/>
          </a:bodyPr>
          <a:p>
            <a:pPr lvl="0" algn="l">
              <a:lnSpc>
                <a:spcPct val="150000"/>
              </a:lnSpc>
              <a:spcBef>
                <a:spcPts val="375"/>
              </a:spcBef>
              <a:buClrTx/>
              <a:buSzTx/>
              <a:buFontTx/>
            </a:pPr>
            <a:r>
              <a:rPr lang="zh-CN" altLang="en-US" sz="1575" b="1">
                <a:solidFill>
                  <a:schemeClr val="accent1"/>
                </a:solidFill>
                <a:latin typeface="微软雅黑" panose="020B0503020204020204" charset="-122"/>
                <a:ea typeface="微软雅黑" panose="020B0503020204020204" charset="-122"/>
                <a:cs typeface="微软雅黑" panose="020B0503020204020204" charset="-122"/>
                <a:sym typeface="+mn-ea"/>
              </a:rPr>
              <a:t>会议方案</a:t>
            </a:r>
            <a:r>
              <a:rPr lang="en-US" altLang="zh-CN" sz="1575" b="1">
                <a:solidFill>
                  <a:schemeClr val="accent1"/>
                </a:solidFill>
                <a:latin typeface="微软雅黑" panose="020B0503020204020204" charset="-122"/>
                <a:ea typeface="微软雅黑" panose="020B0503020204020204" charset="-122"/>
                <a:cs typeface="微软雅黑" panose="020B0503020204020204" charset="-122"/>
                <a:sym typeface="+mn-ea"/>
              </a:rPr>
              <a:t>/</a:t>
            </a:r>
            <a:r>
              <a:rPr lang="zh-CN" altLang="en-US" sz="1575" b="1">
                <a:solidFill>
                  <a:schemeClr val="accent1"/>
                </a:solidFill>
                <a:latin typeface="微软雅黑" panose="020B0503020204020204" charset="-122"/>
                <a:ea typeface="微软雅黑" panose="020B0503020204020204" charset="-122"/>
                <a:cs typeface="微软雅黑" panose="020B0503020204020204" charset="-122"/>
                <a:sym typeface="+mn-ea"/>
              </a:rPr>
              <a:t>签到表</a:t>
            </a:r>
            <a:r>
              <a:rPr lang="en-US" altLang="zh-CN" sz="1575" b="1">
                <a:solidFill>
                  <a:schemeClr val="accent1"/>
                </a:solidFill>
                <a:latin typeface="微软雅黑" panose="020B0503020204020204" charset="-122"/>
                <a:ea typeface="微软雅黑" panose="020B0503020204020204" charset="-122"/>
                <a:cs typeface="微软雅黑" panose="020B0503020204020204" charset="-122"/>
                <a:sym typeface="+mn-ea"/>
              </a:rPr>
              <a:t>	</a:t>
            </a:r>
            <a:endParaRPr lang="zh-CN" altLang="en-US" sz="1200" b="1">
              <a:solidFill>
                <a:schemeClr val="accent1"/>
              </a:solidFill>
              <a:latin typeface="微软雅黑" panose="020B0503020204020204" charset="-122"/>
              <a:ea typeface="微软雅黑" panose="020B0503020204020204" charset="-122"/>
              <a:cs typeface="微软雅黑" panose="020B0503020204020204" charset="-122"/>
              <a:sym typeface="+mn-ea"/>
            </a:endParaRPr>
          </a:p>
          <a:p>
            <a:pPr lvl="0" algn="l">
              <a:lnSpc>
                <a:spcPct val="150000"/>
              </a:lnSpc>
              <a:spcBef>
                <a:spcPts val="375"/>
              </a:spcBef>
              <a:buClrTx/>
              <a:buSzTx/>
              <a:buFontTx/>
            </a:pPr>
            <a:endParaRPr lang="zh-CN" altLang="en-US" sz="1200" b="1">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0" y="0"/>
            <a:ext cx="12192000" cy="6858000"/>
          </a:xfrm>
          <a:prstGeom prst="rect">
            <a:avLst/>
          </a:prstGeom>
        </p:spPr>
      </p:pic>
      <p:sp>
        <p:nvSpPr>
          <p:cNvPr id="3" name="TextBox 3"/>
          <p:cNvSpPr txBox="1"/>
          <p:nvPr/>
        </p:nvSpPr>
        <p:spPr>
          <a:xfrm>
            <a:off x="2925700" y="642097"/>
            <a:ext cx="6340600" cy="869820"/>
          </a:xfrm>
          <a:prstGeom prst="rect">
            <a:avLst/>
          </a:prstGeom>
        </p:spPr>
        <p:txBody>
          <a:bodyPr vert="horz" wrap="square" lIns="91440" tIns="45720" rIns="91440" bIns="45720" rtlCol="0" anchor="t" anchorCtr="1">
            <a:normAutofit/>
          </a:bodyPr>
          <a:lstStyle/>
          <a:p>
            <a:pPr algn="ctr">
              <a:lnSpc>
                <a:spcPct val="100000"/>
              </a:lnSpc>
              <a:spcBef>
                <a:spcPts val="375"/>
              </a:spcBef>
            </a:pPr>
            <a:r>
              <a:rPr lang="en-US" sz="4050" b="1">
                <a:solidFill>
                  <a:schemeClr val="dk1">
                    <a:alpha val="100000"/>
                  </a:schemeClr>
                </a:solidFill>
                <a:latin typeface="微软雅黑" panose="020B0503020204020204" charset="-122"/>
                <a:ea typeface="微软雅黑" panose="020B0503020204020204" charset="-122"/>
                <a:cs typeface="微软雅黑" panose="020B0503020204020204" charset="-122"/>
              </a:rPr>
              <a:t>目 录</a:t>
            </a:r>
            <a:endParaRPr lang="en-US" sz="4050"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4" name="TextBox 4"/>
          <p:cNvSpPr txBox="1"/>
          <p:nvPr/>
        </p:nvSpPr>
        <p:spPr>
          <a:xfrm>
            <a:off x="2149632" y="1395288"/>
            <a:ext cx="7892735" cy="4926365"/>
          </a:xfrm>
          <a:prstGeom prst="rect">
            <a:avLst/>
          </a:prstGeom>
        </p:spPr>
        <p:txBody>
          <a:bodyPr vert="horz" wrap="square" lIns="91440" tIns="45720" rIns="91440" bIns="45720" rtlCol="0" anchor="ctr" anchorCtr="0">
            <a:normAutofit/>
          </a:bodyPr>
          <a:lstStyle/>
          <a:p>
            <a:pPr marL="203200" lvl="0" indent="-203200" algn="l">
              <a:lnSpc>
                <a:spcPct val="140000"/>
              </a:lnSpc>
              <a:spcBef>
                <a:spcPts val="375"/>
              </a:spcBef>
              <a:buFont typeface="Arial" panose="020B0604020202020204"/>
              <a:buChar char="•"/>
            </a:pPr>
            <a:r>
              <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rPr>
              <a:t>目录</a:t>
            </a:r>
            <a:endPar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endParaRPr>
          </a:p>
          <a:p>
            <a:pPr marL="203200" lvl="0" indent="-203200" algn="l">
              <a:lnSpc>
                <a:spcPct val="140000"/>
              </a:lnSpc>
              <a:spcBef>
                <a:spcPts val="375"/>
              </a:spcBef>
              <a:buFont typeface="Arial" panose="020B0604020202020204"/>
              <a:buChar char="•"/>
            </a:pPr>
            <a:r>
              <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rPr>
              <a:t>经费拨付流程及注意事项</a:t>
            </a:r>
            <a:endPar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endParaRPr>
          </a:p>
          <a:p>
            <a:pPr marL="203200" lvl="0" indent="-203200" algn="l">
              <a:lnSpc>
                <a:spcPct val="140000"/>
              </a:lnSpc>
              <a:spcBef>
                <a:spcPts val="375"/>
              </a:spcBef>
              <a:buFont typeface="Arial" panose="020B0604020202020204"/>
              <a:buChar char="•"/>
            </a:pPr>
            <a:r>
              <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rPr>
              <a:t>经费报销流程及注意事项</a:t>
            </a:r>
            <a:endPar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endParaRPr>
          </a:p>
          <a:p>
            <a:pPr marL="203200" lvl="0" indent="-203200" algn="l">
              <a:lnSpc>
                <a:spcPct val="140000"/>
              </a:lnSpc>
              <a:spcBef>
                <a:spcPts val="375"/>
              </a:spcBef>
              <a:buFont typeface="Arial" panose="020B0604020202020204"/>
              <a:buChar char="•"/>
            </a:pPr>
            <a:r>
              <a:rPr lang="zh-CN" altLang="en-US" sz="2400">
                <a:solidFill>
                  <a:schemeClr val="dk2">
                    <a:alpha val="100000"/>
                  </a:schemeClr>
                </a:solidFill>
                <a:latin typeface="微软雅黑" panose="020B0503020204020204" charset="-122"/>
                <a:ea typeface="微软雅黑" panose="020B0503020204020204" charset="-122"/>
                <a:cs typeface="微软雅黑" panose="020B0503020204020204" charset="-122"/>
              </a:rPr>
              <a:t>各类经费报销要求</a:t>
            </a:r>
            <a:endPar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endParaRPr>
          </a:p>
          <a:p>
            <a:pPr marL="203200" lvl="0" indent="-203200" algn="l">
              <a:lnSpc>
                <a:spcPct val="140000"/>
              </a:lnSpc>
              <a:spcBef>
                <a:spcPts val="375"/>
              </a:spcBef>
              <a:buFont typeface="Arial" panose="020B0604020202020204"/>
              <a:buChar char="•"/>
            </a:pPr>
            <a:r>
              <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rPr>
              <a:t>固定资产管理规定</a:t>
            </a:r>
            <a:endPar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endParaRPr>
          </a:p>
          <a:p>
            <a:pPr marL="203200" lvl="0" indent="-203200" algn="l">
              <a:lnSpc>
                <a:spcPct val="140000"/>
              </a:lnSpc>
              <a:spcBef>
                <a:spcPts val="375"/>
              </a:spcBef>
              <a:buFont typeface="Arial" panose="020B0604020202020204"/>
              <a:buChar char="•"/>
            </a:pPr>
            <a:r>
              <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rPr>
              <a:t>横向科研项目财务档案查询流程</a:t>
            </a:r>
            <a:endPar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endParaRPr>
          </a:p>
          <a:p>
            <a:pPr marL="203200" lvl="0" indent="-203200" algn="l">
              <a:lnSpc>
                <a:spcPct val="140000"/>
              </a:lnSpc>
              <a:spcBef>
                <a:spcPts val="375"/>
              </a:spcBef>
              <a:buFont typeface="Arial" panose="020B0604020202020204"/>
              <a:buChar char="•"/>
            </a:pPr>
            <a:r>
              <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rPr>
              <a:t>代理机构联系人及联系方式</a:t>
            </a:r>
            <a:endParaRPr lang="en-US" sz="2400">
              <a:solidFill>
                <a:schemeClr val="dk2">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208" b="208"/>
          <a:stretch>
            <a:fillRect/>
          </a:stretch>
        </p:blipFill>
        <p:spPr>
          <a:xfrm>
            <a:off x="705128" y="1258733"/>
            <a:ext cx="5140490" cy="5140490"/>
          </a:xfrm>
          <a:prstGeom prst="roundRect">
            <a:avLst/>
          </a:prstGeom>
        </p:spPr>
      </p:pic>
      <p:sp>
        <p:nvSpPr>
          <p:cNvPr id="3" name="TextBox 3"/>
          <p:cNvSpPr txBox="1"/>
          <p:nvPr>
            <p:custDataLst>
              <p:tags r:id="rId3"/>
            </p:custDataLst>
          </p:nvPr>
        </p:nvSpPr>
        <p:spPr>
          <a:xfrm>
            <a:off x="6422466" y="1924848"/>
            <a:ext cx="5064406" cy="668020"/>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solidFill>
                <a:latin typeface="微软雅黑" panose="020B0503020204020204" charset="-122"/>
                <a:ea typeface="微软雅黑" panose="020B0503020204020204" charset="-122"/>
                <a:cs typeface="微软雅黑" panose="020B0503020204020204" charset="-122"/>
              </a:rPr>
              <a:t>国</a:t>
            </a:r>
            <a:r>
              <a:rPr lang="zh-CN" altLang="en-US" sz="1500">
                <a:solidFill>
                  <a:schemeClr val="dk1"/>
                </a:solidFill>
                <a:latin typeface="微软雅黑" panose="020B0503020204020204" charset="-122"/>
                <a:ea typeface="微软雅黑" panose="020B0503020204020204" charset="-122"/>
                <a:cs typeface="微软雅黑" panose="020B0503020204020204" charset="-122"/>
              </a:rPr>
              <a:t>家知识产权</a:t>
            </a:r>
            <a:r>
              <a:rPr lang="en-US" sz="1500">
                <a:solidFill>
                  <a:schemeClr val="dk1"/>
                </a:solidFill>
                <a:latin typeface="微软雅黑" panose="020B0503020204020204" charset="-122"/>
                <a:ea typeface="微软雅黑" panose="020B0503020204020204" charset="-122"/>
                <a:cs typeface="微软雅黑" panose="020B0503020204020204" charset="-122"/>
              </a:rPr>
              <a:t>局的受理通知书、抬头为学校的发票、转账给代理公司指定账户的记录</a:t>
            </a:r>
            <a:endParaRPr lang="en-US" sz="150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 name="TextBox 4"/>
          <p:cNvSpPr txBox="1"/>
          <p:nvPr>
            <p:custDataLst>
              <p:tags r:id="rId4"/>
            </p:custDataLst>
          </p:nvPr>
        </p:nvSpPr>
        <p:spPr>
          <a:xfrm>
            <a:off x="6422466" y="1539657"/>
            <a:ext cx="4169507" cy="304165"/>
          </a:xfrm>
          <a:prstGeom prst="rect">
            <a:avLst/>
          </a:prstGeom>
        </p:spPr>
        <p:txBody>
          <a:bodyPr vert="horz" wrap="square" lIns="114300" tIns="57150" rIns="114300" bIns="57150" rtlCol="0" anchor="t" anchorCtr="0">
            <a:spAutoFit/>
          </a:bodyPr>
          <a:lstStyle/>
          <a:p>
            <a:pPr>
              <a:lnSpc>
                <a:spcPct val="77000"/>
              </a:lnSpc>
            </a:pPr>
            <a:r>
              <a:rPr lang="en-US" sz="1605" b="1">
                <a:solidFill>
                  <a:schemeClr val="accent1"/>
                </a:solidFill>
                <a:latin typeface="微软雅黑" panose="020B0503020204020204" charset="-122"/>
                <a:ea typeface="微软雅黑" panose="020B0503020204020204" charset="-122"/>
                <a:cs typeface="微软雅黑" panose="020B0503020204020204" charset="-122"/>
              </a:rPr>
              <a:t>专利</a:t>
            </a:r>
            <a:endParaRPr lang="en-US" sz="1605" b="1">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5" name="TextBox 5"/>
          <p:cNvSpPr txBox="1"/>
          <p:nvPr>
            <p:custDataLst>
              <p:tags r:id="rId5"/>
            </p:custDataLst>
          </p:nvPr>
        </p:nvSpPr>
        <p:spPr>
          <a:xfrm>
            <a:off x="6422466" y="3539953"/>
            <a:ext cx="5064406" cy="668020"/>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solidFill>
                <a:latin typeface="微软雅黑" panose="020B0503020204020204" charset="-122"/>
                <a:ea typeface="微软雅黑" panose="020B0503020204020204" charset="-122"/>
                <a:cs typeface="微软雅黑" panose="020B0503020204020204" charset="-122"/>
              </a:rPr>
              <a:t>中国版权保护中心系统导出的计算机软件著作权申请登记表、抬头为学校的发票、转账给代理公司指定账户的记录</a:t>
            </a:r>
            <a:endParaRPr lang="en-US" sz="150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6" name="TextBox 6"/>
          <p:cNvSpPr txBox="1"/>
          <p:nvPr>
            <p:custDataLst>
              <p:tags r:id="rId6"/>
            </p:custDataLst>
          </p:nvPr>
        </p:nvSpPr>
        <p:spPr>
          <a:xfrm>
            <a:off x="6422466" y="3191338"/>
            <a:ext cx="4169507" cy="304165"/>
          </a:xfrm>
          <a:prstGeom prst="rect">
            <a:avLst/>
          </a:prstGeom>
        </p:spPr>
        <p:txBody>
          <a:bodyPr vert="horz" wrap="square" lIns="114300" tIns="57150" rIns="114300" bIns="57150" rtlCol="0" anchor="t" anchorCtr="0">
            <a:spAutoFit/>
          </a:bodyPr>
          <a:lstStyle/>
          <a:p>
            <a:pPr>
              <a:lnSpc>
                <a:spcPct val="77000"/>
              </a:lnSpc>
            </a:pPr>
            <a:r>
              <a:rPr lang="en-US" sz="1605" b="1">
                <a:solidFill>
                  <a:schemeClr val="accent1"/>
                </a:solidFill>
                <a:latin typeface="微软雅黑" panose="020B0503020204020204" charset="-122"/>
                <a:ea typeface="微软雅黑" panose="020B0503020204020204" charset="-122"/>
                <a:cs typeface="微软雅黑" panose="020B0503020204020204" charset="-122"/>
              </a:rPr>
              <a:t>软</a:t>
            </a:r>
            <a:r>
              <a:rPr lang="zh-CN" altLang="en-US" sz="1605" b="1">
                <a:solidFill>
                  <a:schemeClr val="accent1"/>
                </a:solidFill>
                <a:latin typeface="微软雅黑" panose="020B0503020204020204" charset="-122"/>
                <a:ea typeface="微软雅黑" panose="020B0503020204020204" charset="-122"/>
                <a:cs typeface="微软雅黑" panose="020B0503020204020204" charset="-122"/>
              </a:rPr>
              <a:t>件著作权</a:t>
            </a:r>
            <a:endParaRPr lang="en-US" sz="1605" b="1">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custDataLst>
              <p:tags r:id="rId7"/>
            </p:custDataLst>
          </p:nvPr>
        </p:nvSpPr>
        <p:spPr>
          <a:xfrm>
            <a:off x="6422466" y="5213997"/>
            <a:ext cx="5064406" cy="1221740"/>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solidFill>
                <a:latin typeface="微软雅黑" panose="020B0503020204020204" charset="-122"/>
                <a:ea typeface="微软雅黑" panose="020B0503020204020204" charset="-122"/>
                <a:cs typeface="微软雅黑" panose="020B0503020204020204" charset="-122"/>
              </a:rPr>
              <a:t>1.直接打款到杂志社：用稿通知+转账记录+抬头为学校的发票</a:t>
            </a:r>
            <a:endParaRPr lang="en-US" sz="150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sz="1500">
                <a:solidFill>
                  <a:schemeClr val="dk1"/>
                </a:solidFill>
                <a:latin typeface="微软雅黑" panose="020B0503020204020204" charset="-122"/>
                <a:ea typeface="微软雅黑" panose="020B0503020204020204" charset="-122"/>
                <a:cs typeface="微软雅黑" panose="020B0503020204020204" charset="-122"/>
              </a:rPr>
              <a:t> 2.打款到中介：见刊后才能报，实体刊物+转账记录+抬头为学校的发票（冯博士签字）</a:t>
            </a:r>
            <a:endParaRPr lang="en-US" sz="150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 name="TextBox 8"/>
          <p:cNvSpPr txBox="1"/>
          <p:nvPr>
            <p:custDataLst>
              <p:tags r:id="rId8"/>
            </p:custDataLst>
          </p:nvPr>
        </p:nvSpPr>
        <p:spPr>
          <a:xfrm>
            <a:off x="6422466" y="4823558"/>
            <a:ext cx="4169507" cy="304165"/>
          </a:xfrm>
          <a:prstGeom prst="rect">
            <a:avLst/>
          </a:prstGeom>
        </p:spPr>
        <p:txBody>
          <a:bodyPr vert="horz" wrap="square" lIns="114300" tIns="57150" rIns="114300" bIns="57150" rtlCol="0" anchor="t" anchorCtr="0">
            <a:spAutoFit/>
          </a:bodyPr>
          <a:lstStyle/>
          <a:p>
            <a:pPr>
              <a:lnSpc>
                <a:spcPct val="77000"/>
              </a:lnSpc>
            </a:pPr>
            <a:r>
              <a:rPr lang="en-US" sz="1605" b="1">
                <a:solidFill>
                  <a:schemeClr val="accent1"/>
                </a:solidFill>
                <a:latin typeface="微软雅黑" panose="020B0503020204020204" charset="-122"/>
                <a:ea typeface="微软雅黑" panose="020B0503020204020204" charset="-122"/>
                <a:cs typeface="微软雅黑" panose="020B0503020204020204" charset="-122"/>
              </a:rPr>
              <a:t>论文</a:t>
            </a:r>
            <a:endParaRPr lang="en-US" sz="1605" b="1">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9" name="AutoShape 9"/>
          <p:cNvSpPr/>
          <p:nvPr/>
        </p:nvSpPr>
        <p:spPr>
          <a:xfrm>
            <a:off x="454963" y="331168"/>
            <a:ext cx="84147" cy="84147"/>
          </a:xfrm>
          <a:prstGeom prst="ellipse">
            <a:avLst/>
          </a:prstGeom>
          <a:solidFill>
            <a:schemeClr val="accent1">
              <a:alpha val="100000"/>
            </a:schemeClr>
          </a:solidFill>
        </p:spPr>
      </p:sp>
      <p:sp>
        <p:nvSpPr>
          <p:cNvPr id="10" name="AutoShape 10"/>
          <p:cNvSpPr/>
          <p:nvPr/>
        </p:nvSpPr>
        <p:spPr>
          <a:xfrm>
            <a:off x="575049" y="337743"/>
            <a:ext cx="78137" cy="78137"/>
          </a:xfrm>
          <a:prstGeom prst="ellipse">
            <a:avLst/>
          </a:prstGeom>
          <a:solidFill>
            <a:schemeClr val="accent1">
              <a:alpha val="80000"/>
            </a:schemeClr>
          </a:solidFill>
        </p:spPr>
      </p:sp>
      <p:sp>
        <p:nvSpPr>
          <p:cNvPr id="11" name="AutoShape 11"/>
          <p:cNvSpPr/>
          <p:nvPr/>
        </p:nvSpPr>
        <p:spPr>
          <a:xfrm>
            <a:off x="689125" y="339460"/>
            <a:ext cx="74704" cy="74704"/>
          </a:xfrm>
          <a:prstGeom prst="ellipse">
            <a:avLst/>
          </a:prstGeom>
          <a:solidFill>
            <a:schemeClr val="accent1">
              <a:alpha val="60000"/>
            </a:schemeClr>
          </a:solidFill>
        </p:spPr>
      </p:sp>
      <p:sp>
        <p:nvSpPr>
          <p:cNvPr id="12" name="AutoShape 12"/>
          <p:cNvSpPr/>
          <p:nvPr/>
        </p:nvSpPr>
        <p:spPr>
          <a:xfrm>
            <a:off x="799768" y="348430"/>
            <a:ext cx="69238" cy="69238"/>
          </a:xfrm>
          <a:prstGeom prst="ellipse">
            <a:avLst/>
          </a:prstGeom>
          <a:solidFill>
            <a:schemeClr val="accent1">
              <a:alpha val="40000"/>
            </a:schemeClr>
          </a:solidFill>
        </p:spPr>
      </p:sp>
      <p:sp>
        <p:nvSpPr>
          <p:cNvPr id="13" name="AutoShape 13"/>
          <p:cNvSpPr/>
          <p:nvPr/>
        </p:nvSpPr>
        <p:spPr>
          <a:xfrm>
            <a:off x="904945" y="344297"/>
            <a:ext cx="65594" cy="65594"/>
          </a:xfrm>
          <a:prstGeom prst="ellipse">
            <a:avLst/>
          </a:prstGeom>
          <a:solidFill>
            <a:schemeClr val="accent1">
              <a:alpha val="20000"/>
            </a:schemeClr>
          </a:solidFill>
        </p:spPr>
      </p:sp>
      <p:sp>
        <p:nvSpPr>
          <p:cNvPr id="14" name="AutoShape 14"/>
          <p:cNvSpPr/>
          <p:nvPr/>
        </p:nvSpPr>
        <p:spPr>
          <a:xfrm>
            <a:off x="454963" y="448942"/>
            <a:ext cx="84147" cy="84147"/>
          </a:xfrm>
          <a:prstGeom prst="ellipse">
            <a:avLst/>
          </a:prstGeom>
          <a:solidFill>
            <a:schemeClr val="accent1">
              <a:alpha val="100000"/>
            </a:schemeClr>
          </a:solidFill>
        </p:spPr>
      </p:sp>
      <p:sp>
        <p:nvSpPr>
          <p:cNvPr id="15" name="AutoShape 15"/>
          <p:cNvSpPr/>
          <p:nvPr/>
        </p:nvSpPr>
        <p:spPr>
          <a:xfrm>
            <a:off x="575049" y="455517"/>
            <a:ext cx="78137" cy="78137"/>
          </a:xfrm>
          <a:prstGeom prst="ellipse">
            <a:avLst/>
          </a:prstGeom>
          <a:solidFill>
            <a:schemeClr val="accent1">
              <a:alpha val="80000"/>
            </a:schemeClr>
          </a:solidFill>
        </p:spPr>
      </p:sp>
      <p:sp>
        <p:nvSpPr>
          <p:cNvPr id="16" name="AutoShape 16"/>
          <p:cNvSpPr/>
          <p:nvPr/>
        </p:nvSpPr>
        <p:spPr>
          <a:xfrm>
            <a:off x="689125" y="457233"/>
            <a:ext cx="74704" cy="74704"/>
          </a:xfrm>
          <a:prstGeom prst="ellipse">
            <a:avLst/>
          </a:prstGeom>
          <a:solidFill>
            <a:schemeClr val="accent1">
              <a:alpha val="60000"/>
            </a:schemeClr>
          </a:solidFill>
        </p:spPr>
      </p:sp>
      <p:sp>
        <p:nvSpPr>
          <p:cNvPr id="17" name="AutoShape 17"/>
          <p:cNvSpPr/>
          <p:nvPr/>
        </p:nvSpPr>
        <p:spPr>
          <a:xfrm>
            <a:off x="799768" y="466203"/>
            <a:ext cx="69238" cy="69238"/>
          </a:xfrm>
          <a:prstGeom prst="ellipse">
            <a:avLst/>
          </a:prstGeom>
          <a:solidFill>
            <a:schemeClr val="accent1">
              <a:alpha val="40000"/>
            </a:schemeClr>
          </a:solidFill>
        </p:spPr>
      </p:sp>
      <p:sp>
        <p:nvSpPr>
          <p:cNvPr id="18" name="AutoShape 18"/>
          <p:cNvSpPr/>
          <p:nvPr/>
        </p:nvSpPr>
        <p:spPr>
          <a:xfrm>
            <a:off x="904945" y="462070"/>
            <a:ext cx="65594" cy="65594"/>
          </a:xfrm>
          <a:prstGeom prst="ellipse">
            <a:avLst/>
          </a:prstGeom>
          <a:solidFill>
            <a:schemeClr val="accent1">
              <a:alpha val="20000"/>
            </a:schemeClr>
          </a:solidFill>
        </p:spPr>
      </p:sp>
      <p:sp>
        <p:nvSpPr>
          <p:cNvPr id="19" name="AutoShape 19"/>
          <p:cNvSpPr/>
          <p:nvPr/>
        </p:nvSpPr>
        <p:spPr>
          <a:xfrm>
            <a:off x="454963" y="566715"/>
            <a:ext cx="84147" cy="84147"/>
          </a:xfrm>
          <a:prstGeom prst="ellipse">
            <a:avLst/>
          </a:prstGeom>
          <a:solidFill>
            <a:schemeClr val="accent1">
              <a:alpha val="100000"/>
            </a:schemeClr>
          </a:solidFill>
        </p:spPr>
      </p:sp>
      <p:sp>
        <p:nvSpPr>
          <p:cNvPr id="20" name="AutoShape 20"/>
          <p:cNvSpPr/>
          <p:nvPr/>
        </p:nvSpPr>
        <p:spPr>
          <a:xfrm>
            <a:off x="575049" y="573291"/>
            <a:ext cx="78137" cy="78137"/>
          </a:xfrm>
          <a:prstGeom prst="ellipse">
            <a:avLst/>
          </a:prstGeom>
          <a:solidFill>
            <a:schemeClr val="accent1">
              <a:alpha val="80000"/>
            </a:schemeClr>
          </a:solidFill>
        </p:spPr>
      </p:sp>
      <p:sp>
        <p:nvSpPr>
          <p:cNvPr id="21" name="AutoShape 21"/>
          <p:cNvSpPr/>
          <p:nvPr/>
        </p:nvSpPr>
        <p:spPr>
          <a:xfrm>
            <a:off x="689125" y="575007"/>
            <a:ext cx="74704" cy="74704"/>
          </a:xfrm>
          <a:prstGeom prst="ellipse">
            <a:avLst/>
          </a:prstGeom>
          <a:solidFill>
            <a:schemeClr val="accent1">
              <a:alpha val="60000"/>
            </a:schemeClr>
          </a:solidFill>
        </p:spPr>
      </p:sp>
      <p:sp>
        <p:nvSpPr>
          <p:cNvPr id="22" name="AutoShape 22"/>
          <p:cNvSpPr/>
          <p:nvPr/>
        </p:nvSpPr>
        <p:spPr>
          <a:xfrm>
            <a:off x="799768" y="583977"/>
            <a:ext cx="69238" cy="69238"/>
          </a:xfrm>
          <a:prstGeom prst="ellipse">
            <a:avLst/>
          </a:prstGeom>
          <a:solidFill>
            <a:schemeClr val="accent1">
              <a:alpha val="40000"/>
            </a:schemeClr>
          </a:solidFill>
        </p:spPr>
      </p:sp>
      <p:sp>
        <p:nvSpPr>
          <p:cNvPr id="23" name="AutoShape 23"/>
          <p:cNvSpPr/>
          <p:nvPr/>
        </p:nvSpPr>
        <p:spPr>
          <a:xfrm>
            <a:off x="904945" y="579844"/>
            <a:ext cx="65594" cy="65594"/>
          </a:xfrm>
          <a:prstGeom prst="ellipse">
            <a:avLst/>
          </a:prstGeom>
          <a:solidFill>
            <a:schemeClr val="accent1">
              <a:alpha val="20000"/>
            </a:schemeClr>
          </a:solidFill>
        </p:spPr>
      </p:sp>
      <p:sp>
        <p:nvSpPr>
          <p:cNvPr id="24" name="AutoShape 24"/>
          <p:cNvSpPr/>
          <p:nvPr/>
        </p:nvSpPr>
        <p:spPr>
          <a:xfrm>
            <a:off x="454963" y="684489"/>
            <a:ext cx="84147" cy="84147"/>
          </a:xfrm>
          <a:prstGeom prst="ellipse">
            <a:avLst/>
          </a:prstGeom>
          <a:solidFill>
            <a:schemeClr val="accent1">
              <a:alpha val="100000"/>
            </a:schemeClr>
          </a:solidFill>
        </p:spPr>
      </p:sp>
      <p:sp>
        <p:nvSpPr>
          <p:cNvPr id="25" name="AutoShape 25"/>
          <p:cNvSpPr/>
          <p:nvPr/>
        </p:nvSpPr>
        <p:spPr>
          <a:xfrm>
            <a:off x="575049" y="691064"/>
            <a:ext cx="78137" cy="78137"/>
          </a:xfrm>
          <a:prstGeom prst="ellipse">
            <a:avLst/>
          </a:prstGeom>
          <a:solidFill>
            <a:schemeClr val="accent1">
              <a:alpha val="80000"/>
            </a:schemeClr>
          </a:solidFill>
        </p:spPr>
      </p:sp>
      <p:sp>
        <p:nvSpPr>
          <p:cNvPr id="26" name="AutoShape 26"/>
          <p:cNvSpPr/>
          <p:nvPr/>
        </p:nvSpPr>
        <p:spPr>
          <a:xfrm>
            <a:off x="689125" y="692781"/>
            <a:ext cx="74704" cy="74704"/>
          </a:xfrm>
          <a:prstGeom prst="ellipse">
            <a:avLst/>
          </a:prstGeom>
          <a:solidFill>
            <a:schemeClr val="accent1">
              <a:alpha val="60000"/>
            </a:schemeClr>
          </a:solidFill>
        </p:spPr>
      </p:sp>
      <p:sp>
        <p:nvSpPr>
          <p:cNvPr id="27" name="AutoShape 27"/>
          <p:cNvSpPr/>
          <p:nvPr/>
        </p:nvSpPr>
        <p:spPr>
          <a:xfrm>
            <a:off x="799768" y="701751"/>
            <a:ext cx="69238" cy="69238"/>
          </a:xfrm>
          <a:prstGeom prst="ellipse">
            <a:avLst/>
          </a:prstGeom>
          <a:solidFill>
            <a:schemeClr val="accent1">
              <a:alpha val="40000"/>
            </a:schemeClr>
          </a:solidFill>
        </p:spPr>
      </p:sp>
      <p:sp>
        <p:nvSpPr>
          <p:cNvPr id="28" name="AutoShape 28"/>
          <p:cNvSpPr/>
          <p:nvPr/>
        </p:nvSpPr>
        <p:spPr>
          <a:xfrm>
            <a:off x="904945" y="697618"/>
            <a:ext cx="65594" cy="65594"/>
          </a:xfrm>
          <a:prstGeom prst="ellipse">
            <a:avLst/>
          </a:prstGeom>
          <a:solidFill>
            <a:schemeClr val="accent1">
              <a:alpha val="20000"/>
            </a:schemeClr>
          </a:solidFill>
        </p:spPr>
      </p:sp>
      <p:sp>
        <p:nvSpPr>
          <p:cNvPr id="29" name="TextBox 29"/>
          <p:cNvSpPr txBox="1"/>
          <p:nvPr/>
        </p:nvSpPr>
        <p:spPr>
          <a:xfrm>
            <a:off x="1094842" y="93878"/>
            <a:ext cx="10001250" cy="893445"/>
          </a:xfrm>
          <a:prstGeom prst="rect">
            <a:avLst/>
          </a:prstGeom>
        </p:spPr>
        <p:txBody>
          <a:bodyPr vert="horz" wrap="square" lIns="123825" tIns="123825" rIns="57150" bIns="123825" rtlCol="0" anchor="t" anchorCtr="0">
            <a:spAutoFit/>
          </a:bodyPr>
          <a:lstStyle/>
          <a:p>
            <a:pPr>
              <a:lnSpc>
                <a:spcPct val="140000"/>
              </a:lnSpc>
            </a:pPr>
            <a:r>
              <a:rPr lang="zh-CN" altLang="en-US" sz="3000" b="1">
                <a:solidFill>
                  <a:schemeClr val="accent1"/>
                </a:solidFill>
                <a:latin typeface="微软雅黑" panose="020B0503020204020204" charset="-122"/>
                <a:ea typeface="微软雅黑" panose="020B0503020204020204" charset="-122"/>
                <a:cs typeface="微软雅黑" panose="020B0503020204020204" charset="-122"/>
              </a:rPr>
              <a:t>知识产权报销规范</a:t>
            </a:r>
            <a:endParaRPr lang="zh-CN" altLang="en-US" sz="3000" b="1">
              <a:solidFill>
                <a:schemeClr val="accent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custDataLst>
              <p:tags r:id="rId2"/>
            </p:custDataLst>
          </p:nvPr>
        </p:nvSpPr>
        <p:spPr>
          <a:xfrm>
            <a:off x="981837" y="1604867"/>
            <a:ext cx="3394996" cy="2116741"/>
          </a:xfrm>
          <a:prstGeom prst="rect">
            <a:avLst/>
          </a:prstGeom>
          <a:solidFill>
            <a:schemeClr val="accent1">
              <a:alpha val="100000"/>
            </a:schemeClr>
          </a:solidFill>
        </p:spPr>
        <p:txBody>
          <a:bodyPr vert="horz" wrap="square" lIns="91440" tIns="45720" rIns="91440" bIns="45720" rtlCol="0" anchor="ctr" anchorCtr="0">
            <a:noAutofit/>
          </a:bodyPr>
          <a:lstStyle/>
          <a:p>
            <a:pPr algn="ctr">
              <a:defRPr/>
            </a:pPr>
            <a:r>
              <a:rPr lang="en-US" sz="2940">
                <a:solidFill>
                  <a:srgbClr val="FFFFFF"/>
                </a:solidFill>
                <a:latin typeface="Calibri" panose="020F0502020204030204"/>
                <a:ea typeface="Calibri" panose="020F0502020204030204"/>
                <a:cs typeface="Calibri" panose="020F0502020204030204"/>
              </a:rPr>
              <a:t>    </a:t>
            </a:r>
            <a:endParaRPr lang="en-US" sz="1100"/>
          </a:p>
        </p:txBody>
      </p:sp>
      <p:sp>
        <p:nvSpPr>
          <p:cNvPr id="3" name="AutoShape 3"/>
          <p:cNvSpPr/>
          <p:nvPr>
            <p:custDataLst>
              <p:tags r:id="rId3"/>
            </p:custDataLst>
          </p:nvPr>
        </p:nvSpPr>
        <p:spPr>
          <a:xfrm>
            <a:off x="4376738" y="3721608"/>
            <a:ext cx="3394996" cy="2116741"/>
          </a:xfrm>
          <a:prstGeom prst="rect">
            <a:avLst/>
          </a:prstGeom>
          <a:solidFill>
            <a:schemeClr val="accent1">
              <a:alpha val="100000"/>
            </a:schemeClr>
          </a:solidFill>
        </p:spPr>
      </p:sp>
      <p:sp>
        <p:nvSpPr>
          <p:cNvPr id="4" name="AutoShape 4"/>
          <p:cNvSpPr/>
          <p:nvPr>
            <p:custDataLst>
              <p:tags r:id="rId4"/>
            </p:custDataLst>
          </p:nvPr>
        </p:nvSpPr>
        <p:spPr>
          <a:xfrm>
            <a:off x="7771733" y="1604867"/>
            <a:ext cx="3394996" cy="2116741"/>
          </a:xfrm>
          <a:prstGeom prst="rect">
            <a:avLst/>
          </a:prstGeom>
          <a:solidFill>
            <a:schemeClr val="accent1">
              <a:alpha val="100000"/>
            </a:schemeClr>
          </a:solidFill>
        </p:spPr>
      </p:sp>
      <p:pic>
        <p:nvPicPr>
          <p:cNvPr id="5" name="Picture 5"/>
          <p:cNvPicPr>
            <a:picLocks noChangeAspect="1"/>
          </p:cNvPicPr>
          <p:nvPr>
            <p:custDataLst>
              <p:tags r:id="rId5"/>
            </p:custDataLst>
          </p:nvPr>
        </p:nvPicPr>
        <p:blipFill>
          <a:blip r:embed="rId6"/>
          <a:srcRect t="2638" b="2638"/>
          <a:stretch>
            <a:fillRect/>
          </a:stretch>
        </p:blipFill>
        <p:spPr>
          <a:xfrm>
            <a:off x="981837" y="3694465"/>
            <a:ext cx="3394942" cy="2143864"/>
          </a:xfrm>
          <a:prstGeom prst="rect">
            <a:avLst/>
          </a:prstGeom>
        </p:spPr>
      </p:pic>
      <p:pic>
        <p:nvPicPr>
          <p:cNvPr id="7" name="Picture 7"/>
          <p:cNvPicPr>
            <a:picLocks noChangeAspect="1"/>
          </p:cNvPicPr>
          <p:nvPr>
            <p:custDataLst>
              <p:tags r:id="rId7"/>
            </p:custDataLst>
          </p:nvPr>
        </p:nvPicPr>
        <p:blipFill>
          <a:blip r:embed="rId8"/>
          <a:srcRect t="2638" b="2638"/>
          <a:stretch>
            <a:fillRect/>
          </a:stretch>
        </p:blipFill>
        <p:spPr>
          <a:xfrm>
            <a:off x="7771733" y="3721608"/>
            <a:ext cx="3394942" cy="2143864"/>
          </a:xfrm>
          <a:prstGeom prst="rect">
            <a:avLst/>
          </a:prstGeom>
        </p:spPr>
      </p:pic>
      <p:sp>
        <p:nvSpPr>
          <p:cNvPr id="8" name="AutoShape 8"/>
          <p:cNvSpPr/>
          <p:nvPr/>
        </p:nvSpPr>
        <p:spPr>
          <a:xfrm>
            <a:off x="454963" y="331168"/>
            <a:ext cx="84147" cy="84147"/>
          </a:xfrm>
          <a:prstGeom prst="ellipse">
            <a:avLst/>
          </a:prstGeom>
          <a:solidFill>
            <a:schemeClr val="accent1">
              <a:alpha val="100000"/>
            </a:schemeClr>
          </a:solidFill>
        </p:spPr>
      </p:sp>
      <p:sp>
        <p:nvSpPr>
          <p:cNvPr id="9" name="AutoShape 9"/>
          <p:cNvSpPr/>
          <p:nvPr/>
        </p:nvSpPr>
        <p:spPr>
          <a:xfrm>
            <a:off x="575049" y="337743"/>
            <a:ext cx="78137" cy="78137"/>
          </a:xfrm>
          <a:prstGeom prst="ellipse">
            <a:avLst/>
          </a:prstGeom>
          <a:solidFill>
            <a:schemeClr val="accent1">
              <a:alpha val="80000"/>
            </a:schemeClr>
          </a:solidFill>
        </p:spPr>
      </p:sp>
      <p:sp>
        <p:nvSpPr>
          <p:cNvPr id="10" name="AutoShape 10"/>
          <p:cNvSpPr/>
          <p:nvPr/>
        </p:nvSpPr>
        <p:spPr>
          <a:xfrm>
            <a:off x="689125" y="339460"/>
            <a:ext cx="74704" cy="74704"/>
          </a:xfrm>
          <a:prstGeom prst="ellipse">
            <a:avLst/>
          </a:prstGeom>
          <a:solidFill>
            <a:schemeClr val="accent1">
              <a:alpha val="60000"/>
            </a:schemeClr>
          </a:solidFill>
        </p:spPr>
      </p:sp>
      <p:sp>
        <p:nvSpPr>
          <p:cNvPr id="11" name="AutoShape 11"/>
          <p:cNvSpPr/>
          <p:nvPr/>
        </p:nvSpPr>
        <p:spPr>
          <a:xfrm>
            <a:off x="799768" y="348430"/>
            <a:ext cx="69238" cy="69238"/>
          </a:xfrm>
          <a:prstGeom prst="ellipse">
            <a:avLst/>
          </a:prstGeom>
          <a:solidFill>
            <a:schemeClr val="accent1">
              <a:alpha val="40000"/>
            </a:schemeClr>
          </a:solidFill>
        </p:spPr>
      </p:sp>
      <p:sp>
        <p:nvSpPr>
          <p:cNvPr id="12" name="AutoShape 12"/>
          <p:cNvSpPr/>
          <p:nvPr/>
        </p:nvSpPr>
        <p:spPr>
          <a:xfrm>
            <a:off x="904945" y="344297"/>
            <a:ext cx="65594" cy="65594"/>
          </a:xfrm>
          <a:prstGeom prst="ellipse">
            <a:avLst/>
          </a:prstGeom>
          <a:solidFill>
            <a:schemeClr val="accent1">
              <a:alpha val="20000"/>
            </a:schemeClr>
          </a:solidFill>
        </p:spPr>
      </p:sp>
      <p:sp>
        <p:nvSpPr>
          <p:cNvPr id="13" name="AutoShape 13"/>
          <p:cNvSpPr/>
          <p:nvPr/>
        </p:nvSpPr>
        <p:spPr>
          <a:xfrm>
            <a:off x="454963" y="448942"/>
            <a:ext cx="84147" cy="84147"/>
          </a:xfrm>
          <a:prstGeom prst="ellipse">
            <a:avLst/>
          </a:prstGeom>
          <a:solidFill>
            <a:schemeClr val="accent1">
              <a:alpha val="100000"/>
            </a:schemeClr>
          </a:solidFill>
        </p:spPr>
      </p:sp>
      <p:sp>
        <p:nvSpPr>
          <p:cNvPr id="14" name="AutoShape 14"/>
          <p:cNvSpPr/>
          <p:nvPr/>
        </p:nvSpPr>
        <p:spPr>
          <a:xfrm>
            <a:off x="575049" y="455517"/>
            <a:ext cx="78137" cy="78137"/>
          </a:xfrm>
          <a:prstGeom prst="ellipse">
            <a:avLst/>
          </a:prstGeom>
          <a:solidFill>
            <a:schemeClr val="accent1">
              <a:alpha val="80000"/>
            </a:schemeClr>
          </a:solidFill>
        </p:spPr>
      </p:sp>
      <p:sp>
        <p:nvSpPr>
          <p:cNvPr id="15" name="AutoShape 15"/>
          <p:cNvSpPr/>
          <p:nvPr/>
        </p:nvSpPr>
        <p:spPr>
          <a:xfrm>
            <a:off x="689125" y="457233"/>
            <a:ext cx="74704" cy="74704"/>
          </a:xfrm>
          <a:prstGeom prst="ellipse">
            <a:avLst/>
          </a:prstGeom>
          <a:solidFill>
            <a:schemeClr val="accent1">
              <a:alpha val="60000"/>
            </a:schemeClr>
          </a:solidFill>
        </p:spPr>
      </p:sp>
      <p:sp>
        <p:nvSpPr>
          <p:cNvPr id="16" name="AutoShape 16"/>
          <p:cNvSpPr/>
          <p:nvPr/>
        </p:nvSpPr>
        <p:spPr>
          <a:xfrm>
            <a:off x="799768" y="466203"/>
            <a:ext cx="69238" cy="69238"/>
          </a:xfrm>
          <a:prstGeom prst="ellipse">
            <a:avLst/>
          </a:prstGeom>
          <a:solidFill>
            <a:schemeClr val="accent1">
              <a:alpha val="40000"/>
            </a:schemeClr>
          </a:solidFill>
        </p:spPr>
      </p:sp>
      <p:sp>
        <p:nvSpPr>
          <p:cNvPr id="17" name="AutoShape 17"/>
          <p:cNvSpPr/>
          <p:nvPr/>
        </p:nvSpPr>
        <p:spPr>
          <a:xfrm>
            <a:off x="904945" y="462070"/>
            <a:ext cx="65594" cy="65594"/>
          </a:xfrm>
          <a:prstGeom prst="ellipse">
            <a:avLst/>
          </a:prstGeom>
          <a:solidFill>
            <a:schemeClr val="accent1">
              <a:alpha val="20000"/>
            </a:schemeClr>
          </a:solidFill>
        </p:spPr>
      </p:sp>
      <p:sp>
        <p:nvSpPr>
          <p:cNvPr id="18" name="AutoShape 18"/>
          <p:cNvSpPr/>
          <p:nvPr/>
        </p:nvSpPr>
        <p:spPr>
          <a:xfrm>
            <a:off x="454963" y="566715"/>
            <a:ext cx="84147" cy="84147"/>
          </a:xfrm>
          <a:prstGeom prst="ellipse">
            <a:avLst/>
          </a:prstGeom>
          <a:solidFill>
            <a:schemeClr val="accent1">
              <a:alpha val="100000"/>
            </a:schemeClr>
          </a:solidFill>
        </p:spPr>
      </p:sp>
      <p:sp>
        <p:nvSpPr>
          <p:cNvPr id="19" name="AutoShape 19"/>
          <p:cNvSpPr/>
          <p:nvPr/>
        </p:nvSpPr>
        <p:spPr>
          <a:xfrm>
            <a:off x="575049" y="573291"/>
            <a:ext cx="78137" cy="78137"/>
          </a:xfrm>
          <a:prstGeom prst="ellipse">
            <a:avLst/>
          </a:prstGeom>
          <a:solidFill>
            <a:schemeClr val="accent1">
              <a:alpha val="80000"/>
            </a:schemeClr>
          </a:solidFill>
        </p:spPr>
      </p:sp>
      <p:sp>
        <p:nvSpPr>
          <p:cNvPr id="20" name="AutoShape 20"/>
          <p:cNvSpPr/>
          <p:nvPr/>
        </p:nvSpPr>
        <p:spPr>
          <a:xfrm>
            <a:off x="689125" y="575007"/>
            <a:ext cx="74704" cy="74704"/>
          </a:xfrm>
          <a:prstGeom prst="ellipse">
            <a:avLst/>
          </a:prstGeom>
          <a:solidFill>
            <a:schemeClr val="accent1">
              <a:alpha val="60000"/>
            </a:schemeClr>
          </a:solidFill>
        </p:spPr>
      </p:sp>
      <p:sp>
        <p:nvSpPr>
          <p:cNvPr id="21" name="AutoShape 21"/>
          <p:cNvSpPr/>
          <p:nvPr/>
        </p:nvSpPr>
        <p:spPr>
          <a:xfrm>
            <a:off x="799768" y="583977"/>
            <a:ext cx="69238" cy="69238"/>
          </a:xfrm>
          <a:prstGeom prst="ellipse">
            <a:avLst/>
          </a:prstGeom>
          <a:solidFill>
            <a:schemeClr val="accent1">
              <a:alpha val="40000"/>
            </a:schemeClr>
          </a:solidFill>
        </p:spPr>
      </p:sp>
      <p:sp>
        <p:nvSpPr>
          <p:cNvPr id="22" name="AutoShape 22"/>
          <p:cNvSpPr/>
          <p:nvPr/>
        </p:nvSpPr>
        <p:spPr>
          <a:xfrm>
            <a:off x="904945" y="579844"/>
            <a:ext cx="65594" cy="65594"/>
          </a:xfrm>
          <a:prstGeom prst="ellipse">
            <a:avLst/>
          </a:prstGeom>
          <a:solidFill>
            <a:schemeClr val="accent1">
              <a:alpha val="20000"/>
            </a:schemeClr>
          </a:solidFill>
        </p:spPr>
      </p:sp>
      <p:sp>
        <p:nvSpPr>
          <p:cNvPr id="23" name="AutoShape 23"/>
          <p:cNvSpPr/>
          <p:nvPr/>
        </p:nvSpPr>
        <p:spPr>
          <a:xfrm>
            <a:off x="454963" y="684489"/>
            <a:ext cx="84147" cy="84147"/>
          </a:xfrm>
          <a:prstGeom prst="ellipse">
            <a:avLst/>
          </a:prstGeom>
          <a:solidFill>
            <a:schemeClr val="accent1">
              <a:alpha val="100000"/>
            </a:schemeClr>
          </a:solidFill>
        </p:spPr>
      </p:sp>
      <p:sp>
        <p:nvSpPr>
          <p:cNvPr id="24" name="AutoShape 24"/>
          <p:cNvSpPr/>
          <p:nvPr/>
        </p:nvSpPr>
        <p:spPr>
          <a:xfrm>
            <a:off x="575049" y="691064"/>
            <a:ext cx="78137" cy="78137"/>
          </a:xfrm>
          <a:prstGeom prst="ellipse">
            <a:avLst/>
          </a:prstGeom>
          <a:solidFill>
            <a:schemeClr val="accent1">
              <a:alpha val="80000"/>
            </a:schemeClr>
          </a:solidFill>
        </p:spPr>
      </p:sp>
      <p:sp>
        <p:nvSpPr>
          <p:cNvPr id="25" name="AutoShape 25"/>
          <p:cNvSpPr/>
          <p:nvPr/>
        </p:nvSpPr>
        <p:spPr>
          <a:xfrm>
            <a:off x="689125" y="692781"/>
            <a:ext cx="74704" cy="74704"/>
          </a:xfrm>
          <a:prstGeom prst="ellipse">
            <a:avLst/>
          </a:prstGeom>
          <a:solidFill>
            <a:schemeClr val="accent1">
              <a:alpha val="60000"/>
            </a:schemeClr>
          </a:solidFill>
        </p:spPr>
      </p:sp>
      <p:sp>
        <p:nvSpPr>
          <p:cNvPr id="26" name="AutoShape 26"/>
          <p:cNvSpPr/>
          <p:nvPr/>
        </p:nvSpPr>
        <p:spPr>
          <a:xfrm>
            <a:off x="799768" y="701751"/>
            <a:ext cx="69238" cy="69238"/>
          </a:xfrm>
          <a:prstGeom prst="ellipse">
            <a:avLst/>
          </a:prstGeom>
          <a:solidFill>
            <a:schemeClr val="accent1">
              <a:alpha val="40000"/>
            </a:schemeClr>
          </a:solidFill>
        </p:spPr>
      </p:sp>
      <p:sp>
        <p:nvSpPr>
          <p:cNvPr id="27" name="AutoShape 27"/>
          <p:cNvSpPr/>
          <p:nvPr/>
        </p:nvSpPr>
        <p:spPr>
          <a:xfrm>
            <a:off x="904945" y="697618"/>
            <a:ext cx="65594" cy="65594"/>
          </a:xfrm>
          <a:prstGeom prst="ellipse">
            <a:avLst/>
          </a:prstGeom>
          <a:solidFill>
            <a:schemeClr val="accent1">
              <a:alpha val="20000"/>
            </a:schemeClr>
          </a:solidFill>
        </p:spPr>
      </p:sp>
      <p:sp>
        <p:nvSpPr>
          <p:cNvPr id="28" name="TextBox 28"/>
          <p:cNvSpPr txBox="1"/>
          <p:nvPr/>
        </p:nvSpPr>
        <p:spPr>
          <a:xfrm>
            <a:off x="1094842" y="93878"/>
            <a:ext cx="10001250" cy="893445"/>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solidFill>
                <a:latin typeface="微软雅黑" panose="020B0503020204020204" charset="-122"/>
                <a:ea typeface="微软雅黑" panose="020B0503020204020204" charset="-122"/>
                <a:cs typeface="微软雅黑" panose="020B0503020204020204" charset="-122"/>
              </a:rPr>
              <a:t>差旅费报销</a:t>
            </a:r>
            <a:r>
              <a:rPr lang="en-US" sz="3000" b="1">
                <a:solidFill>
                  <a:schemeClr val="accent1"/>
                </a:solidFill>
                <a:latin typeface="微软雅黑" panose="020B0503020204020204" charset="-122"/>
                <a:ea typeface="微软雅黑" panose="020B0503020204020204" charset="-122"/>
                <a:cs typeface="微软雅黑" panose="020B0503020204020204" charset="-122"/>
                <a:sym typeface="+mn-ea"/>
              </a:rPr>
              <a:t>规范</a:t>
            </a:r>
            <a:endParaRPr lang="en-US" sz="3000" b="1">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29" name="TextBox 29"/>
          <p:cNvSpPr txBox="1"/>
          <p:nvPr>
            <p:custDataLst>
              <p:tags r:id="rId9"/>
            </p:custDataLst>
          </p:nvPr>
        </p:nvSpPr>
        <p:spPr>
          <a:xfrm>
            <a:off x="981837" y="1604867"/>
            <a:ext cx="3394996" cy="490334"/>
          </a:xfrm>
          <a:prstGeom prst="rect">
            <a:avLst/>
          </a:prstGeom>
        </p:spPr>
        <p:txBody>
          <a:bodyPr wrap="square" lIns="66008" tIns="33052" rIns="66008" bIns="33052" rtlCol="0" anchor="t" anchorCtr="0">
            <a:normAutofit/>
          </a:bodyPr>
          <a:lstStyle/>
          <a:p>
            <a:pPr algn="ctr">
              <a:lnSpc>
                <a:spcPct val="120000"/>
              </a:lnSpc>
            </a:pPr>
            <a:r>
              <a:rPr lang="en-US" sz="2025" b="1">
                <a:solidFill>
                  <a:srgbClr val="FFFDFD">
                    <a:alpha val="100000"/>
                  </a:srgbClr>
                </a:solidFill>
                <a:latin typeface="微软雅黑" panose="020B0503020204020204" charset="-122"/>
                <a:ea typeface="微软雅黑" panose="020B0503020204020204" charset="-122"/>
                <a:cs typeface="微软雅黑" panose="020B0503020204020204" charset="-122"/>
              </a:rPr>
              <a:t>交通费</a:t>
            </a:r>
            <a:endParaRPr lang="en-US" sz="2025" b="1">
              <a:solidFill>
                <a:srgbClr val="FFFDFD">
                  <a:alpha val="100000"/>
                </a:srgbClr>
              </a:solidFill>
              <a:latin typeface="微软雅黑" panose="020B0503020204020204" charset="-122"/>
              <a:ea typeface="微软雅黑" panose="020B0503020204020204" charset="-122"/>
              <a:cs typeface="微软雅黑" panose="020B0503020204020204" charset="-122"/>
            </a:endParaRPr>
          </a:p>
        </p:txBody>
      </p:sp>
      <p:sp>
        <p:nvSpPr>
          <p:cNvPr id="30" name="TextBox 30"/>
          <p:cNvSpPr txBox="1"/>
          <p:nvPr>
            <p:custDataLst>
              <p:tags r:id="rId10"/>
            </p:custDataLst>
          </p:nvPr>
        </p:nvSpPr>
        <p:spPr>
          <a:xfrm>
            <a:off x="1090562" y="2039620"/>
            <a:ext cx="3286271" cy="1654845"/>
          </a:xfrm>
          <a:prstGeom prst="rect">
            <a:avLst/>
          </a:prstGeom>
        </p:spPr>
        <p:txBody>
          <a:bodyPr wrap="square" lIns="66008" tIns="33052" rIns="66008" bIns="33052" rtlCol="0" anchor="ctr" anchorCtr="1">
            <a:normAutofit/>
          </a:bodyPr>
          <a:lstStyle/>
          <a:p>
            <a:pPr algn="l">
              <a:lnSpc>
                <a:spcPct val="150000"/>
              </a:lnSpc>
            </a:pPr>
            <a:r>
              <a:rPr lang="en-US" sz="1500">
                <a:solidFill>
                  <a:srgbClr val="FFFDFD">
                    <a:alpha val="100000"/>
                  </a:srgbClr>
                </a:solidFill>
                <a:latin typeface="微软雅黑" panose="020B0503020204020204" charset="-122"/>
                <a:ea typeface="微软雅黑" panose="020B0503020204020204" charset="-122"/>
                <a:cs typeface="微软雅黑" panose="020B0503020204020204" charset="-122"/>
              </a:rPr>
              <a:t>包括飞机票、火车票、出租车费等，需提供正规发票或行程单，并注明出差事由、时间、地点等信息。</a:t>
            </a:r>
            <a:endParaRPr lang="en-US" sz="1500">
              <a:solidFill>
                <a:srgbClr val="FFFDFD">
                  <a:alpha val="100000"/>
                </a:srgbClr>
              </a:solidFill>
              <a:latin typeface="微软雅黑" panose="020B0503020204020204" charset="-122"/>
              <a:ea typeface="微软雅黑" panose="020B0503020204020204" charset="-122"/>
              <a:cs typeface="微软雅黑" panose="020B0503020204020204" charset="-122"/>
            </a:endParaRPr>
          </a:p>
        </p:txBody>
      </p:sp>
      <p:sp>
        <p:nvSpPr>
          <p:cNvPr id="31" name="TextBox 31"/>
          <p:cNvSpPr txBox="1"/>
          <p:nvPr>
            <p:custDataLst>
              <p:tags r:id="rId11"/>
            </p:custDataLst>
          </p:nvPr>
        </p:nvSpPr>
        <p:spPr>
          <a:xfrm>
            <a:off x="4376833" y="3748751"/>
            <a:ext cx="3394996" cy="490334"/>
          </a:xfrm>
          <a:prstGeom prst="rect">
            <a:avLst/>
          </a:prstGeom>
        </p:spPr>
        <p:txBody>
          <a:bodyPr wrap="square" lIns="66008" tIns="33052" rIns="66008" bIns="33052" rtlCol="0" anchor="t" anchorCtr="0">
            <a:normAutofit/>
          </a:bodyPr>
          <a:lstStyle/>
          <a:p>
            <a:pPr algn="ctr">
              <a:lnSpc>
                <a:spcPct val="120000"/>
              </a:lnSpc>
            </a:pPr>
            <a:r>
              <a:rPr lang="en-US" sz="2025" b="1">
                <a:solidFill>
                  <a:srgbClr val="FFFDFD">
                    <a:alpha val="100000"/>
                  </a:srgbClr>
                </a:solidFill>
                <a:latin typeface="微软雅黑" panose="020B0503020204020204" charset="-122"/>
                <a:ea typeface="微软雅黑" panose="020B0503020204020204" charset="-122"/>
                <a:cs typeface="微软雅黑" panose="020B0503020204020204" charset="-122"/>
              </a:rPr>
              <a:t>住宿费</a:t>
            </a:r>
            <a:endParaRPr lang="en-US" sz="2025" b="1">
              <a:solidFill>
                <a:srgbClr val="FFFDFD">
                  <a:alpha val="100000"/>
                </a:srgbClr>
              </a:solidFill>
              <a:latin typeface="微软雅黑" panose="020B0503020204020204" charset="-122"/>
              <a:ea typeface="微软雅黑" panose="020B0503020204020204" charset="-122"/>
              <a:cs typeface="微软雅黑" panose="020B0503020204020204" charset="-122"/>
            </a:endParaRPr>
          </a:p>
        </p:txBody>
      </p:sp>
      <p:sp>
        <p:nvSpPr>
          <p:cNvPr id="32" name="TextBox 32"/>
          <p:cNvSpPr txBox="1"/>
          <p:nvPr>
            <p:custDataLst>
              <p:tags r:id="rId12"/>
            </p:custDataLst>
          </p:nvPr>
        </p:nvSpPr>
        <p:spPr>
          <a:xfrm>
            <a:off x="4485558" y="4183504"/>
            <a:ext cx="3286271" cy="1654845"/>
          </a:xfrm>
          <a:prstGeom prst="rect">
            <a:avLst/>
          </a:prstGeom>
        </p:spPr>
        <p:txBody>
          <a:bodyPr wrap="square" lIns="66008" tIns="33052" rIns="66008" bIns="33052" rtlCol="0" anchor="ctr" anchorCtr="1">
            <a:normAutofit/>
          </a:bodyPr>
          <a:lstStyle/>
          <a:p>
            <a:pPr algn="l">
              <a:lnSpc>
                <a:spcPct val="150000"/>
              </a:lnSpc>
            </a:pPr>
            <a:r>
              <a:rPr lang="en-US" sz="1500">
                <a:solidFill>
                  <a:srgbClr val="FFFDFD">
                    <a:alpha val="100000"/>
                  </a:srgbClr>
                </a:solidFill>
                <a:latin typeface="微软雅黑" panose="020B0503020204020204" charset="-122"/>
                <a:ea typeface="微软雅黑" panose="020B0503020204020204" charset="-122"/>
                <a:cs typeface="微软雅黑" panose="020B0503020204020204" charset="-122"/>
              </a:rPr>
              <a:t>提供住宿发票，发票上需注明住宿时间、天数、单价等信息，并符合公司规定的住宿标准。</a:t>
            </a:r>
            <a:endParaRPr lang="en-US" sz="1500">
              <a:solidFill>
                <a:srgbClr val="FFFDFD">
                  <a:alpha val="100000"/>
                </a:srgbClr>
              </a:solidFill>
              <a:latin typeface="微软雅黑" panose="020B0503020204020204" charset="-122"/>
              <a:ea typeface="微软雅黑" panose="020B0503020204020204" charset="-122"/>
              <a:cs typeface="微软雅黑" panose="020B0503020204020204" charset="-122"/>
            </a:endParaRPr>
          </a:p>
        </p:txBody>
      </p:sp>
      <p:sp>
        <p:nvSpPr>
          <p:cNvPr id="33" name="TextBox 33"/>
          <p:cNvSpPr txBox="1"/>
          <p:nvPr>
            <p:custDataLst>
              <p:tags r:id="rId13"/>
            </p:custDataLst>
          </p:nvPr>
        </p:nvSpPr>
        <p:spPr>
          <a:xfrm>
            <a:off x="7771733" y="1604867"/>
            <a:ext cx="3394996" cy="490334"/>
          </a:xfrm>
          <a:prstGeom prst="rect">
            <a:avLst/>
          </a:prstGeom>
        </p:spPr>
        <p:txBody>
          <a:bodyPr wrap="square" lIns="66008" tIns="33052" rIns="66008" bIns="33052" rtlCol="0" anchor="t" anchorCtr="0">
            <a:normAutofit/>
          </a:bodyPr>
          <a:lstStyle/>
          <a:p>
            <a:pPr algn="ctr">
              <a:lnSpc>
                <a:spcPct val="120000"/>
              </a:lnSpc>
            </a:pPr>
            <a:r>
              <a:rPr lang="en-US" sz="2025" b="1">
                <a:solidFill>
                  <a:srgbClr val="FFFDFD">
                    <a:alpha val="100000"/>
                  </a:srgbClr>
                </a:solidFill>
                <a:latin typeface="微软雅黑" panose="020B0503020204020204" charset="-122"/>
                <a:ea typeface="微软雅黑" panose="020B0503020204020204" charset="-122"/>
                <a:cs typeface="微软雅黑" panose="020B0503020204020204" charset="-122"/>
              </a:rPr>
              <a:t>餐饮费</a:t>
            </a:r>
            <a:endParaRPr lang="en-US" sz="2025" b="1">
              <a:solidFill>
                <a:srgbClr val="FFFDFD">
                  <a:alpha val="100000"/>
                </a:srgbClr>
              </a:solidFill>
              <a:latin typeface="微软雅黑" panose="020B0503020204020204" charset="-122"/>
              <a:ea typeface="微软雅黑" panose="020B0503020204020204" charset="-122"/>
              <a:cs typeface="微软雅黑" panose="020B0503020204020204" charset="-122"/>
            </a:endParaRPr>
          </a:p>
        </p:txBody>
      </p:sp>
      <p:sp>
        <p:nvSpPr>
          <p:cNvPr id="34" name="TextBox 34"/>
          <p:cNvSpPr txBox="1"/>
          <p:nvPr>
            <p:custDataLst>
              <p:tags r:id="rId14"/>
            </p:custDataLst>
          </p:nvPr>
        </p:nvSpPr>
        <p:spPr>
          <a:xfrm>
            <a:off x="7880459" y="2039620"/>
            <a:ext cx="3286271" cy="1654845"/>
          </a:xfrm>
          <a:prstGeom prst="rect">
            <a:avLst/>
          </a:prstGeom>
        </p:spPr>
        <p:txBody>
          <a:bodyPr wrap="square" lIns="66008" tIns="33052" rIns="66008" bIns="33052" rtlCol="0" anchor="ctr" anchorCtr="1">
            <a:normAutofit/>
          </a:bodyPr>
          <a:lstStyle/>
          <a:p>
            <a:pPr algn="l">
              <a:lnSpc>
                <a:spcPct val="150000"/>
              </a:lnSpc>
            </a:pPr>
            <a:r>
              <a:rPr lang="en-US" sz="1500">
                <a:solidFill>
                  <a:srgbClr val="FFFDFD">
                    <a:alpha val="100000"/>
                  </a:srgbClr>
                </a:solidFill>
                <a:latin typeface="微软雅黑" panose="020B0503020204020204" charset="-122"/>
                <a:ea typeface="微软雅黑" panose="020B0503020204020204" charset="-122"/>
                <a:cs typeface="微软雅黑" panose="020B0503020204020204" charset="-122"/>
              </a:rPr>
              <a:t>出差期间的餐饮费用，需提供餐饮发票，并符合</a:t>
            </a:r>
            <a:r>
              <a:rPr lang="zh-CN" altLang="en-US" sz="1500">
                <a:solidFill>
                  <a:srgbClr val="FFFDFD">
                    <a:alpha val="100000"/>
                  </a:srgbClr>
                </a:solidFill>
                <a:latin typeface="微软雅黑" panose="020B0503020204020204" charset="-122"/>
                <a:ea typeface="微软雅黑" panose="020B0503020204020204" charset="-122"/>
                <a:cs typeface="微软雅黑" panose="020B0503020204020204" charset="-122"/>
              </a:rPr>
              <a:t>《武汉城市职业学院差旅费管理办法》</a:t>
            </a:r>
            <a:r>
              <a:rPr lang="en-US" sz="1500">
                <a:solidFill>
                  <a:srgbClr val="FFFDFD">
                    <a:alpha val="100000"/>
                  </a:srgbClr>
                </a:solidFill>
                <a:latin typeface="微软雅黑" panose="020B0503020204020204" charset="-122"/>
                <a:ea typeface="微软雅黑" panose="020B0503020204020204" charset="-122"/>
                <a:cs typeface="微软雅黑" panose="020B0503020204020204" charset="-122"/>
              </a:rPr>
              <a:t>规定的餐饮标准。</a:t>
            </a:r>
            <a:endParaRPr lang="en-US" sz="1500">
              <a:solidFill>
                <a:srgbClr val="FFFDFD">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35" name="图片 34" descr="93b8d892ebaa483185e44d35ea1543c0"/>
          <p:cNvPicPr>
            <a:picLocks noChangeAspect="1"/>
          </p:cNvPicPr>
          <p:nvPr>
            <p:custDataLst>
              <p:tags r:id="rId15"/>
            </p:custDataLst>
          </p:nvPr>
        </p:nvPicPr>
        <p:blipFill>
          <a:blip r:embed="rId16"/>
          <a:srcRect l="2865" r="2865"/>
          <a:stretch>
            <a:fillRect/>
          </a:stretch>
        </p:blipFill>
        <p:spPr>
          <a:xfrm>
            <a:off x="4378325" y="1604010"/>
            <a:ext cx="3393440" cy="2090420"/>
          </a:xfrm>
          <a:custGeom>
            <a:avLst/>
            <a:gdLst/>
            <a:ahLst/>
            <a:cxnLst>
              <a:cxn ang="3">
                <a:pos x="hc" y="t"/>
              </a:cxn>
              <a:cxn ang="cd2">
                <a:pos x="l" y="vc"/>
              </a:cxn>
              <a:cxn ang="cd4">
                <a:pos x="hc" y="b"/>
              </a:cxn>
              <a:cxn ang="0">
                <a:pos x="r" y="vc"/>
              </a:cxn>
            </a:cxnLst>
            <a:rect l="l" t="t" r="r" b="b"/>
            <a:pathLst>
              <a:path w="4937" h="3804">
                <a:moveTo>
                  <a:pt x="0" y="0"/>
                </a:moveTo>
                <a:lnTo>
                  <a:pt x="4937" y="0"/>
                </a:lnTo>
                <a:lnTo>
                  <a:pt x="4937" y="3804"/>
                </a:lnTo>
                <a:lnTo>
                  <a:pt x="0" y="3804"/>
                </a:lnTo>
                <a:lnTo>
                  <a:pt x="0" y="0"/>
                </a:lnTo>
                <a:close/>
              </a:path>
            </a:pathLst>
          </a:custGeom>
          <a:ln w="3175" cap="flat" cmpd="sng" algn="ctr">
            <a:solidFill>
              <a:schemeClr val="tx1">
                <a:lumMod val="40000"/>
                <a:lumOff val="60000"/>
                <a:alpha val="20000"/>
              </a:schemeClr>
            </a:solidFill>
            <a:prstDash val="solid"/>
            <a:round/>
            <a:headEnd type="none" w="med" len="med"/>
            <a:tailEnd type="none" w="med" len="me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32546" r="32546"/>
          <a:stretch>
            <a:fillRect/>
          </a:stretch>
        </p:blipFill>
        <p:spPr>
          <a:xfrm>
            <a:off x="875314" y="1869245"/>
            <a:ext cx="2050689" cy="3916435"/>
          </a:xfrm>
          <a:prstGeom prst="rect">
            <a:avLst/>
          </a:prstGeom>
        </p:spPr>
      </p:pic>
      <p:pic>
        <p:nvPicPr>
          <p:cNvPr id="3" name="Picture 3"/>
          <p:cNvPicPr>
            <a:picLocks noChangeAspect="1"/>
          </p:cNvPicPr>
          <p:nvPr/>
        </p:nvPicPr>
        <p:blipFill>
          <a:blip r:embed="rId3"/>
          <a:srcRect l="29056" r="29056"/>
          <a:stretch>
            <a:fillRect/>
          </a:stretch>
        </p:blipFill>
        <p:spPr>
          <a:xfrm>
            <a:off x="5906740" y="1869245"/>
            <a:ext cx="2050689" cy="3916435"/>
          </a:xfrm>
          <a:prstGeom prst="rect">
            <a:avLst/>
          </a:prstGeom>
        </p:spPr>
      </p:pic>
      <p:pic>
        <p:nvPicPr>
          <p:cNvPr id="4" name="Picture 4"/>
          <p:cNvPicPr>
            <a:picLocks noChangeAspect="1"/>
          </p:cNvPicPr>
          <p:nvPr/>
        </p:nvPicPr>
        <p:blipFill>
          <a:blip r:embed="rId4"/>
          <a:srcRect l="41273" r="41273"/>
          <a:stretch>
            <a:fillRect/>
          </a:stretch>
        </p:blipFill>
        <p:spPr>
          <a:xfrm>
            <a:off x="3391027" y="1869245"/>
            <a:ext cx="2050689" cy="3916435"/>
          </a:xfrm>
          <a:prstGeom prst="rect">
            <a:avLst/>
          </a:prstGeom>
        </p:spPr>
      </p:pic>
      <p:sp>
        <p:nvSpPr>
          <p:cNvPr id="5" name="Freeform 5"/>
          <p:cNvSpPr/>
          <p:nvPr/>
        </p:nvSpPr>
        <p:spPr>
          <a:xfrm>
            <a:off x="8503615" y="1869245"/>
            <a:ext cx="300899" cy="495300"/>
          </a:xfrm>
          <a:custGeom>
            <a:avLst/>
            <a:gdLst/>
            <a:ahLst/>
            <a:cxnLst/>
            <a:rect l="l" t="t" r="r" b="b"/>
            <a:pathLst>
              <a:path w="369275" h="607851">
                <a:moveTo>
                  <a:pt x="139276" y="570066"/>
                </a:moveTo>
                <a:cubicBezTo>
                  <a:pt x="144275" y="565371"/>
                  <a:pt x="152183" y="565744"/>
                  <a:pt x="156809" y="570811"/>
                </a:cubicBezTo>
                <a:cubicBezTo>
                  <a:pt x="171730" y="587133"/>
                  <a:pt x="197544" y="587133"/>
                  <a:pt x="212465" y="570811"/>
                </a:cubicBezTo>
                <a:cubicBezTo>
                  <a:pt x="217091" y="565744"/>
                  <a:pt x="224999" y="565371"/>
                  <a:pt x="229998" y="570066"/>
                </a:cubicBezTo>
                <a:cubicBezTo>
                  <a:pt x="235071" y="574687"/>
                  <a:pt x="235444" y="582512"/>
                  <a:pt x="230818" y="587580"/>
                </a:cubicBezTo>
                <a:cubicBezTo>
                  <a:pt x="218956" y="600473"/>
                  <a:pt x="202170" y="607851"/>
                  <a:pt x="184637" y="607851"/>
                </a:cubicBezTo>
                <a:cubicBezTo>
                  <a:pt x="167105" y="607851"/>
                  <a:pt x="150318" y="600473"/>
                  <a:pt x="138456" y="587580"/>
                </a:cubicBezTo>
                <a:cubicBezTo>
                  <a:pt x="133830" y="582512"/>
                  <a:pt x="134203" y="574687"/>
                  <a:pt x="139276" y="570066"/>
                </a:cubicBezTo>
                <a:close/>
                <a:moveTo>
                  <a:pt x="273919" y="497785"/>
                </a:moveTo>
                <a:cubicBezTo>
                  <a:pt x="280558" y="496146"/>
                  <a:pt x="287345" y="500169"/>
                  <a:pt x="288986" y="506874"/>
                </a:cubicBezTo>
                <a:cubicBezTo>
                  <a:pt x="290627" y="513505"/>
                  <a:pt x="286599" y="520210"/>
                  <a:pt x="279961" y="521849"/>
                </a:cubicBezTo>
                <a:cubicBezTo>
                  <a:pt x="218426" y="537271"/>
                  <a:pt x="156891" y="552619"/>
                  <a:pt x="95356" y="567966"/>
                </a:cubicBezTo>
                <a:cubicBezTo>
                  <a:pt x="88717" y="569605"/>
                  <a:pt x="81930" y="565582"/>
                  <a:pt x="80289" y="558951"/>
                </a:cubicBezTo>
                <a:cubicBezTo>
                  <a:pt x="78648" y="552321"/>
                  <a:pt x="82676" y="545541"/>
                  <a:pt x="89314" y="543902"/>
                </a:cubicBezTo>
                <a:cubicBezTo>
                  <a:pt x="150849" y="528554"/>
                  <a:pt x="212384" y="513207"/>
                  <a:pt x="273919" y="497785"/>
                </a:cubicBezTo>
                <a:close/>
                <a:moveTo>
                  <a:pt x="273919" y="452696"/>
                </a:moveTo>
                <a:cubicBezTo>
                  <a:pt x="280558" y="450984"/>
                  <a:pt x="287345" y="455003"/>
                  <a:pt x="288986" y="461701"/>
                </a:cubicBezTo>
                <a:cubicBezTo>
                  <a:pt x="290627" y="468325"/>
                  <a:pt x="286599" y="475024"/>
                  <a:pt x="279961" y="476736"/>
                </a:cubicBezTo>
                <a:cubicBezTo>
                  <a:pt x="218426" y="492067"/>
                  <a:pt x="156891" y="507399"/>
                  <a:pt x="95356" y="522731"/>
                </a:cubicBezTo>
                <a:cubicBezTo>
                  <a:pt x="88717" y="524443"/>
                  <a:pt x="81930" y="520350"/>
                  <a:pt x="80289" y="513726"/>
                </a:cubicBezTo>
                <a:cubicBezTo>
                  <a:pt x="78648" y="507102"/>
                  <a:pt x="82676" y="500403"/>
                  <a:pt x="89314" y="498691"/>
                </a:cubicBezTo>
                <a:cubicBezTo>
                  <a:pt x="150849" y="483360"/>
                  <a:pt x="212384" y="468028"/>
                  <a:pt x="273919" y="452696"/>
                </a:cubicBezTo>
                <a:close/>
                <a:moveTo>
                  <a:pt x="184673" y="227009"/>
                </a:moveTo>
                <a:cubicBezTo>
                  <a:pt x="189222" y="227009"/>
                  <a:pt x="193698" y="227158"/>
                  <a:pt x="198173" y="227456"/>
                </a:cubicBezTo>
                <a:cubicBezTo>
                  <a:pt x="202723" y="227829"/>
                  <a:pt x="207273" y="228276"/>
                  <a:pt x="211748" y="228947"/>
                </a:cubicBezTo>
                <a:cubicBezTo>
                  <a:pt x="216223" y="229617"/>
                  <a:pt x="220773" y="230437"/>
                  <a:pt x="225248" y="231406"/>
                </a:cubicBezTo>
                <a:cubicBezTo>
                  <a:pt x="229723" y="232449"/>
                  <a:pt x="234199" y="233567"/>
                  <a:pt x="238674" y="234908"/>
                </a:cubicBezTo>
                <a:cubicBezTo>
                  <a:pt x="248370" y="237740"/>
                  <a:pt x="250757" y="250408"/>
                  <a:pt x="242776" y="256593"/>
                </a:cubicBezTo>
                <a:cubicBezTo>
                  <a:pt x="242403" y="256891"/>
                  <a:pt x="242030" y="257190"/>
                  <a:pt x="241657" y="257562"/>
                </a:cubicBezTo>
                <a:cubicBezTo>
                  <a:pt x="241284" y="257935"/>
                  <a:pt x="240837" y="258307"/>
                  <a:pt x="240464" y="258680"/>
                </a:cubicBezTo>
                <a:cubicBezTo>
                  <a:pt x="240091" y="259127"/>
                  <a:pt x="239644" y="259574"/>
                  <a:pt x="239271" y="260021"/>
                </a:cubicBezTo>
                <a:cubicBezTo>
                  <a:pt x="238823" y="260543"/>
                  <a:pt x="238450" y="261065"/>
                  <a:pt x="238003" y="261586"/>
                </a:cubicBezTo>
                <a:cubicBezTo>
                  <a:pt x="237555" y="262182"/>
                  <a:pt x="237182" y="262779"/>
                  <a:pt x="236735" y="263449"/>
                </a:cubicBezTo>
                <a:cubicBezTo>
                  <a:pt x="236287" y="264120"/>
                  <a:pt x="235914" y="264791"/>
                  <a:pt x="235467" y="265461"/>
                </a:cubicBezTo>
                <a:cubicBezTo>
                  <a:pt x="235019" y="266206"/>
                  <a:pt x="234646" y="266952"/>
                  <a:pt x="234199" y="267697"/>
                </a:cubicBezTo>
                <a:cubicBezTo>
                  <a:pt x="233826" y="268442"/>
                  <a:pt x="233453" y="269187"/>
                  <a:pt x="233080" y="269932"/>
                </a:cubicBezTo>
                <a:cubicBezTo>
                  <a:pt x="232632" y="270827"/>
                  <a:pt x="232259" y="271721"/>
                  <a:pt x="231812" y="272615"/>
                </a:cubicBezTo>
                <a:cubicBezTo>
                  <a:pt x="231439" y="273584"/>
                  <a:pt x="230991" y="274553"/>
                  <a:pt x="230618" y="275521"/>
                </a:cubicBezTo>
                <a:cubicBezTo>
                  <a:pt x="230171" y="276565"/>
                  <a:pt x="229798" y="277608"/>
                  <a:pt x="229425" y="278726"/>
                </a:cubicBezTo>
                <a:cubicBezTo>
                  <a:pt x="228978" y="279844"/>
                  <a:pt x="228605" y="280961"/>
                  <a:pt x="228232" y="282079"/>
                </a:cubicBezTo>
                <a:cubicBezTo>
                  <a:pt x="227859" y="283271"/>
                  <a:pt x="227486" y="284464"/>
                  <a:pt x="227113" y="285656"/>
                </a:cubicBezTo>
                <a:cubicBezTo>
                  <a:pt x="226740" y="286923"/>
                  <a:pt x="226367" y="288190"/>
                  <a:pt x="225994" y="289457"/>
                </a:cubicBezTo>
                <a:cubicBezTo>
                  <a:pt x="225621" y="290798"/>
                  <a:pt x="225248" y="292214"/>
                  <a:pt x="224950" y="293555"/>
                </a:cubicBezTo>
                <a:cubicBezTo>
                  <a:pt x="224577" y="294971"/>
                  <a:pt x="224204" y="296387"/>
                  <a:pt x="223906" y="297803"/>
                </a:cubicBezTo>
                <a:cubicBezTo>
                  <a:pt x="223533" y="299293"/>
                  <a:pt x="223234" y="300784"/>
                  <a:pt x="222936" y="302274"/>
                </a:cubicBezTo>
                <a:cubicBezTo>
                  <a:pt x="222265" y="305478"/>
                  <a:pt x="221593" y="308608"/>
                  <a:pt x="221071" y="311813"/>
                </a:cubicBezTo>
                <a:cubicBezTo>
                  <a:pt x="220475" y="315315"/>
                  <a:pt x="219878" y="318817"/>
                  <a:pt x="219430" y="322245"/>
                </a:cubicBezTo>
                <a:cubicBezTo>
                  <a:pt x="218983" y="325152"/>
                  <a:pt x="218610" y="328058"/>
                  <a:pt x="218237" y="330964"/>
                </a:cubicBezTo>
                <a:cubicBezTo>
                  <a:pt x="217789" y="334914"/>
                  <a:pt x="217342" y="338938"/>
                  <a:pt x="216969" y="342887"/>
                </a:cubicBezTo>
                <a:cubicBezTo>
                  <a:pt x="216521" y="347135"/>
                  <a:pt x="216148" y="351383"/>
                  <a:pt x="215776" y="355630"/>
                </a:cubicBezTo>
                <a:cubicBezTo>
                  <a:pt x="215477" y="360101"/>
                  <a:pt x="215179" y="364647"/>
                  <a:pt x="214880" y="369193"/>
                </a:cubicBezTo>
                <a:cubicBezTo>
                  <a:pt x="214508" y="376049"/>
                  <a:pt x="208615" y="381265"/>
                  <a:pt x="201753" y="380818"/>
                </a:cubicBezTo>
                <a:cubicBezTo>
                  <a:pt x="194891" y="380445"/>
                  <a:pt x="189670" y="374558"/>
                  <a:pt x="190117" y="367702"/>
                </a:cubicBezTo>
                <a:cubicBezTo>
                  <a:pt x="190490" y="361517"/>
                  <a:pt x="190863" y="355332"/>
                  <a:pt x="191385" y="349221"/>
                </a:cubicBezTo>
                <a:cubicBezTo>
                  <a:pt x="191684" y="346241"/>
                  <a:pt x="191908" y="343334"/>
                  <a:pt x="192206" y="340428"/>
                </a:cubicBezTo>
                <a:cubicBezTo>
                  <a:pt x="192504" y="337596"/>
                  <a:pt x="192803" y="334839"/>
                  <a:pt x="193101" y="332007"/>
                </a:cubicBezTo>
                <a:cubicBezTo>
                  <a:pt x="193399" y="329325"/>
                  <a:pt x="193772" y="326642"/>
                  <a:pt x="194071" y="323959"/>
                </a:cubicBezTo>
                <a:cubicBezTo>
                  <a:pt x="194294" y="322171"/>
                  <a:pt x="194593" y="320457"/>
                  <a:pt x="194816" y="318743"/>
                </a:cubicBezTo>
                <a:cubicBezTo>
                  <a:pt x="195189" y="316209"/>
                  <a:pt x="195562" y="313750"/>
                  <a:pt x="196010" y="311216"/>
                </a:cubicBezTo>
                <a:cubicBezTo>
                  <a:pt x="196383" y="308832"/>
                  <a:pt x="196756" y="306447"/>
                  <a:pt x="197203" y="303988"/>
                </a:cubicBezTo>
                <a:cubicBezTo>
                  <a:pt x="197651" y="301752"/>
                  <a:pt x="198098" y="299442"/>
                  <a:pt x="198620" y="297132"/>
                </a:cubicBezTo>
                <a:cubicBezTo>
                  <a:pt x="199068" y="294971"/>
                  <a:pt x="199515" y="292810"/>
                  <a:pt x="200038" y="290574"/>
                </a:cubicBezTo>
                <a:cubicBezTo>
                  <a:pt x="200560" y="288488"/>
                  <a:pt x="201082" y="286476"/>
                  <a:pt x="201604" y="284389"/>
                </a:cubicBezTo>
                <a:cubicBezTo>
                  <a:pt x="202126" y="282377"/>
                  <a:pt x="202723" y="280440"/>
                  <a:pt x="203319" y="278502"/>
                </a:cubicBezTo>
                <a:cubicBezTo>
                  <a:pt x="203916" y="276565"/>
                  <a:pt x="204513" y="274702"/>
                  <a:pt x="205110" y="272839"/>
                </a:cubicBezTo>
                <a:cubicBezTo>
                  <a:pt x="205706" y="271125"/>
                  <a:pt x="206378" y="269336"/>
                  <a:pt x="207049" y="267548"/>
                </a:cubicBezTo>
                <a:cubicBezTo>
                  <a:pt x="207720" y="265908"/>
                  <a:pt x="208391" y="264269"/>
                  <a:pt x="209137" y="262629"/>
                </a:cubicBezTo>
                <a:cubicBezTo>
                  <a:pt x="209809" y="260990"/>
                  <a:pt x="210554" y="259425"/>
                  <a:pt x="211300" y="257935"/>
                </a:cubicBezTo>
                <a:cubicBezTo>
                  <a:pt x="211673" y="257190"/>
                  <a:pt x="212046" y="256519"/>
                  <a:pt x="212419" y="255848"/>
                </a:cubicBezTo>
                <a:cubicBezTo>
                  <a:pt x="212643" y="255401"/>
                  <a:pt x="212941" y="254879"/>
                  <a:pt x="213240" y="254358"/>
                </a:cubicBezTo>
                <a:cubicBezTo>
                  <a:pt x="211524" y="254060"/>
                  <a:pt x="209809" y="253762"/>
                  <a:pt x="208093" y="253538"/>
                </a:cubicBezTo>
                <a:cubicBezTo>
                  <a:pt x="204214" y="252942"/>
                  <a:pt x="200336" y="252495"/>
                  <a:pt x="196383" y="252197"/>
                </a:cubicBezTo>
                <a:cubicBezTo>
                  <a:pt x="192504" y="251973"/>
                  <a:pt x="188551" y="251824"/>
                  <a:pt x="184673" y="251824"/>
                </a:cubicBezTo>
                <a:cubicBezTo>
                  <a:pt x="180794" y="251824"/>
                  <a:pt x="176841" y="251899"/>
                  <a:pt x="172962" y="252197"/>
                </a:cubicBezTo>
                <a:cubicBezTo>
                  <a:pt x="169009" y="252495"/>
                  <a:pt x="165131" y="252942"/>
                  <a:pt x="161252" y="253538"/>
                </a:cubicBezTo>
                <a:cubicBezTo>
                  <a:pt x="159537" y="253762"/>
                  <a:pt x="157821" y="254060"/>
                  <a:pt x="156106" y="254358"/>
                </a:cubicBezTo>
                <a:cubicBezTo>
                  <a:pt x="156404" y="254879"/>
                  <a:pt x="156702" y="255401"/>
                  <a:pt x="157001" y="255848"/>
                </a:cubicBezTo>
                <a:cubicBezTo>
                  <a:pt x="157299" y="256519"/>
                  <a:pt x="157672" y="257190"/>
                  <a:pt x="158045" y="257935"/>
                </a:cubicBezTo>
                <a:cubicBezTo>
                  <a:pt x="158791" y="259425"/>
                  <a:pt x="159537" y="260990"/>
                  <a:pt x="160208" y="262629"/>
                </a:cubicBezTo>
                <a:cubicBezTo>
                  <a:pt x="160954" y="264269"/>
                  <a:pt x="161625" y="265908"/>
                  <a:pt x="162296" y="267548"/>
                </a:cubicBezTo>
                <a:cubicBezTo>
                  <a:pt x="162968" y="269336"/>
                  <a:pt x="163639" y="271125"/>
                  <a:pt x="164236" y="272839"/>
                </a:cubicBezTo>
                <a:cubicBezTo>
                  <a:pt x="164832" y="274702"/>
                  <a:pt x="165429" y="276565"/>
                  <a:pt x="166026" y="278502"/>
                </a:cubicBezTo>
                <a:cubicBezTo>
                  <a:pt x="166622" y="280440"/>
                  <a:pt x="167219" y="282377"/>
                  <a:pt x="167741" y="284389"/>
                </a:cubicBezTo>
                <a:cubicBezTo>
                  <a:pt x="168263" y="286476"/>
                  <a:pt x="168785" y="288488"/>
                  <a:pt x="169308" y="290574"/>
                </a:cubicBezTo>
                <a:cubicBezTo>
                  <a:pt x="169830" y="292810"/>
                  <a:pt x="170277" y="294971"/>
                  <a:pt x="170725" y="297132"/>
                </a:cubicBezTo>
                <a:cubicBezTo>
                  <a:pt x="171247" y="299442"/>
                  <a:pt x="171694" y="301752"/>
                  <a:pt x="172142" y="303988"/>
                </a:cubicBezTo>
                <a:cubicBezTo>
                  <a:pt x="172589" y="306447"/>
                  <a:pt x="172962" y="308832"/>
                  <a:pt x="173410" y="311216"/>
                </a:cubicBezTo>
                <a:cubicBezTo>
                  <a:pt x="173783" y="313750"/>
                  <a:pt x="174156" y="316209"/>
                  <a:pt x="174529" y="318743"/>
                </a:cubicBezTo>
                <a:cubicBezTo>
                  <a:pt x="175200" y="323140"/>
                  <a:pt x="175722" y="327611"/>
                  <a:pt x="176244" y="332007"/>
                </a:cubicBezTo>
                <a:cubicBezTo>
                  <a:pt x="176915" y="337745"/>
                  <a:pt x="177438" y="343483"/>
                  <a:pt x="177960" y="349221"/>
                </a:cubicBezTo>
                <a:cubicBezTo>
                  <a:pt x="178482" y="355332"/>
                  <a:pt x="178929" y="361517"/>
                  <a:pt x="179228" y="367702"/>
                </a:cubicBezTo>
                <a:cubicBezTo>
                  <a:pt x="179675" y="374558"/>
                  <a:pt x="174454" y="380445"/>
                  <a:pt x="167592" y="380818"/>
                </a:cubicBezTo>
                <a:cubicBezTo>
                  <a:pt x="160730" y="381265"/>
                  <a:pt x="154838" y="376049"/>
                  <a:pt x="154465" y="369193"/>
                </a:cubicBezTo>
                <a:cubicBezTo>
                  <a:pt x="154166" y="364647"/>
                  <a:pt x="153868" y="360101"/>
                  <a:pt x="153570" y="355630"/>
                </a:cubicBezTo>
                <a:cubicBezTo>
                  <a:pt x="153197" y="351383"/>
                  <a:pt x="152824" y="347135"/>
                  <a:pt x="152451" y="342887"/>
                </a:cubicBezTo>
                <a:cubicBezTo>
                  <a:pt x="152003" y="338938"/>
                  <a:pt x="151556" y="334914"/>
                  <a:pt x="151108" y="330964"/>
                </a:cubicBezTo>
                <a:cubicBezTo>
                  <a:pt x="150735" y="328058"/>
                  <a:pt x="150362" y="325152"/>
                  <a:pt x="149915" y="322245"/>
                </a:cubicBezTo>
                <a:cubicBezTo>
                  <a:pt x="149467" y="318817"/>
                  <a:pt x="148871" y="315315"/>
                  <a:pt x="148274" y="311813"/>
                </a:cubicBezTo>
                <a:cubicBezTo>
                  <a:pt x="147752" y="308608"/>
                  <a:pt x="147080" y="305404"/>
                  <a:pt x="146409" y="302274"/>
                </a:cubicBezTo>
                <a:cubicBezTo>
                  <a:pt x="145812" y="299368"/>
                  <a:pt x="145141" y="296387"/>
                  <a:pt x="144395" y="293555"/>
                </a:cubicBezTo>
                <a:cubicBezTo>
                  <a:pt x="143799" y="290872"/>
                  <a:pt x="143053" y="288264"/>
                  <a:pt x="142232" y="285656"/>
                </a:cubicBezTo>
                <a:cubicBezTo>
                  <a:pt x="141859" y="284464"/>
                  <a:pt x="141486" y="283271"/>
                  <a:pt x="141113" y="282079"/>
                </a:cubicBezTo>
                <a:cubicBezTo>
                  <a:pt x="140741" y="280961"/>
                  <a:pt x="140368" y="279844"/>
                  <a:pt x="139920" y="278726"/>
                </a:cubicBezTo>
                <a:cubicBezTo>
                  <a:pt x="139547" y="277608"/>
                  <a:pt x="139174" y="276565"/>
                  <a:pt x="138727" y="275521"/>
                </a:cubicBezTo>
                <a:cubicBezTo>
                  <a:pt x="138354" y="274553"/>
                  <a:pt x="137906" y="273584"/>
                  <a:pt x="137533" y="272615"/>
                </a:cubicBezTo>
                <a:cubicBezTo>
                  <a:pt x="137086" y="271721"/>
                  <a:pt x="136713" y="270827"/>
                  <a:pt x="136265" y="269932"/>
                </a:cubicBezTo>
                <a:cubicBezTo>
                  <a:pt x="135892" y="269187"/>
                  <a:pt x="135519" y="268442"/>
                  <a:pt x="135146" y="267697"/>
                </a:cubicBezTo>
                <a:cubicBezTo>
                  <a:pt x="134699" y="266952"/>
                  <a:pt x="134326" y="266206"/>
                  <a:pt x="133878" y="265461"/>
                </a:cubicBezTo>
                <a:cubicBezTo>
                  <a:pt x="133431" y="264791"/>
                  <a:pt x="133058" y="264120"/>
                  <a:pt x="132611" y="263449"/>
                </a:cubicBezTo>
                <a:cubicBezTo>
                  <a:pt x="132163" y="262779"/>
                  <a:pt x="131790" y="262182"/>
                  <a:pt x="131343" y="261586"/>
                </a:cubicBezTo>
                <a:cubicBezTo>
                  <a:pt x="130895" y="261065"/>
                  <a:pt x="130522" y="260543"/>
                  <a:pt x="130075" y="260021"/>
                </a:cubicBezTo>
                <a:cubicBezTo>
                  <a:pt x="129702" y="259574"/>
                  <a:pt x="129254" y="259127"/>
                  <a:pt x="128881" y="258680"/>
                </a:cubicBezTo>
                <a:cubicBezTo>
                  <a:pt x="128508" y="258307"/>
                  <a:pt x="128061" y="257935"/>
                  <a:pt x="127688" y="257562"/>
                </a:cubicBezTo>
                <a:cubicBezTo>
                  <a:pt x="127315" y="257190"/>
                  <a:pt x="126942" y="256891"/>
                  <a:pt x="126569" y="256593"/>
                </a:cubicBezTo>
                <a:cubicBezTo>
                  <a:pt x="118588" y="250408"/>
                  <a:pt x="120975" y="237740"/>
                  <a:pt x="130671" y="234908"/>
                </a:cubicBezTo>
                <a:cubicBezTo>
                  <a:pt x="135146" y="233567"/>
                  <a:pt x="139622" y="232449"/>
                  <a:pt x="144097" y="231406"/>
                </a:cubicBezTo>
                <a:cubicBezTo>
                  <a:pt x="148572" y="230437"/>
                  <a:pt x="153122" y="229617"/>
                  <a:pt x="157597" y="228947"/>
                </a:cubicBezTo>
                <a:cubicBezTo>
                  <a:pt x="162147" y="228276"/>
                  <a:pt x="166622" y="227829"/>
                  <a:pt x="171172" y="227456"/>
                </a:cubicBezTo>
                <a:cubicBezTo>
                  <a:pt x="175647" y="227158"/>
                  <a:pt x="180123" y="227009"/>
                  <a:pt x="184673" y="227009"/>
                </a:cubicBezTo>
                <a:close/>
                <a:moveTo>
                  <a:pt x="184638" y="0"/>
                </a:moveTo>
                <a:cubicBezTo>
                  <a:pt x="244994" y="0"/>
                  <a:pt x="301546" y="29424"/>
                  <a:pt x="336088" y="78887"/>
                </a:cubicBezTo>
                <a:cubicBezTo>
                  <a:pt x="370631" y="128350"/>
                  <a:pt x="378763" y="191444"/>
                  <a:pt x="357873" y="248058"/>
                </a:cubicBezTo>
                <a:cubicBezTo>
                  <a:pt x="336461" y="306087"/>
                  <a:pt x="272822" y="336703"/>
                  <a:pt x="262900" y="410227"/>
                </a:cubicBezTo>
                <a:cubicBezTo>
                  <a:pt x="266555" y="409259"/>
                  <a:pt x="270286" y="408365"/>
                  <a:pt x="273941" y="407471"/>
                </a:cubicBezTo>
                <a:cubicBezTo>
                  <a:pt x="280581" y="405757"/>
                  <a:pt x="287370" y="409855"/>
                  <a:pt x="289012" y="416484"/>
                </a:cubicBezTo>
                <a:cubicBezTo>
                  <a:pt x="290653" y="423114"/>
                  <a:pt x="286624" y="429893"/>
                  <a:pt x="279984" y="431532"/>
                </a:cubicBezTo>
                <a:cubicBezTo>
                  <a:pt x="218434" y="446877"/>
                  <a:pt x="156884" y="462222"/>
                  <a:pt x="95334" y="477642"/>
                </a:cubicBezTo>
                <a:cubicBezTo>
                  <a:pt x="88694" y="479281"/>
                  <a:pt x="81905" y="475258"/>
                  <a:pt x="80263" y="468554"/>
                </a:cubicBezTo>
                <a:cubicBezTo>
                  <a:pt x="78622" y="461924"/>
                  <a:pt x="82651" y="455220"/>
                  <a:pt x="89291" y="453507"/>
                </a:cubicBezTo>
                <a:cubicBezTo>
                  <a:pt x="139575" y="440992"/>
                  <a:pt x="189860" y="428403"/>
                  <a:pt x="240145" y="415888"/>
                </a:cubicBezTo>
                <a:cubicBezTo>
                  <a:pt x="238354" y="413132"/>
                  <a:pt x="237757" y="410599"/>
                  <a:pt x="238205" y="407396"/>
                </a:cubicBezTo>
                <a:cubicBezTo>
                  <a:pt x="238876" y="402182"/>
                  <a:pt x="239772" y="397116"/>
                  <a:pt x="240965" y="392051"/>
                </a:cubicBezTo>
                <a:cubicBezTo>
                  <a:pt x="242084" y="387134"/>
                  <a:pt x="243427" y="382367"/>
                  <a:pt x="245069" y="377674"/>
                </a:cubicBezTo>
                <a:cubicBezTo>
                  <a:pt x="246561" y="373130"/>
                  <a:pt x="248277" y="368660"/>
                  <a:pt x="250216" y="364265"/>
                </a:cubicBezTo>
                <a:cubicBezTo>
                  <a:pt x="252007" y="360019"/>
                  <a:pt x="254021" y="355848"/>
                  <a:pt x="256185" y="351751"/>
                </a:cubicBezTo>
                <a:cubicBezTo>
                  <a:pt x="258274" y="347877"/>
                  <a:pt x="260587" y="344004"/>
                  <a:pt x="262900" y="340205"/>
                </a:cubicBezTo>
                <a:cubicBezTo>
                  <a:pt x="265212" y="336554"/>
                  <a:pt x="267600" y="332979"/>
                  <a:pt x="270062" y="329403"/>
                </a:cubicBezTo>
                <a:cubicBezTo>
                  <a:pt x="272449" y="325977"/>
                  <a:pt x="274986" y="322624"/>
                  <a:pt x="277522" y="319347"/>
                </a:cubicBezTo>
                <a:cubicBezTo>
                  <a:pt x="279984" y="316069"/>
                  <a:pt x="282521" y="312941"/>
                  <a:pt x="285058" y="309812"/>
                </a:cubicBezTo>
                <a:cubicBezTo>
                  <a:pt x="287594" y="306758"/>
                  <a:pt x="290056" y="303704"/>
                  <a:pt x="292593" y="300724"/>
                </a:cubicBezTo>
                <a:cubicBezTo>
                  <a:pt x="294906" y="297968"/>
                  <a:pt x="297218" y="295211"/>
                  <a:pt x="299531" y="292530"/>
                </a:cubicBezTo>
                <a:cubicBezTo>
                  <a:pt x="300725" y="291114"/>
                  <a:pt x="301919" y="289699"/>
                  <a:pt x="303038" y="288284"/>
                </a:cubicBezTo>
                <a:cubicBezTo>
                  <a:pt x="305351" y="285528"/>
                  <a:pt x="307663" y="282771"/>
                  <a:pt x="309827" y="279941"/>
                </a:cubicBezTo>
                <a:cubicBezTo>
                  <a:pt x="311990" y="277259"/>
                  <a:pt x="314079" y="274577"/>
                  <a:pt x="316168" y="271821"/>
                </a:cubicBezTo>
                <a:cubicBezTo>
                  <a:pt x="318108" y="269214"/>
                  <a:pt x="320048" y="266532"/>
                  <a:pt x="321838" y="263776"/>
                </a:cubicBezTo>
                <a:cubicBezTo>
                  <a:pt x="323554" y="261169"/>
                  <a:pt x="325270" y="258487"/>
                  <a:pt x="326837" y="255731"/>
                </a:cubicBezTo>
                <a:cubicBezTo>
                  <a:pt x="328329" y="253124"/>
                  <a:pt x="329747" y="250442"/>
                  <a:pt x="331090" y="247686"/>
                </a:cubicBezTo>
                <a:cubicBezTo>
                  <a:pt x="332358" y="245004"/>
                  <a:pt x="333552" y="242248"/>
                  <a:pt x="334596" y="239492"/>
                </a:cubicBezTo>
                <a:cubicBezTo>
                  <a:pt x="352651" y="190550"/>
                  <a:pt x="345563" y="135873"/>
                  <a:pt x="315721" y="93115"/>
                </a:cubicBezTo>
                <a:cubicBezTo>
                  <a:pt x="285804" y="50282"/>
                  <a:pt x="236862" y="24806"/>
                  <a:pt x="184638" y="24806"/>
                </a:cubicBezTo>
                <a:cubicBezTo>
                  <a:pt x="132413" y="24806"/>
                  <a:pt x="83471" y="50282"/>
                  <a:pt x="53554" y="93115"/>
                </a:cubicBezTo>
                <a:cubicBezTo>
                  <a:pt x="23712" y="135873"/>
                  <a:pt x="16624" y="190550"/>
                  <a:pt x="34679" y="239492"/>
                </a:cubicBezTo>
                <a:cubicBezTo>
                  <a:pt x="35425" y="241428"/>
                  <a:pt x="36246" y="243365"/>
                  <a:pt x="37066" y="245302"/>
                </a:cubicBezTo>
                <a:cubicBezTo>
                  <a:pt x="37962" y="247239"/>
                  <a:pt x="38857" y="249175"/>
                  <a:pt x="39827" y="251038"/>
                </a:cubicBezTo>
                <a:cubicBezTo>
                  <a:pt x="40871" y="252975"/>
                  <a:pt x="41916" y="254837"/>
                  <a:pt x="43035" y="256699"/>
                </a:cubicBezTo>
                <a:cubicBezTo>
                  <a:pt x="44154" y="258636"/>
                  <a:pt x="45273" y="260498"/>
                  <a:pt x="46541" y="262361"/>
                </a:cubicBezTo>
                <a:cubicBezTo>
                  <a:pt x="47810" y="264297"/>
                  <a:pt x="49078" y="266234"/>
                  <a:pt x="50421" y="268096"/>
                </a:cubicBezTo>
                <a:cubicBezTo>
                  <a:pt x="51241" y="269288"/>
                  <a:pt x="52062" y="270406"/>
                  <a:pt x="52957" y="271598"/>
                </a:cubicBezTo>
                <a:cubicBezTo>
                  <a:pt x="54375" y="273534"/>
                  <a:pt x="55867" y="275471"/>
                  <a:pt x="57359" y="277333"/>
                </a:cubicBezTo>
                <a:cubicBezTo>
                  <a:pt x="58851" y="279345"/>
                  <a:pt x="60418" y="281281"/>
                  <a:pt x="61985" y="283144"/>
                </a:cubicBezTo>
                <a:cubicBezTo>
                  <a:pt x="63626" y="285155"/>
                  <a:pt x="65267" y="287092"/>
                  <a:pt x="66909" y="289103"/>
                </a:cubicBezTo>
                <a:cubicBezTo>
                  <a:pt x="68774" y="291338"/>
                  <a:pt x="70714" y="293573"/>
                  <a:pt x="72579" y="295882"/>
                </a:cubicBezTo>
                <a:cubicBezTo>
                  <a:pt x="74593" y="298191"/>
                  <a:pt x="76608" y="300575"/>
                  <a:pt x="78547" y="302959"/>
                </a:cubicBezTo>
                <a:cubicBezTo>
                  <a:pt x="80338" y="305119"/>
                  <a:pt x="82128" y="307205"/>
                  <a:pt x="83844" y="309365"/>
                </a:cubicBezTo>
                <a:cubicBezTo>
                  <a:pt x="85635" y="311600"/>
                  <a:pt x="87425" y="313760"/>
                  <a:pt x="89216" y="315995"/>
                </a:cubicBezTo>
                <a:cubicBezTo>
                  <a:pt x="91007" y="318304"/>
                  <a:pt x="92797" y="320613"/>
                  <a:pt x="94513" y="322922"/>
                </a:cubicBezTo>
                <a:cubicBezTo>
                  <a:pt x="96304" y="325306"/>
                  <a:pt x="98020" y="327764"/>
                  <a:pt x="99736" y="330223"/>
                </a:cubicBezTo>
                <a:cubicBezTo>
                  <a:pt x="101526" y="332681"/>
                  <a:pt x="103167" y="335214"/>
                  <a:pt x="104883" y="337821"/>
                </a:cubicBezTo>
                <a:cubicBezTo>
                  <a:pt x="105928" y="339460"/>
                  <a:pt x="106898" y="341024"/>
                  <a:pt x="107868" y="342737"/>
                </a:cubicBezTo>
                <a:cubicBezTo>
                  <a:pt x="109509" y="345419"/>
                  <a:pt x="111076" y="348175"/>
                  <a:pt x="112642" y="350931"/>
                </a:cubicBezTo>
                <a:cubicBezTo>
                  <a:pt x="114135" y="353762"/>
                  <a:pt x="115627" y="356667"/>
                  <a:pt x="116970" y="359572"/>
                </a:cubicBezTo>
                <a:cubicBezTo>
                  <a:pt x="118387" y="362627"/>
                  <a:pt x="119730" y="365681"/>
                  <a:pt x="120998" y="368735"/>
                </a:cubicBezTo>
                <a:cubicBezTo>
                  <a:pt x="122267" y="371938"/>
                  <a:pt x="123386" y="375141"/>
                  <a:pt x="124505" y="378344"/>
                </a:cubicBezTo>
                <a:cubicBezTo>
                  <a:pt x="125549" y="381697"/>
                  <a:pt x="126519" y="385049"/>
                  <a:pt x="127415" y="388401"/>
                </a:cubicBezTo>
                <a:cubicBezTo>
                  <a:pt x="129131" y="395031"/>
                  <a:pt x="125102" y="401809"/>
                  <a:pt x="118462" y="403523"/>
                </a:cubicBezTo>
                <a:cubicBezTo>
                  <a:pt x="111822" y="405236"/>
                  <a:pt x="105033" y="401213"/>
                  <a:pt x="103391" y="394584"/>
                </a:cubicBezTo>
                <a:cubicBezTo>
                  <a:pt x="87276" y="332085"/>
                  <a:pt x="31247" y="301767"/>
                  <a:pt x="11402" y="248058"/>
                </a:cubicBezTo>
                <a:cubicBezTo>
                  <a:pt x="-9488" y="191444"/>
                  <a:pt x="-1356" y="128350"/>
                  <a:pt x="33187" y="78887"/>
                </a:cubicBezTo>
                <a:cubicBezTo>
                  <a:pt x="67729" y="29424"/>
                  <a:pt x="124281" y="0"/>
                  <a:pt x="184638" y="0"/>
                </a:cubicBezTo>
                <a:close/>
              </a:path>
            </a:pathLst>
          </a:custGeom>
          <a:solidFill>
            <a:schemeClr val="accent1">
              <a:lumMod val="75000"/>
              <a:alpha val="100000"/>
            </a:schemeClr>
          </a:solidFill>
        </p:spPr>
      </p:sp>
      <p:sp>
        <p:nvSpPr>
          <p:cNvPr id="6" name="Freeform 6"/>
          <p:cNvSpPr/>
          <p:nvPr/>
        </p:nvSpPr>
        <p:spPr>
          <a:xfrm>
            <a:off x="8503615" y="4081478"/>
            <a:ext cx="334477" cy="307945"/>
          </a:xfrm>
          <a:custGeom>
            <a:avLst/>
            <a:gdLst/>
            <a:ahLst/>
            <a:cxnLst/>
            <a:rect l="l" t="t" r="r" b="b"/>
            <a:pathLst>
              <a:path w="580" h="535">
                <a:moveTo>
                  <a:pt x="164" y="525"/>
                </a:moveTo>
                <a:cubicBezTo>
                  <a:pt x="172" y="534"/>
                  <a:pt x="186" y="535"/>
                  <a:pt x="196" y="526"/>
                </a:cubicBezTo>
                <a:lnTo>
                  <a:pt x="570" y="187"/>
                </a:lnTo>
                <a:cubicBezTo>
                  <a:pt x="579" y="179"/>
                  <a:pt x="580" y="165"/>
                  <a:pt x="572" y="155"/>
                </a:cubicBezTo>
                <a:lnTo>
                  <a:pt x="475" y="49"/>
                </a:lnTo>
                <a:cubicBezTo>
                  <a:pt x="466" y="39"/>
                  <a:pt x="452" y="39"/>
                  <a:pt x="443" y="47"/>
                </a:cubicBezTo>
                <a:lnTo>
                  <a:pt x="124" y="335"/>
                </a:lnTo>
                <a:cubicBezTo>
                  <a:pt x="115" y="344"/>
                  <a:pt x="114" y="358"/>
                  <a:pt x="123" y="367"/>
                </a:cubicBezTo>
                <a:lnTo>
                  <a:pt x="175" y="425"/>
                </a:lnTo>
                <a:cubicBezTo>
                  <a:pt x="183" y="434"/>
                  <a:pt x="198" y="435"/>
                  <a:pt x="207" y="426"/>
                </a:cubicBezTo>
                <a:lnTo>
                  <a:pt x="341" y="305"/>
                </a:lnTo>
                <a:cubicBezTo>
                  <a:pt x="350" y="297"/>
                  <a:pt x="351" y="282"/>
                  <a:pt x="343" y="273"/>
                </a:cubicBezTo>
                <a:lnTo>
                  <a:pt x="327" y="256"/>
                </a:lnTo>
                <a:lnTo>
                  <a:pt x="193" y="378"/>
                </a:lnTo>
                <a:lnTo>
                  <a:pt x="172" y="354"/>
                </a:lnTo>
                <a:lnTo>
                  <a:pt x="457" y="96"/>
                </a:lnTo>
                <a:lnTo>
                  <a:pt x="523" y="169"/>
                </a:lnTo>
                <a:lnTo>
                  <a:pt x="182" y="478"/>
                </a:lnTo>
                <a:lnTo>
                  <a:pt x="58" y="340"/>
                </a:lnTo>
                <a:lnTo>
                  <a:pt x="404" y="26"/>
                </a:lnTo>
                <a:lnTo>
                  <a:pt x="389" y="10"/>
                </a:lnTo>
                <a:cubicBezTo>
                  <a:pt x="380" y="0"/>
                  <a:pt x="366" y="0"/>
                  <a:pt x="357" y="8"/>
                </a:cubicBezTo>
                <a:lnTo>
                  <a:pt x="10" y="322"/>
                </a:lnTo>
                <a:cubicBezTo>
                  <a:pt x="1" y="330"/>
                  <a:pt x="0" y="344"/>
                  <a:pt x="9" y="354"/>
                </a:cubicBezTo>
                <a:lnTo>
                  <a:pt x="164" y="525"/>
                </a:lnTo>
                <a:close/>
              </a:path>
            </a:pathLst>
          </a:custGeom>
          <a:solidFill>
            <a:schemeClr val="accent1">
              <a:lumMod val="75000"/>
              <a:alpha val="100000"/>
            </a:schemeClr>
          </a:solidFill>
        </p:spPr>
      </p:sp>
      <p:sp>
        <p:nvSpPr>
          <p:cNvPr id="7" name="AutoShape 7"/>
          <p:cNvSpPr/>
          <p:nvPr/>
        </p:nvSpPr>
        <p:spPr>
          <a:xfrm>
            <a:off x="8406414" y="2422663"/>
            <a:ext cx="2708275" cy="1383030"/>
          </a:xfrm>
          <a:prstGeom prst="rect">
            <a:avLst/>
          </a:prstGeom>
          <a:noFill/>
        </p:spPr>
        <p:txBody>
          <a:bodyPr wrap="square" lIns="91440" tIns="45720" rIns="91440" bIns="45720" rtlCol="0" anchor="t" anchorCtr="0">
            <a:noAutofit/>
          </a:bodyPr>
          <a:lstStyle/>
          <a:p>
            <a:pPr lvl="0" algn="l"/>
            <a:r>
              <a:rPr lang="zh-CN" altLang="en-US" sz="1350">
                <a:solidFill>
                  <a:schemeClr val="dk1"/>
                </a:solidFill>
                <a:latin typeface="微软雅黑" panose="020B0503020204020204" charset="-122"/>
                <a:ea typeface="微软雅黑" panose="020B0503020204020204" charset="-122"/>
                <a:cs typeface="微软雅黑" panose="020B0503020204020204" charset="-122"/>
              </a:rPr>
              <a:t>执行《</a:t>
            </a:r>
            <a:r>
              <a:rPr lang="zh-CN" altLang="en-US" sz="1350">
                <a:solidFill>
                  <a:schemeClr val="dk1"/>
                </a:solidFill>
                <a:latin typeface="微软雅黑" panose="020B0503020204020204" charset="-122"/>
                <a:ea typeface="微软雅黑" panose="020B0503020204020204" charset="-122"/>
                <a:cs typeface="微软雅黑" panose="020B0503020204020204" charset="-122"/>
                <a:sym typeface="+mn-ea"/>
              </a:rPr>
              <a:t>省委组织部、省教育厅、省科技厅、省财政厅、省外侨办关于加强和改进教学科研人员因公临时出国管理工作的实施意见》（鄂办文【2016】75号）有关规定。</a:t>
            </a:r>
            <a:endParaRPr lang="zh-CN" altLang="en-US" sz="135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 name="AutoShape 8"/>
          <p:cNvSpPr/>
          <p:nvPr/>
        </p:nvSpPr>
        <p:spPr>
          <a:xfrm>
            <a:off x="8901714" y="1901965"/>
            <a:ext cx="2084387" cy="460375"/>
          </a:xfrm>
          <a:prstGeom prst="rect">
            <a:avLst/>
          </a:prstGeom>
          <a:noFill/>
        </p:spPr>
        <p:txBody>
          <a:bodyPr wrap="square" lIns="91440" tIns="45720" rIns="91440" bIns="45720" rtlCol="0" anchor="t" anchorCtr="0">
            <a:noAutofit/>
          </a:bodyPr>
          <a:lstStyle/>
          <a:p>
            <a:pPr algn="ctr">
              <a:lnSpc>
                <a:spcPct val="120000"/>
              </a:lnSpc>
              <a:defRPr/>
            </a:pPr>
            <a:r>
              <a:rPr lang="zh-CN" altLang="en-US" sz="1575" b="1">
                <a:solidFill>
                  <a:schemeClr val="accent1"/>
                </a:solidFill>
                <a:latin typeface="微软雅黑" panose="020B0503020204020204" charset="-122"/>
                <a:ea typeface="微软雅黑" panose="020B0503020204020204" charset="-122"/>
                <a:cs typeface="微软雅黑" panose="020B0503020204020204" charset="-122"/>
              </a:rPr>
              <a:t>相关文件</a:t>
            </a:r>
            <a:endParaRPr lang="zh-CN" altLang="en-US" sz="1575" b="1">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9" name="AutoShape 9"/>
          <p:cNvSpPr/>
          <p:nvPr/>
        </p:nvSpPr>
        <p:spPr>
          <a:xfrm>
            <a:off x="8406414" y="4525963"/>
            <a:ext cx="2708275" cy="1383030"/>
          </a:xfrm>
          <a:prstGeom prst="rect">
            <a:avLst/>
          </a:prstGeom>
          <a:noFill/>
        </p:spPr>
        <p:txBody>
          <a:bodyPr wrap="square" lIns="91440" tIns="45720" rIns="91440" bIns="45720" rtlCol="0" anchor="t" anchorCtr="0">
            <a:noAutofit/>
          </a:bodyPr>
          <a:lstStyle/>
          <a:p>
            <a:pPr algn="just">
              <a:lnSpc>
                <a:spcPct val="150000"/>
              </a:lnSpc>
              <a:defRPr/>
            </a:pPr>
            <a:r>
              <a:rPr lang="zh-CN" altLang="en-US" sz="1350">
                <a:solidFill>
                  <a:schemeClr val="dk1"/>
                </a:solidFill>
                <a:latin typeface="微软雅黑" panose="020B0503020204020204" charset="-122"/>
                <a:ea typeface="微软雅黑" panose="020B0503020204020204" charset="-122"/>
                <a:cs typeface="微软雅黑" panose="020B0503020204020204" charset="-122"/>
              </a:rPr>
              <a:t>申请报告、审批资料、</a:t>
            </a:r>
            <a:r>
              <a:rPr lang="zh-CN" altLang="en-US" sz="1350">
                <a:solidFill>
                  <a:schemeClr val="dk1"/>
                </a:solidFill>
                <a:latin typeface="微软雅黑" panose="020B0503020204020204" charset="-122"/>
                <a:ea typeface="微软雅黑" panose="020B0503020204020204" charset="-122"/>
                <a:cs typeface="微软雅黑" panose="020B0503020204020204" charset="-122"/>
                <a:sym typeface="+mn-ea"/>
              </a:rPr>
              <a:t>办理因公出国护照相关报批手续、相关发票</a:t>
            </a:r>
            <a:endParaRPr lang="zh-CN" altLang="en-US" sz="1350">
              <a:solidFill>
                <a:schemeClr val="dk1"/>
              </a:solidFill>
              <a:latin typeface="微软雅黑" panose="020B0503020204020204" charset="-122"/>
              <a:ea typeface="微软雅黑" panose="020B0503020204020204" charset="-122"/>
              <a:cs typeface="微软雅黑" panose="020B0503020204020204" charset="-122"/>
              <a:sym typeface="+mn-ea"/>
            </a:endParaRPr>
          </a:p>
          <a:p>
            <a:pPr algn="just">
              <a:lnSpc>
                <a:spcPct val="150000"/>
              </a:lnSpc>
              <a:defRPr/>
            </a:pPr>
            <a:endParaRPr lang="zh-CN" altLang="en-US" sz="135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0" name="AutoShape 10"/>
          <p:cNvSpPr/>
          <p:nvPr/>
        </p:nvSpPr>
        <p:spPr>
          <a:xfrm>
            <a:off x="8901714" y="4005263"/>
            <a:ext cx="2084387" cy="460375"/>
          </a:xfrm>
          <a:prstGeom prst="rect">
            <a:avLst/>
          </a:prstGeom>
          <a:noFill/>
        </p:spPr>
        <p:txBody>
          <a:bodyPr wrap="square" lIns="91440" tIns="45720" rIns="91440" bIns="45720" rtlCol="0" anchor="ctr" anchorCtr="0">
            <a:noAutofit/>
          </a:bodyPr>
          <a:lstStyle/>
          <a:p>
            <a:pPr algn="ctr">
              <a:lnSpc>
                <a:spcPct val="120000"/>
              </a:lnSpc>
              <a:defRPr/>
            </a:pPr>
            <a:r>
              <a:rPr lang="zh-CN" altLang="en-US" sz="1575" b="1">
                <a:solidFill>
                  <a:schemeClr val="accent1"/>
                </a:solidFill>
                <a:latin typeface="微软雅黑" panose="020B0503020204020204" charset="-122"/>
                <a:ea typeface="微软雅黑" panose="020B0503020204020204" charset="-122"/>
                <a:cs typeface="微软雅黑" panose="020B0503020204020204" charset="-122"/>
              </a:rPr>
              <a:t>报销资料</a:t>
            </a:r>
            <a:endParaRPr lang="zh-CN" altLang="en-US" sz="1575" b="1">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11" name="AutoShape 11"/>
          <p:cNvSpPr/>
          <p:nvPr/>
        </p:nvSpPr>
        <p:spPr>
          <a:xfrm>
            <a:off x="454963" y="331168"/>
            <a:ext cx="84147" cy="84147"/>
          </a:xfrm>
          <a:prstGeom prst="ellipse">
            <a:avLst/>
          </a:prstGeom>
          <a:solidFill>
            <a:schemeClr val="accent1">
              <a:alpha val="100000"/>
            </a:schemeClr>
          </a:solidFill>
        </p:spPr>
      </p:sp>
      <p:sp>
        <p:nvSpPr>
          <p:cNvPr id="12" name="AutoShape 12"/>
          <p:cNvSpPr/>
          <p:nvPr/>
        </p:nvSpPr>
        <p:spPr>
          <a:xfrm>
            <a:off x="575049" y="337743"/>
            <a:ext cx="78137" cy="78137"/>
          </a:xfrm>
          <a:prstGeom prst="ellipse">
            <a:avLst/>
          </a:prstGeom>
          <a:solidFill>
            <a:schemeClr val="accent1">
              <a:alpha val="80000"/>
            </a:schemeClr>
          </a:solidFill>
        </p:spPr>
      </p:sp>
      <p:sp>
        <p:nvSpPr>
          <p:cNvPr id="13" name="AutoShape 13"/>
          <p:cNvSpPr/>
          <p:nvPr/>
        </p:nvSpPr>
        <p:spPr>
          <a:xfrm>
            <a:off x="689125" y="339460"/>
            <a:ext cx="74704" cy="74704"/>
          </a:xfrm>
          <a:prstGeom prst="ellipse">
            <a:avLst/>
          </a:prstGeom>
          <a:solidFill>
            <a:schemeClr val="accent1">
              <a:alpha val="60000"/>
            </a:schemeClr>
          </a:solidFill>
        </p:spPr>
      </p:sp>
      <p:sp>
        <p:nvSpPr>
          <p:cNvPr id="14" name="AutoShape 14"/>
          <p:cNvSpPr/>
          <p:nvPr/>
        </p:nvSpPr>
        <p:spPr>
          <a:xfrm>
            <a:off x="799768" y="348430"/>
            <a:ext cx="69238" cy="69238"/>
          </a:xfrm>
          <a:prstGeom prst="ellipse">
            <a:avLst/>
          </a:prstGeom>
          <a:solidFill>
            <a:schemeClr val="accent1">
              <a:alpha val="40000"/>
            </a:schemeClr>
          </a:solidFill>
        </p:spPr>
      </p:sp>
      <p:sp>
        <p:nvSpPr>
          <p:cNvPr id="15" name="AutoShape 15"/>
          <p:cNvSpPr/>
          <p:nvPr/>
        </p:nvSpPr>
        <p:spPr>
          <a:xfrm>
            <a:off x="904945" y="344297"/>
            <a:ext cx="65594" cy="65594"/>
          </a:xfrm>
          <a:prstGeom prst="ellipse">
            <a:avLst/>
          </a:prstGeom>
          <a:solidFill>
            <a:schemeClr val="accent1">
              <a:alpha val="20000"/>
            </a:schemeClr>
          </a:solidFill>
        </p:spPr>
      </p:sp>
      <p:sp>
        <p:nvSpPr>
          <p:cNvPr id="16" name="AutoShape 16"/>
          <p:cNvSpPr/>
          <p:nvPr/>
        </p:nvSpPr>
        <p:spPr>
          <a:xfrm>
            <a:off x="454963" y="448942"/>
            <a:ext cx="84147" cy="84147"/>
          </a:xfrm>
          <a:prstGeom prst="ellipse">
            <a:avLst/>
          </a:prstGeom>
          <a:solidFill>
            <a:schemeClr val="accent1">
              <a:alpha val="100000"/>
            </a:schemeClr>
          </a:solidFill>
        </p:spPr>
      </p:sp>
      <p:sp>
        <p:nvSpPr>
          <p:cNvPr id="17" name="AutoShape 17"/>
          <p:cNvSpPr/>
          <p:nvPr/>
        </p:nvSpPr>
        <p:spPr>
          <a:xfrm>
            <a:off x="575049" y="455517"/>
            <a:ext cx="78137" cy="78137"/>
          </a:xfrm>
          <a:prstGeom prst="ellipse">
            <a:avLst/>
          </a:prstGeom>
          <a:solidFill>
            <a:schemeClr val="accent1">
              <a:alpha val="80000"/>
            </a:schemeClr>
          </a:solidFill>
        </p:spPr>
      </p:sp>
      <p:sp>
        <p:nvSpPr>
          <p:cNvPr id="18" name="AutoShape 18"/>
          <p:cNvSpPr/>
          <p:nvPr/>
        </p:nvSpPr>
        <p:spPr>
          <a:xfrm>
            <a:off x="689125" y="457233"/>
            <a:ext cx="74704" cy="74704"/>
          </a:xfrm>
          <a:prstGeom prst="ellipse">
            <a:avLst/>
          </a:prstGeom>
          <a:solidFill>
            <a:schemeClr val="accent1">
              <a:alpha val="60000"/>
            </a:schemeClr>
          </a:solidFill>
        </p:spPr>
      </p:sp>
      <p:sp>
        <p:nvSpPr>
          <p:cNvPr id="19" name="AutoShape 19"/>
          <p:cNvSpPr/>
          <p:nvPr/>
        </p:nvSpPr>
        <p:spPr>
          <a:xfrm>
            <a:off x="799768" y="466203"/>
            <a:ext cx="69238" cy="69238"/>
          </a:xfrm>
          <a:prstGeom prst="ellipse">
            <a:avLst/>
          </a:prstGeom>
          <a:solidFill>
            <a:schemeClr val="accent1">
              <a:alpha val="40000"/>
            </a:schemeClr>
          </a:solidFill>
        </p:spPr>
      </p:sp>
      <p:sp>
        <p:nvSpPr>
          <p:cNvPr id="20" name="AutoShape 20"/>
          <p:cNvSpPr/>
          <p:nvPr/>
        </p:nvSpPr>
        <p:spPr>
          <a:xfrm>
            <a:off x="904945" y="462070"/>
            <a:ext cx="65594" cy="65594"/>
          </a:xfrm>
          <a:prstGeom prst="ellipse">
            <a:avLst/>
          </a:prstGeom>
          <a:solidFill>
            <a:schemeClr val="accent1">
              <a:alpha val="20000"/>
            </a:schemeClr>
          </a:solidFill>
        </p:spPr>
      </p:sp>
      <p:sp>
        <p:nvSpPr>
          <p:cNvPr id="21" name="AutoShape 21"/>
          <p:cNvSpPr/>
          <p:nvPr/>
        </p:nvSpPr>
        <p:spPr>
          <a:xfrm>
            <a:off x="454963" y="566715"/>
            <a:ext cx="84147" cy="84147"/>
          </a:xfrm>
          <a:prstGeom prst="ellipse">
            <a:avLst/>
          </a:prstGeom>
          <a:solidFill>
            <a:schemeClr val="accent1">
              <a:alpha val="100000"/>
            </a:schemeClr>
          </a:solidFill>
        </p:spPr>
      </p:sp>
      <p:sp>
        <p:nvSpPr>
          <p:cNvPr id="22" name="AutoShape 22"/>
          <p:cNvSpPr/>
          <p:nvPr/>
        </p:nvSpPr>
        <p:spPr>
          <a:xfrm>
            <a:off x="575049" y="573291"/>
            <a:ext cx="78137" cy="78137"/>
          </a:xfrm>
          <a:prstGeom prst="ellipse">
            <a:avLst/>
          </a:prstGeom>
          <a:solidFill>
            <a:schemeClr val="accent1">
              <a:alpha val="80000"/>
            </a:schemeClr>
          </a:solidFill>
        </p:spPr>
      </p:sp>
      <p:sp>
        <p:nvSpPr>
          <p:cNvPr id="23" name="AutoShape 23"/>
          <p:cNvSpPr/>
          <p:nvPr/>
        </p:nvSpPr>
        <p:spPr>
          <a:xfrm>
            <a:off x="689125" y="575007"/>
            <a:ext cx="74704" cy="74704"/>
          </a:xfrm>
          <a:prstGeom prst="ellipse">
            <a:avLst/>
          </a:prstGeom>
          <a:solidFill>
            <a:schemeClr val="accent1">
              <a:alpha val="60000"/>
            </a:schemeClr>
          </a:solidFill>
        </p:spPr>
      </p:sp>
      <p:sp>
        <p:nvSpPr>
          <p:cNvPr id="24" name="AutoShape 24"/>
          <p:cNvSpPr/>
          <p:nvPr/>
        </p:nvSpPr>
        <p:spPr>
          <a:xfrm>
            <a:off x="799768" y="583977"/>
            <a:ext cx="69238" cy="69238"/>
          </a:xfrm>
          <a:prstGeom prst="ellipse">
            <a:avLst/>
          </a:prstGeom>
          <a:solidFill>
            <a:schemeClr val="accent1">
              <a:alpha val="40000"/>
            </a:schemeClr>
          </a:solidFill>
        </p:spPr>
      </p:sp>
      <p:sp>
        <p:nvSpPr>
          <p:cNvPr id="25" name="AutoShape 25"/>
          <p:cNvSpPr/>
          <p:nvPr/>
        </p:nvSpPr>
        <p:spPr>
          <a:xfrm>
            <a:off x="904945" y="579844"/>
            <a:ext cx="65594" cy="65594"/>
          </a:xfrm>
          <a:prstGeom prst="ellipse">
            <a:avLst/>
          </a:prstGeom>
          <a:solidFill>
            <a:schemeClr val="accent1">
              <a:alpha val="20000"/>
            </a:schemeClr>
          </a:solidFill>
        </p:spPr>
      </p:sp>
      <p:sp>
        <p:nvSpPr>
          <p:cNvPr id="26" name="AutoShape 26"/>
          <p:cNvSpPr/>
          <p:nvPr/>
        </p:nvSpPr>
        <p:spPr>
          <a:xfrm>
            <a:off x="454963" y="684489"/>
            <a:ext cx="84147" cy="84147"/>
          </a:xfrm>
          <a:prstGeom prst="ellipse">
            <a:avLst/>
          </a:prstGeom>
          <a:solidFill>
            <a:schemeClr val="accent1">
              <a:alpha val="100000"/>
            </a:schemeClr>
          </a:solidFill>
        </p:spPr>
      </p:sp>
      <p:sp>
        <p:nvSpPr>
          <p:cNvPr id="27" name="AutoShape 27"/>
          <p:cNvSpPr/>
          <p:nvPr/>
        </p:nvSpPr>
        <p:spPr>
          <a:xfrm>
            <a:off x="575049" y="691064"/>
            <a:ext cx="78137" cy="78137"/>
          </a:xfrm>
          <a:prstGeom prst="ellipse">
            <a:avLst/>
          </a:prstGeom>
          <a:solidFill>
            <a:schemeClr val="accent1">
              <a:alpha val="80000"/>
            </a:schemeClr>
          </a:solidFill>
        </p:spPr>
      </p:sp>
      <p:sp>
        <p:nvSpPr>
          <p:cNvPr id="28" name="AutoShape 28"/>
          <p:cNvSpPr/>
          <p:nvPr/>
        </p:nvSpPr>
        <p:spPr>
          <a:xfrm>
            <a:off x="689125" y="692781"/>
            <a:ext cx="74704" cy="74704"/>
          </a:xfrm>
          <a:prstGeom prst="ellipse">
            <a:avLst/>
          </a:prstGeom>
          <a:solidFill>
            <a:schemeClr val="accent1">
              <a:alpha val="60000"/>
            </a:schemeClr>
          </a:solidFill>
        </p:spPr>
      </p:sp>
      <p:sp>
        <p:nvSpPr>
          <p:cNvPr id="29" name="AutoShape 29"/>
          <p:cNvSpPr/>
          <p:nvPr/>
        </p:nvSpPr>
        <p:spPr>
          <a:xfrm>
            <a:off x="799768" y="701751"/>
            <a:ext cx="69238" cy="69238"/>
          </a:xfrm>
          <a:prstGeom prst="ellipse">
            <a:avLst/>
          </a:prstGeom>
          <a:solidFill>
            <a:schemeClr val="accent1">
              <a:alpha val="40000"/>
            </a:schemeClr>
          </a:solidFill>
        </p:spPr>
      </p:sp>
      <p:sp>
        <p:nvSpPr>
          <p:cNvPr id="30" name="AutoShape 30"/>
          <p:cNvSpPr/>
          <p:nvPr/>
        </p:nvSpPr>
        <p:spPr>
          <a:xfrm>
            <a:off x="904945" y="697618"/>
            <a:ext cx="65594" cy="65594"/>
          </a:xfrm>
          <a:prstGeom prst="ellipse">
            <a:avLst/>
          </a:prstGeom>
          <a:solidFill>
            <a:schemeClr val="accent1">
              <a:alpha val="20000"/>
            </a:schemeClr>
          </a:solidFill>
        </p:spPr>
      </p:sp>
      <p:sp>
        <p:nvSpPr>
          <p:cNvPr id="31" name="TextBox 31"/>
          <p:cNvSpPr txBox="1"/>
          <p:nvPr/>
        </p:nvSpPr>
        <p:spPr>
          <a:xfrm>
            <a:off x="1094842" y="93878"/>
            <a:ext cx="10001250" cy="1539875"/>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solidFill>
                <a:latin typeface="微软雅黑" panose="020B0503020204020204" charset="-122"/>
                <a:ea typeface="微软雅黑" panose="020B0503020204020204" charset="-122"/>
                <a:cs typeface="微软雅黑" panose="020B0503020204020204" charset="-122"/>
                <a:sym typeface="+mn-ea"/>
              </a:rPr>
              <a:t>因公临时出国费报销规范</a:t>
            </a:r>
            <a:endParaRPr lang="en-US" sz="3000" b="1">
              <a:solidFill>
                <a:schemeClr val="accent1"/>
              </a:solidFill>
              <a:latin typeface="微软雅黑" panose="020B0503020204020204" charset="-122"/>
              <a:ea typeface="微软雅黑" panose="020B0503020204020204" charset="-122"/>
              <a:cs typeface="微软雅黑" panose="020B0503020204020204" charset="-122"/>
              <a:sym typeface="+mn-ea"/>
            </a:endParaRPr>
          </a:p>
          <a:p>
            <a:pPr>
              <a:lnSpc>
                <a:spcPct val="140000"/>
              </a:lnSpc>
            </a:pPr>
            <a:endParaRPr lang="en-US" sz="3000" b="1">
              <a:solidFill>
                <a:schemeClr val="accent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custDataLst>
              <p:tags r:id="rId2"/>
            </p:custDataLst>
          </p:nvPr>
        </p:nvSpPr>
        <p:spPr>
          <a:xfrm>
            <a:off x="592974" y="2746815"/>
            <a:ext cx="3456116" cy="3055762"/>
          </a:xfrm>
          <a:prstGeom prst="roundRect">
            <a:avLst>
              <a:gd name="adj" fmla="val 12500"/>
            </a:avLst>
          </a:prstGeom>
          <a:solidFill>
            <a:schemeClr val="lt1">
              <a:alpha val="100000"/>
            </a:schemeClr>
          </a:solidFill>
          <a:ln w="19050">
            <a:solidFill>
              <a:schemeClr val="accent1">
                <a:alpha val="100000"/>
              </a:schemeClr>
            </a:solidFill>
            <a:prstDash val="solid"/>
          </a:ln>
        </p:spPr>
      </p:sp>
      <p:sp>
        <p:nvSpPr>
          <p:cNvPr id="3" name="AutoShape 3"/>
          <p:cNvSpPr/>
          <p:nvPr>
            <p:custDataLst>
              <p:tags r:id="rId3"/>
            </p:custDataLst>
          </p:nvPr>
        </p:nvSpPr>
        <p:spPr>
          <a:xfrm>
            <a:off x="4367942" y="2746815"/>
            <a:ext cx="3456116" cy="3055762"/>
          </a:xfrm>
          <a:prstGeom prst="roundRect">
            <a:avLst>
              <a:gd name="adj" fmla="val 12500"/>
            </a:avLst>
          </a:prstGeom>
          <a:solidFill>
            <a:schemeClr val="lt1">
              <a:alpha val="100000"/>
            </a:schemeClr>
          </a:solidFill>
          <a:ln w="19050">
            <a:solidFill>
              <a:schemeClr val="accent1">
                <a:alpha val="100000"/>
              </a:schemeClr>
            </a:solidFill>
            <a:prstDash val="solid"/>
          </a:ln>
        </p:spPr>
      </p:sp>
      <p:sp>
        <p:nvSpPr>
          <p:cNvPr id="4" name="AutoShape 4"/>
          <p:cNvSpPr/>
          <p:nvPr>
            <p:custDataLst>
              <p:tags r:id="rId4"/>
            </p:custDataLst>
          </p:nvPr>
        </p:nvSpPr>
        <p:spPr>
          <a:xfrm>
            <a:off x="8133696" y="2746815"/>
            <a:ext cx="3456116" cy="3055762"/>
          </a:xfrm>
          <a:prstGeom prst="roundRect">
            <a:avLst>
              <a:gd name="adj" fmla="val 12500"/>
            </a:avLst>
          </a:prstGeom>
          <a:solidFill>
            <a:schemeClr val="lt1">
              <a:alpha val="100000"/>
            </a:schemeClr>
          </a:solidFill>
          <a:ln w="19050">
            <a:solidFill>
              <a:schemeClr val="accent1">
                <a:alpha val="100000"/>
              </a:schemeClr>
            </a:solidFill>
            <a:prstDash val="solid"/>
          </a:ln>
        </p:spPr>
      </p:sp>
      <p:sp>
        <p:nvSpPr>
          <p:cNvPr id="5" name="AutoShape 5"/>
          <p:cNvSpPr/>
          <p:nvPr>
            <p:custDataLst>
              <p:tags r:id="rId5"/>
            </p:custDataLst>
          </p:nvPr>
        </p:nvSpPr>
        <p:spPr>
          <a:xfrm rot="-2700000" flipH="1" flipV="1">
            <a:off x="5274866" y="1333321"/>
            <a:ext cx="1642268" cy="1642268"/>
          </a:xfrm>
          <a:prstGeom prst="teardrop">
            <a:avLst/>
          </a:prstGeom>
          <a:solidFill>
            <a:schemeClr val="accent1">
              <a:alpha val="100000"/>
            </a:schemeClr>
          </a:solidFill>
        </p:spPr>
      </p:sp>
      <p:sp>
        <p:nvSpPr>
          <p:cNvPr id="6" name="TextBox 6"/>
          <p:cNvSpPr txBox="1"/>
          <p:nvPr>
            <p:custDataLst>
              <p:tags r:id="rId6"/>
            </p:custDataLst>
          </p:nvPr>
        </p:nvSpPr>
        <p:spPr>
          <a:xfrm>
            <a:off x="4583677" y="3404616"/>
            <a:ext cx="3024645" cy="313690"/>
          </a:xfrm>
          <a:prstGeom prst="rect">
            <a:avLst/>
          </a:prstGeom>
        </p:spPr>
        <p:txBody>
          <a:bodyPr vert="horz" wrap="square" lIns="114300" tIns="57150" rIns="114300" bIns="57150" rtlCol="0" anchor="t" anchorCtr="0">
            <a:spAutoFit/>
          </a:bodyPr>
          <a:lstStyle/>
          <a:p>
            <a:pPr algn="ctr">
              <a:lnSpc>
                <a:spcPct val="64000"/>
              </a:lnSpc>
            </a:pPr>
            <a:r>
              <a:rPr lang="zh-CN" altLang="en-US" sz="2025" b="1">
                <a:ln w="15875"/>
                <a:gradFill>
                  <a:gsLst>
                    <a:gs pos="0">
                      <a:schemeClr val="accent1">
                        <a:hueMod val="80000"/>
                      </a:schemeClr>
                    </a:gs>
                    <a:gs pos="100000">
                      <a:schemeClr val="accent1">
                        <a:alpha val="100000"/>
                        <a:alpha val="100000"/>
                      </a:schemeClr>
                    </a:gs>
                  </a:gsLst>
                  <a:lin ang="2700000" scaled="0"/>
                </a:gradFill>
                <a:effectLst/>
                <a:latin typeface="微软雅黑" panose="020B0503020204020204" charset="-122"/>
                <a:ea typeface="微软雅黑" panose="020B0503020204020204" charset="-122"/>
                <a:sym typeface="+mn-ea"/>
              </a:rPr>
              <a:t>通讯费</a:t>
            </a:r>
            <a:endParaRPr lang="en-US" sz="2025" b="1">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custDataLst>
              <p:tags r:id="rId7"/>
            </p:custDataLst>
          </p:nvPr>
        </p:nvSpPr>
        <p:spPr>
          <a:xfrm>
            <a:off x="4613687" y="3923118"/>
            <a:ext cx="2964626" cy="668020"/>
          </a:xfrm>
          <a:prstGeom prst="rect">
            <a:avLst/>
          </a:prstGeom>
        </p:spPr>
        <p:txBody>
          <a:bodyPr vert="horz" wrap="square" lIns="114300" tIns="57150" rIns="114300" bIns="57150" rtlCol="0" anchor="t" anchorCtr="0">
            <a:spAutoFit/>
          </a:bodyPr>
          <a:lstStyle/>
          <a:p>
            <a:pPr algn="ctr">
              <a:lnSpc>
                <a:spcPct val="120000"/>
              </a:lnSpc>
            </a:pPr>
            <a:r>
              <a:rPr lang="zh-CN" altLang="en-US" sz="1500">
                <a:solidFill>
                  <a:schemeClr val="tx1"/>
                </a:solidFill>
                <a:effectLst/>
                <a:latin typeface="微软雅黑" panose="020B0503020204020204" charset="-122"/>
                <a:ea typeface="微软雅黑" panose="020B0503020204020204" charset="-122"/>
                <a:sym typeface="+mn-ea"/>
              </a:rPr>
              <a:t>发票抬头必须是学校名称，发票背面由当事人、证明人签字。</a:t>
            </a:r>
            <a:endParaRPr lang="en-US" sz="15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8" name="AutoShape 8"/>
          <p:cNvSpPr/>
          <p:nvPr>
            <p:custDataLst>
              <p:tags r:id="rId8"/>
            </p:custDataLst>
          </p:nvPr>
        </p:nvSpPr>
        <p:spPr>
          <a:xfrm>
            <a:off x="5818204" y="5524781"/>
            <a:ext cx="555593" cy="81705"/>
          </a:xfrm>
          <a:prstGeom prst="roundRect">
            <a:avLst>
              <a:gd name="adj" fmla="val 12500"/>
            </a:avLst>
          </a:prstGeom>
          <a:solidFill>
            <a:schemeClr val="accent2">
              <a:alpha val="100000"/>
            </a:schemeClr>
          </a:solidFill>
        </p:spPr>
      </p:sp>
      <p:sp>
        <p:nvSpPr>
          <p:cNvPr id="9" name="AutoShape 9"/>
          <p:cNvSpPr/>
          <p:nvPr>
            <p:custDataLst>
              <p:tags r:id="rId9"/>
            </p:custDataLst>
          </p:nvPr>
        </p:nvSpPr>
        <p:spPr>
          <a:xfrm rot="-2700000" flipH="1" flipV="1">
            <a:off x="1499898" y="1333321"/>
            <a:ext cx="1642268" cy="1642268"/>
          </a:xfrm>
          <a:prstGeom prst="teardrop">
            <a:avLst/>
          </a:prstGeom>
          <a:solidFill>
            <a:schemeClr val="accent1">
              <a:alpha val="100000"/>
            </a:schemeClr>
          </a:solidFill>
        </p:spPr>
      </p:sp>
      <p:sp>
        <p:nvSpPr>
          <p:cNvPr id="10" name="TextBox 10"/>
          <p:cNvSpPr txBox="1"/>
          <p:nvPr>
            <p:custDataLst>
              <p:tags r:id="rId10"/>
            </p:custDataLst>
          </p:nvPr>
        </p:nvSpPr>
        <p:spPr>
          <a:xfrm>
            <a:off x="808710" y="3404616"/>
            <a:ext cx="3024645" cy="321754"/>
          </a:xfrm>
          <a:prstGeom prst="rect">
            <a:avLst/>
          </a:prstGeom>
        </p:spPr>
        <p:txBody>
          <a:bodyPr vert="horz" wrap="square" lIns="114300" tIns="57150" rIns="114300" bIns="57150" rtlCol="0" anchor="t" anchorCtr="0">
            <a:spAutoFit/>
          </a:bodyPr>
          <a:lstStyle/>
          <a:p>
            <a:pPr algn="ctr">
              <a:lnSpc>
                <a:spcPct val="64000"/>
              </a:lnSpc>
            </a:pPr>
            <a:r>
              <a:rPr lang="en-US" sz="2025" b="1">
                <a:solidFill>
                  <a:schemeClr val="accent1"/>
                </a:solidFill>
                <a:latin typeface="微软雅黑" panose="020B0503020204020204" charset="-122"/>
                <a:ea typeface="微软雅黑" panose="020B0503020204020204" charset="-122"/>
                <a:cs typeface="微软雅黑" panose="020B0503020204020204" charset="-122"/>
              </a:rPr>
              <a:t>办公用品费</a:t>
            </a:r>
            <a:endParaRPr lang="en-US" sz="2025" b="1">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11" name="TextBox 11"/>
          <p:cNvSpPr txBox="1"/>
          <p:nvPr>
            <p:custDataLst>
              <p:tags r:id="rId11"/>
            </p:custDataLst>
          </p:nvPr>
        </p:nvSpPr>
        <p:spPr>
          <a:xfrm>
            <a:off x="838719" y="3923118"/>
            <a:ext cx="2964626" cy="944880"/>
          </a:xfrm>
          <a:prstGeom prst="rect">
            <a:avLst/>
          </a:prstGeom>
        </p:spPr>
        <p:txBody>
          <a:bodyPr vert="horz" wrap="square" lIns="114300" tIns="57150" rIns="114300" bIns="57150" rtlCol="0" anchor="t" anchorCtr="0">
            <a:spAutoFit/>
          </a:bodyPr>
          <a:lstStyle/>
          <a:p>
            <a:pPr algn="ctr">
              <a:lnSpc>
                <a:spcPct val="120000"/>
              </a:lnSpc>
            </a:pPr>
            <a:r>
              <a:rPr lang="en-US" sz="1500">
                <a:solidFill>
                  <a:schemeClr val="dk1"/>
                </a:solidFill>
                <a:latin typeface="微软雅黑" panose="020B0503020204020204" charset="-122"/>
                <a:ea typeface="微软雅黑" panose="020B0503020204020204" charset="-122"/>
                <a:cs typeface="微软雅黑" panose="020B0503020204020204" charset="-122"/>
              </a:rPr>
              <a:t>购买办公用品需提供正规发票，并注明购买物品名称、数量、单价等信息。</a:t>
            </a:r>
            <a:endParaRPr lang="en-US" sz="150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2" name="AutoShape 12"/>
          <p:cNvSpPr/>
          <p:nvPr>
            <p:custDataLst>
              <p:tags r:id="rId12"/>
            </p:custDataLst>
          </p:nvPr>
        </p:nvSpPr>
        <p:spPr>
          <a:xfrm>
            <a:off x="2043236" y="5524781"/>
            <a:ext cx="555593" cy="81705"/>
          </a:xfrm>
          <a:prstGeom prst="roundRect">
            <a:avLst>
              <a:gd name="adj" fmla="val 12500"/>
            </a:avLst>
          </a:prstGeom>
          <a:solidFill>
            <a:schemeClr val="accent2">
              <a:alpha val="100000"/>
            </a:schemeClr>
          </a:solidFill>
        </p:spPr>
      </p:sp>
      <p:sp>
        <p:nvSpPr>
          <p:cNvPr id="13" name="AutoShape 13"/>
          <p:cNvSpPr/>
          <p:nvPr>
            <p:custDataLst>
              <p:tags r:id="rId13"/>
            </p:custDataLst>
          </p:nvPr>
        </p:nvSpPr>
        <p:spPr>
          <a:xfrm rot="-2700000" flipH="1" flipV="1">
            <a:off x="9040620" y="1333321"/>
            <a:ext cx="1642268" cy="1642268"/>
          </a:xfrm>
          <a:prstGeom prst="teardrop">
            <a:avLst/>
          </a:prstGeom>
          <a:solidFill>
            <a:schemeClr val="accent1">
              <a:alpha val="100000"/>
            </a:schemeClr>
          </a:solidFill>
        </p:spPr>
      </p:sp>
      <p:sp>
        <p:nvSpPr>
          <p:cNvPr id="14" name="TextBox 14"/>
          <p:cNvSpPr txBox="1"/>
          <p:nvPr>
            <p:custDataLst>
              <p:tags r:id="rId14"/>
            </p:custDataLst>
          </p:nvPr>
        </p:nvSpPr>
        <p:spPr>
          <a:xfrm>
            <a:off x="8349432" y="3404616"/>
            <a:ext cx="3024645" cy="313690"/>
          </a:xfrm>
          <a:prstGeom prst="rect">
            <a:avLst/>
          </a:prstGeom>
        </p:spPr>
        <p:txBody>
          <a:bodyPr vert="horz" wrap="square" lIns="114300" tIns="57150" rIns="114300" bIns="57150" rtlCol="0" anchor="t" anchorCtr="0">
            <a:spAutoFit/>
          </a:bodyPr>
          <a:lstStyle/>
          <a:p>
            <a:pPr algn="ctr">
              <a:lnSpc>
                <a:spcPct val="64000"/>
              </a:lnSpc>
            </a:pPr>
            <a:r>
              <a:rPr lang="zh-CN" altLang="en-US" sz="2025" b="1">
                <a:ln w="15875"/>
                <a:gradFill>
                  <a:gsLst>
                    <a:gs pos="0">
                      <a:schemeClr val="accent1">
                        <a:hueMod val="80000"/>
                      </a:schemeClr>
                    </a:gs>
                    <a:gs pos="100000">
                      <a:schemeClr val="accent1">
                        <a:alpha val="100000"/>
                        <a:alpha val="100000"/>
                      </a:schemeClr>
                    </a:gs>
                  </a:gsLst>
                  <a:lin ang="2700000" scaled="0"/>
                </a:gradFill>
                <a:effectLst/>
                <a:latin typeface="微软雅黑" panose="020B0503020204020204" charset="-122"/>
                <a:ea typeface="微软雅黑" panose="020B0503020204020204" charset="-122"/>
                <a:sym typeface="+mn-ea"/>
              </a:rPr>
              <a:t>市内交通费</a:t>
            </a:r>
            <a:endParaRPr lang="en-US" sz="2025" b="1">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15" name="TextBox 15"/>
          <p:cNvSpPr txBox="1"/>
          <p:nvPr>
            <p:custDataLst>
              <p:tags r:id="rId15"/>
            </p:custDataLst>
          </p:nvPr>
        </p:nvSpPr>
        <p:spPr>
          <a:xfrm>
            <a:off x="8379441" y="3923118"/>
            <a:ext cx="2964626" cy="1499235"/>
          </a:xfrm>
          <a:prstGeom prst="rect">
            <a:avLst/>
          </a:prstGeom>
        </p:spPr>
        <p:txBody>
          <a:bodyPr vert="horz" wrap="square" lIns="114300" tIns="57150" rIns="114300" bIns="57150" rtlCol="0" anchor="t" anchorCtr="0">
            <a:spAutoFit/>
          </a:bodyPr>
          <a:lstStyle/>
          <a:p>
            <a:pPr algn="ctr">
              <a:lnSpc>
                <a:spcPct val="120000"/>
              </a:lnSpc>
            </a:pPr>
            <a:r>
              <a:rPr lang="zh-CN" altLang="en-US" sz="1500">
                <a:solidFill>
                  <a:schemeClr val="tx1"/>
                </a:solidFill>
                <a:effectLst/>
                <a:latin typeface="微软雅黑" panose="020B0503020204020204" charset="-122"/>
                <a:ea typeface="微软雅黑" panose="020B0503020204020204" charset="-122"/>
                <a:sym typeface="+mn-ea"/>
              </a:rPr>
              <a:t>可报销因项目发生的项目当地公交、地铁、出租车费用，报销时在发票背面注明事由、起止地点。外地交通费与差旅费一同报销，不得单独作为市内交通费报销。</a:t>
            </a:r>
            <a:endParaRPr lang="zh-CN" altLang="en-US" sz="1500">
              <a:solidFill>
                <a:schemeClr val="tx1"/>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16" name="AutoShape 16"/>
          <p:cNvSpPr/>
          <p:nvPr>
            <p:custDataLst>
              <p:tags r:id="rId16"/>
            </p:custDataLst>
          </p:nvPr>
        </p:nvSpPr>
        <p:spPr>
          <a:xfrm>
            <a:off x="9583957" y="5524781"/>
            <a:ext cx="555593" cy="81705"/>
          </a:xfrm>
          <a:prstGeom prst="roundRect">
            <a:avLst>
              <a:gd name="adj" fmla="val 12500"/>
            </a:avLst>
          </a:prstGeom>
          <a:solidFill>
            <a:schemeClr val="accent2">
              <a:alpha val="100000"/>
            </a:schemeClr>
          </a:solidFill>
        </p:spPr>
      </p:sp>
      <p:pic>
        <p:nvPicPr>
          <p:cNvPr id="17" name="Picture 17"/>
          <p:cNvPicPr>
            <a:picLocks noChangeAspect="1"/>
          </p:cNvPicPr>
          <p:nvPr>
            <p:custDataLst>
              <p:tags r:id="rId17"/>
            </p:custDataLst>
          </p:nvPr>
        </p:nvPicPr>
        <p:blipFill>
          <a:blip r:embed="rId18">
            <a:alphaModFix amt="100000"/>
          </a:blip>
          <a:srcRect l="16750" r="16750"/>
          <a:stretch>
            <a:fillRect/>
          </a:stretch>
        </p:blipFill>
        <p:spPr>
          <a:xfrm>
            <a:off x="1583319" y="1416742"/>
            <a:ext cx="1475427" cy="1475427"/>
          </a:xfrm>
          <a:prstGeom prst="ellipse">
            <a:avLst/>
          </a:prstGeom>
        </p:spPr>
      </p:pic>
      <p:pic>
        <p:nvPicPr>
          <p:cNvPr id="18" name="Picture 18"/>
          <p:cNvPicPr>
            <a:picLocks noChangeAspect="1"/>
          </p:cNvPicPr>
          <p:nvPr>
            <p:custDataLst>
              <p:tags r:id="rId19"/>
            </p:custDataLst>
          </p:nvPr>
        </p:nvPicPr>
        <p:blipFill>
          <a:blip r:embed="rId20">
            <a:alphaModFix amt="100000"/>
          </a:blip>
          <a:srcRect l="16667" r="16667"/>
          <a:stretch>
            <a:fillRect/>
          </a:stretch>
        </p:blipFill>
        <p:spPr>
          <a:xfrm>
            <a:off x="5358286" y="1416742"/>
            <a:ext cx="1475427" cy="1475427"/>
          </a:xfrm>
          <a:prstGeom prst="ellipse">
            <a:avLst/>
          </a:prstGeom>
        </p:spPr>
      </p:pic>
      <p:pic>
        <p:nvPicPr>
          <p:cNvPr id="19" name="Picture 19"/>
          <p:cNvPicPr>
            <a:picLocks noChangeAspect="1"/>
          </p:cNvPicPr>
          <p:nvPr>
            <p:custDataLst>
              <p:tags r:id="rId21"/>
            </p:custDataLst>
          </p:nvPr>
        </p:nvPicPr>
        <p:blipFill>
          <a:blip r:embed="rId22">
            <a:alphaModFix amt="100000"/>
          </a:blip>
          <a:srcRect l="16667" r="16667"/>
          <a:stretch>
            <a:fillRect/>
          </a:stretch>
        </p:blipFill>
        <p:spPr>
          <a:xfrm>
            <a:off x="9121095" y="1416742"/>
            <a:ext cx="1475427" cy="1475427"/>
          </a:xfrm>
          <a:prstGeom prst="ellipse">
            <a:avLst/>
          </a:prstGeom>
        </p:spPr>
      </p:pic>
      <p:sp>
        <p:nvSpPr>
          <p:cNvPr id="20" name="AutoShape 20"/>
          <p:cNvSpPr/>
          <p:nvPr/>
        </p:nvSpPr>
        <p:spPr>
          <a:xfrm>
            <a:off x="454963" y="331168"/>
            <a:ext cx="84147" cy="84147"/>
          </a:xfrm>
          <a:prstGeom prst="ellipse">
            <a:avLst/>
          </a:prstGeom>
          <a:solidFill>
            <a:schemeClr val="accent1">
              <a:alpha val="100000"/>
            </a:schemeClr>
          </a:solidFill>
        </p:spPr>
      </p:sp>
      <p:sp>
        <p:nvSpPr>
          <p:cNvPr id="21" name="AutoShape 21"/>
          <p:cNvSpPr/>
          <p:nvPr/>
        </p:nvSpPr>
        <p:spPr>
          <a:xfrm>
            <a:off x="575049" y="337743"/>
            <a:ext cx="78137" cy="78137"/>
          </a:xfrm>
          <a:prstGeom prst="ellipse">
            <a:avLst/>
          </a:prstGeom>
          <a:solidFill>
            <a:schemeClr val="accent1">
              <a:alpha val="80000"/>
            </a:schemeClr>
          </a:solidFill>
        </p:spPr>
      </p:sp>
      <p:sp>
        <p:nvSpPr>
          <p:cNvPr id="22" name="AutoShape 22"/>
          <p:cNvSpPr/>
          <p:nvPr/>
        </p:nvSpPr>
        <p:spPr>
          <a:xfrm>
            <a:off x="689125" y="339460"/>
            <a:ext cx="74704" cy="74704"/>
          </a:xfrm>
          <a:prstGeom prst="ellipse">
            <a:avLst/>
          </a:prstGeom>
          <a:solidFill>
            <a:schemeClr val="accent1">
              <a:alpha val="60000"/>
            </a:schemeClr>
          </a:solidFill>
        </p:spPr>
      </p:sp>
      <p:sp>
        <p:nvSpPr>
          <p:cNvPr id="23" name="AutoShape 23"/>
          <p:cNvSpPr/>
          <p:nvPr/>
        </p:nvSpPr>
        <p:spPr>
          <a:xfrm>
            <a:off x="799768" y="348430"/>
            <a:ext cx="69238" cy="69238"/>
          </a:xfrm>
          <a:prstGeom prst="ellipse">
            <a:avLst/>
          </a:prstGeom>
          <a:solidFill>
            <a:schemeClr val="accent1">
              <a:alpha val="40000"/>
            </a:schemeClr>
          </a:solidFill>
        </p:spPr>
      </p:sp>
      <p:sp>
        <p:nvSpPr>
          <p:cNvPr id="24" name="AutoShape 24"/>
          <p:cNvSpPr/>
          <p:nvPr/>
        </p:nvSpPr>
        <p:spPr>
          <a:xfrm>
            <a:off x="904945" y="344297"/>
            <a:ext cx="65594" cy="65594"/>
          </a:xfrm>
          <a:prstGeom prst="ellipse">
            <a:avLst/>
          </a:prstGeom>
          <a:solidFill>
            <a:schemeClr val="accent1">
              <a:alpha val="20000"/>
            </a:schemeClr>
          </a:solidFill>
        </p:spPr>
      </p:sp>
      <p:sp>
        <p:nvSpPr>
          <p:cNvPr id="25" name="AutoShape 25"/>
          <p:cNvSpPr/>
          <p:nvPr/>
        </p:nvSpPr>
        <p:spPr>
          <a:xfrm>
            <a:off x="454963" y="448942"/>
            <a:ext cx="84147" cy="84147"/>
          </a:xfrm>
          <a:prstGeom prst="ellipse">
            <a:avLst/>
          </a:prstGeom>
          <a:solidFill>
            <a:schemeClr val="accent1">
              <a:alpha val="100000"/>
            </a:schemeClr>
          </a:solidFill>
        </p:spPr>
      </p:sp>
      <p:sp>
        <p:nvSpPr>
          <p:cNvPr id="26" name="AutoShape 26"/>
          <p:cNvSpPr/>
          <p:nvPr/>
        </p:nvSpPr>
        <p:spPr>
          <a:xfrm>
            <a:off x="575049" y="455517"/>
            <a:ext cx="78137" cy="78137"/>
          </a:xfrm>
          <a:prstGeom prst="ellipse">
            <a:avLst/>
          </a:prstGeom>
          <a:solidFill>
            <a:schemeClr val="accent1">
              <a:alpha val="80000"/>
            </a:schemeClr>
          </a:solidFill>
        </p:spPr>
      </p:sp>
      <p:sp>
        <p:nvSpPr>
          <p:cNvPr id="27" name="AutoShape 27"/>
          <p:cNvSpPr/>
          <p:nvPr/>
        </p:nvSpPr>
        <p:spPr>
          <a:xfrm>
            <a:off x="689125" y="457233"/>
            <a:ext cx="74704" cy="74704"/>
          </a:xfrm>
          <a:prstGeom prst="ellipse">
            <a:avLst/>
          </a:prstGeom>
          <a:solidFill>
            <a:schemeClr val="accent1">
              <a:alpha val="60000"/>
            </a:schemeClr>
          </a:solidFill>
        </p:spPr>
      </p:sp>
      <p:sp>
        <p:nvSpPr>
          <p:cNvPr id="28" name="AutoShape 28"/>
          <p:cNvSpPr/>
          <p:nvPr/>
        </p:nvSpPr>
        <p:spPr>
          <a:xfrm>
            <a:off x="799768" y="466203"/>
            <a:ext cx="69238" cy="69238"/>
          </a:xfrm>
          <a:prstGeom prst="ellipse">
            <a:avLst/>
          </a:prstGeom>
          <a:solidFill>
            <a:schemeClr val="accent1">
              <a:alpha val="40000"/>
            </a:schemeClr>
          </a:solidFill>
        </p:spPr>
      </p:sp>
      <p:sp>
        <p:nvSpPr>
          <p:cNvPr id="29" name="AutoShape 29"/>
          <p:cNvSpPr/>
          <p:nvPr/>
        </p:nvSpPr>
        <p:spPr>
          <a:xfrm>
            <a:off x="904945" y="462070"/>
            <a:ext cx="65594" cy="65594"/>
          </a:xfrm>
          <a:prstGeom prst="ellipse">
            <a:avLst/>
          </a:prstGeom>
          <a:solidFill>
            <a:schemeClr val="accent1">
              <a:alpha val="20000"/>
            </a:schemeClr>
          </a:solidFill>
        </p:spPr>
      </p:sp>
      <p:sp>
        <p:nvSpPr>
          <p:cNvPr id="30" name="AutoShape 30"/>
          <p:cNvSpPr/>
          <p:nvPr/>
        </p:nvSpPr>
        <p:spPr>
          <a:xfrm>
            <a:off x="454963" y="566715"/>
            <a:ext cx="84147" cy="84147"/>
          </a:xfrm>
          <a:prstGeom prst="ellipse">
            <a:avLst/>
          </a:prstGeom>
          <a:solidFill>
            <a:schemeClr val="accent1">
              <a:alpha val="100000"/>
            </a:schemeClr>
          </a:solidFill>
        </p:spPr>
      </p:sp>
      <p:sp>
        <p:nvSpPr>
          <p:cNvPr id="31" name="AutoShape 31"/>
          <p:cNvSpPr/>
          <p:nvPr/>
        </p:nvSpPr>
        <p:spPr>
          <a:xfrm>
            <a:off x="575049" y="573291"/>
            <a:ext cx="78137" cy="78137"/>
          </a:xfrm>
          <a:prstGeom prst="ellipse">
            <a:avLst/>
          </a:prstGeom>
          <a:solidFill>
            <a:schemeClr val="accent1">
              <a:alpha val="80000"/>
            </a:schemeClr>
          </a:solidFill>
        </p:spPr>
      </p:sp>
      <p:sp>
        <p:nvSpPr>
          <p:cNvPr id="32" name="AutoShape 32"/>
          <p:cNvSpPr/>
          <p:nvPr/>
        </p:nvSpPr>
        <p:spPr>
          <a:xfrm>
            <a:off x="689125" y="575007"/>
            <a:ext cx="74704" cy="74704"/>
          </a:xfrm>
          <a:prstGeom prst="ellipse">
            <a:avLst/>
          </a:prstGeom>
          <a:solidFill>
            <a:schemeClr val="accent1">
              <a:alpha val="60000"/>
            </a:schemeClr>
          </a:solidFill>
        </p:spPr>
      </p:sp>
      <p:sp>
        <p:nvSpPr>
          <p:cNvPr id="33" name="AutoShape 33"/>
          <p:cNvSpPr/>
          <p:nvPr/>
        </p:nvSpPr>
        <p:spPr>
          <a:xfrm>
            <a:off x="799768" y="583977"/>
            <a:ext cx="69238" cy="69238"/>
          </a:xfrm>
          <a:prstGeom prst="ellipse">
            <a:avLst/>
          </a:prstGeom>
          <a:solidFill>
            <a:schemeClr val="accent1">
              <a:alpha val="40000"/>
            </a:schemeClr>
          </a:solidFill>
        </p:spPr>
      </p:sp>
      <p:sp>
        <p:nvSpPr>
          <p:cNvPr id="34" name="AutoShape 34"/>
          <p:cNvSpPr/>
          <p:nvPr/>
        </p:nvSpPr>
        <p:spPr>
          <a:xfrm>
            <a:off x="904945" y="579844"/>
            <a:ext cx="65594" cy="65594"/>
          </a:xfrm>
          <a:prstGeom prst="ellipse">
            <a:avLst/>
          </a:prstGeom>
          <a:solidFill>
            <a:schemeClr val="accent1">
              <a:alpha val="20000"/>
            </a:schemeClr>
          </a:solidFill>
        </p:spPr>
      </p:sp>
      <p:sp>
        <p:nvSpPr>
          <p:cNvPr id="35" name="AutoShape 35"/>
          <p:cNvSpPr/>
          <p:nvPr/>
        </p:nvSpPr>
        <p:spPr>
          <a:xfrm>
            <a:off x="454963" y="684489"/>
            <a:ext cx="84147" cy="84147"/>
          </a:xfrm>
          <a:prstGeom prst="ellipse">
            <a:avLst/>
          </a:prstGeom>
          <a:solidFill>
            <a:schemeClr val="accent1">
              <a:alpha val="100000"/>
            </a:schemeClr>
          </a:solidFill>
        </p:spPr>
      </p:sp>
      <p:sp>
        <p:nvSpPr>
          <p:cNvPr id="36" name="AutoShape 36"/>
          <p:cNvSpPr/>
          <p:nvPr/>
        </p:nvSpPr>
        <p:spPr>
          <a:xfrm>
            <a:off x="575049" y="691064"/>
            <a:ext cx="78137" cy="78137"/>
          </a:xfrm>
          <a:prstGeom prst="ellipse">
            <a:avLst/>
          </a:prstGeom>
          <a:solidFill>
            <a:schemeClr val="accent1">
              <a:alpha val="80000"/>
            </a:schemeClr>
          </a:solidFill>
        </p:spPr>
      </p:sp>
      <p:sp>
        <p:nvSpPr>
          <p:cNvPr id="37" name="AutoShape 37"/>
          <p:cNvSpPr/>
          <p:nvPr/>
        </p:nvSpPr>
        <p:spPr>
          <a:xfrm>
            <a:off x="689125" y="692781"/>
            <a:ext cx="74704" cy="74704"/>
          </a:xfrm>
          <a:prstGeom prst="ellipse">
            <a:avLst/>
          </a:prstGeom>
          <a:solidFill>
            <a:schemeClr val="accent1">
              <a:alpha val="60000"/>
            </a:schemeClr>
          </a:solidFill>
        </p:spPr>
      </p:sp>
      <p:sp>
        <p:nvSpPr>
          <p:cNvPr id="38" name="AutoShape 38"/>
          <p:cNvSpPr/>
          <p:nvPr/>
        </p:nvSpPr>
        <p:spPr>
          <a:xfrm>
            <a:off x="799768" y="701751"/>
            <a:ext cx="69238" cy="69238"/>
          </a:xfrm>
          <a:prstGeom prst="ellipse">
            <a:avLst/>
          </a:prstGeom>
          <a:solidFill>
            <a:schemeClr val="accent1">
              <a:alpha val="40000"/>
            </a:schemeClr>
          </a:solidFill>
        </p:spPr>
      </p:sp>
      <p:sp>
        <p:nvSpPr>
          <p:cNvPr id="39" name="AutoShape 39"/>
          <p:cNvSpPr/>
          <p:nvPr/>
        </p:nvSpPr>
        <p:spPr>
          <a:xfrm>
            <a:off x="904945" y="697618"/>
            <a:ext cx="65594" cy="65594"/>
          </a:xfrm>
          <a:prstGeom prst="ellipse">
            <a:avLst/>
          </a:prstGeom>
          <a:solidFill>
            <a:schemeClr val="accent1">
              <a:alpha val="20000"/>
            </a:schemeClr>
          </a:solidFill>
        </p:spPr>
      </p:sp>
      <p:sp>
        <p:nvSpPr>
          <p:cNvPr id="40" name="TextBox 40"/>
          <p:cNvSpPr txBox="1"/>
          <p:nvPr/>
        </p:nvSpPr>
        <p:spPr>
          <a:xfrm>
            <a:off x="1094842" y="93878"/>
            <a:ext cx="10001250" cy="893445"/>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solidFill>
                <a:latin typeface="微软雅黑" panose="020B0503020204020204" charset="-122"/>
                <a:ea typeface="微软雅黑" panose="020B0503020204020204" charset="-122"/>
                <a:cs typeface="微软雅黑" panose="020B0503020204020204" charset="-122"/>
              </a:rPr>
              <a:t>其他费用报销</a:t>
            </a:r>
            <a:r>
              <a:rPr lang="en-US" sz="3000" b="1">
                <a:solidFill>
                  <a:schemeClr val="accent1"/>
                </a:solidFill>
                <a:latin typeface="微软雅黑" panose="020B0503020204020204" charset="-122"/>
                <a:ea typeface="微软雅黑" panose="020B0503020204020204" charset="-122"/>
                <a:cs typeface="微软雅黑" panose="020B0503020204020204" charset="-122"/>
                <a:sym typeface="+mn-ea"/>
              </a:rPr>
              <a:t>规范</a:t>
            </a:r>
            <a:endParaRPr lang="en-US" sz="3000" b="1">
              <a:solidFill>
                <a:schemeClr val="accent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Freeform 2"/>
          <p:cNvSpPr/>
          <p:nvPr>
            <p:custDataLst>
              <p:tags r:id="rId2"/>
            </p:custDataLst>
          </p:nvPr>
        </p:nvSpPr>
        <p:spPr>
          <a:xfrm>
            <a:off x="6087237" y="4692872"/>
            <a:ext cx="2429542" cy="1127284"/>
          </a:xfrm>
          <a:custGeom>
            <a:avLst/>
            <a:gdLst/>
            <a:ahLst/>
            <a:cxnLst/>
            <a:rect l="l" t="t" r="r" b="b"/>
            <a:pathLst>
              <a:path w="292" h="135">
                <a:moveTo>
                  <a:pt x="130" y="19"/>
                </a:moveTo>
                <a:cubicBezTo>
                  <a:pt x="75" y="38"/>
                  <a:pt x="31" y="73"/>
                  <a:pt x="0" y="118"/>
                </a:cubicBezTo>
                <a:cubicBezTo>
                  <a:pt x="52" y="134"/>
                  <a:pt x="108" y="135"/>
                  <a:pt x="163" y="116"/>
                </a:cubicBezTo>
                <a:cubicBezTo>
                  <a:pt x="218" y="97"/>
                  <a:pt x="262" y="61"/>
                  <a:pt x="292" y="17"/>
                </a:cubicBezTo>
                <a:cubicBezTo>
                  <a:pt x="241" y="0"/>
                  <a:pt x="184" y="0"/>
                  <a:pt x="130" y="19"/>
                </a:cubicBezTo>
                <a:close/>
              </a:path>
            </a:pathLst>
          </a:custGeom>
          <a:solidFill>
            <a:schemeClr val="accent4">
              <a:alpha val="100000"/>
            </a:schemeClr>
          </a:solidFill>
        </p:spPr>
      </p:sp>
      <p:sp>
        <p:nvSpPr>
          <p:cNvPr id="3" name="Freeform 3"/>
          <p:cNvSpPr/>
          <p:nvPr>
            <p:custDataLst>
              <p:tags r:id="rId3"/>
            </p:custDataLst>
          </p:nvPr>
        </p:nvSpPr>
        <p:spPr>
          <a:xfrm>
            <a:off x="7421499" y="5019484"/>
            <a:ext cx="311944" cy="273653"/>
          </a:xfrm>
          <a:custGeom>
            <a:avLst/>
            <a:gdLst/>
            <a:ahLst/>
            <a:cxnLst/>
            <a:rect l="l" t="t" r="r" b="b"/>
            <a:pathLst>
              <a:path w="582612" h="511176">
                <a:moveTo>
                  <a:pt x="563781" y="169863"/>
                </a:moveTo>
                <a:cubicBezTo>
                  <a:pt x="567547" y="181115"/>
                  <a:pt x="571313" y="192367"/>
                  <a:pt x="575080" y="199869"/>
                </a:cubicBezTo>
                <a:cubicBezTo>
                  <a:pt x="578846" y="214872"/>
                  <a:pt x="578846" y="226124"/>
                  <a:pt x="582612" y="237376"/>
                </a:cubicBezTo>
                <a:cubicBezTo>
                  <a:pt x="582612" y="237376"/>
                  <a:pt x="582612" y="241126"/>
                  <a:pt x="582612" y="241126"/>
                </a:cubicBezTo>
                <a:cubicBezTo>
                  <a:pt x="582612" y="241126"/>
                  <a:pt x="582612" y="241126"/>
                  <a:pt x="582612" y="267381"/>
                </a:cubicBezTo>
                <a:cubicBezTo>
                  <a:pt x="582612" y="271132"/>
                  <a:pt x="582612" y="278633"/>
                  <a:pt x="582612" y="282384"/>
                </a:cubicBezTo>
                <a:cubicBezTo>
                  <a:pt x="575080" y="327392"/>
                  <a:pt x="552482" y="368650"/>
                  <a:pt x="514820" y="394905"/>
                </a:cubicBezTo>
                <a:cubicBezTo>
                  <a:pt x="480924" y="424910"/>
                  <a:pt x="439496" y="436162"/>
                  <a:pt x="398068" y="436162"/>
                </a:cubicBezTo>
                <a:cubicBezTo>
                  <a:pt x="326510" y="436162"/>
                  <a:pt x="258718" y="436162"/>
                  <a:pt x="187161" y="436162"/>
                </a:cubicBezTo>
                <a:cubicBezTo>
                  <a:pt x="187161" y="436162"/>
                  <a:pt x="187161" y="436162"/>
                  <a:pt x="179628" y="436162"/>
                </a:cubicBezTo>
                <a:cubicBezTo>
                  <a:pt x="179628" y="436162"/>
                  <a:pt x="179628" y="436162"/>
                  <a:pt x="179628" y="511176"/>
                </a:cubicBezTo>
                <a:cubicBezTo>
                  <a:pt x="179628" y="507426"/>
                  <a:pt x="175862" y="507426"/>
                  <a:pt x="175862" y="507426"/>
                </a:cubicBezTo>
                <a:cubicBezTo>
                  <a:pt x="130667" y="473669"/>
                  <a:pt x="85473" y="439913"/>
                  <a:pt x="40278" y="406157"/>
                </a:cubicBezTo>
                <a:cubicBezTo>
                  <a:pt x="40278" y="402406"/>
                  <a:pt x="36512" y="402406"/>
                  <a:pt x="36512" y="402406"/>
                </a:cubicBezTo>
                <a:cubicBezTo>
                  <a:pt x="81707" y="364899"/>
                  <a:pt x="130667" y="327392"/>
                  <a:pt x="179628" y="293636"/>
                </a:cubicBezTo>
                <a:cubicBezTo>
                  <a:pt x="179628" y="293636"/>
                  <a:pt x="179628" y="293636"/>
                  <a:pt x="179628" y="364899"/>
                </a:cubicBezTo>
                <a:cubicBezTo>
                  <a:pt x="183394" y="364899"/>
                  <a:pt x="183394" y="364899"/>
                  <a:pt x="187161" y="364899"/>
                </a:cubicBezTo>
                <a:cubicBezTo>
                  <a:pt x="258718" y="364899"/>
                  <a:pt x="330276" y="364899"/>
                  <a:pt x="401834" y="364899"/>
                </a:cubicBezTo>
                <a:cubicBezTo>
                  <a:pt x="465860" y="364899"/>
                  <a:pt x="514820" y="312390"/>
                  <a:pt x="511054" y="248628"/>
                </a:cubicBezTo>
                <a:cubicBezTo>
                  <a:pt x="511054" y="237376"/>
                  <a:pt x="507288" y="229874"/>
                  <a:pt x="503522" y="218622"/>
                </a:cubicBezTo>
                <a:cubicBezTo>
                  <a:pt x="503522" y="218622"/>
                  <a:pt x="503522" y="214872"/>
                  <a:pt x="507288" y="214872"/>
                </a:cubicBezTo>
                <a:cubicBezTo>
                  <a:pt x="526119" y="199869"/>
                  <a:pt x="544950" y="184866"/>
                  <a:pt x="563781" y="169863"/>
                </a:cubicBezTo>
                <a:close/>
                <a:moveTo>
                  <a:pt x="401388" y="0"/>
                </a:moveTo>
                <a:cubicBezTo>
                  <a:pt x="401388" y="0"/>
                  <a:pt x="405139" y="0"/>
                  <a:pt x="405139" y="3757"/>
                </a:cubicBezTo>
                <a:cubicBezTo>
                  <a:pt x="450155" y="37571"/>
                  <a:pt x="495170" y="71384"/>
                  <a:pt x="540185" y="105198"/>
                </a:cubicBezTo>
                <a:cubicBezTo>
                  <a:pt x="543937" y="105198"/>
                  <a:pt x="543937" y="105198"/>
                  <a:pt x="547688" y="108955"/>
                </a:cubicBezTo>
                <a:cubicBezTo>
                  <a:pt x="498921" y="146526"/>
                  <a:pt x="450155" y="180341"/>
                  <a:pt x="401388" y="217911"/>
                </a:cubicBezTo>
                <a:cubicBezTo>
                  <a:pt x="401388" y="217911"/>
                  <a:pt x="401388" y="217911"/>
                  <a:pt x="401388" y="146526"/>
                </a:cubicBezTo>
                <a:cubicBezTo>
                  <a:pt x="397636" y="146526"/>
                  <a:pt x="397636" y="146526"/>
                  <a:pt x="393885" y="146526"/>
                </a:cubicBezTo>
                <a:cubicBezTo>
                  <a:pt x="322611" y="146526"/>
                  <a:pt x="255088" y="146526"/>
                  <a:pt x="183813" y="146526"/>
                </a:cubicBezTo>
                <a:cubicBezTo>
                  <a:pt x="120041" y="146526"/>
                  <a:pt x="67523" y="199126"/>
                  <a:pt x="71275" y="259239"/>
                </a:cubicBezTo>
                <a:cubicBezTo>
                  <a:pt x="75026" y="270511"/>
                  <a:pt x="75026" y="281782"/>
                  <a:pt x="78777" y="289296"/>
                </a:cubicBezTo>
                <a:cubicBezTo>
                  <a:pt x="78777" y="293053"/>
                  <a:pt x="78777" y="296810"/>
                  <a:pt x="75026" y="296810"/>
                </a:cubicBezTo>
                <a:cubicBezTo>
                  <a:pt x="60021" y="311839"/>
                  <a:pt x="41264" y="323110"/>
                  <a:pt x="18756" y="338138"/>
                </a:cubicBezTo>
                <a:cubicBezTo>
                  <a:pt x="15005" y="330624"/>
                  <a:pt x="11254" y="319353"/>
                  <a:pt x="7502" y="308082"/>
                </a:cubicBezTo>
                <a:cubicBezTo>
                  <a:pt x="3751" y="296810"/>
                  <a:pt x="3751" y="285539"/>
                  <a:pt x="0" y="270511"/>
                </a:cubicBezTo>
                <a:cubicBezTo>
                  <a:pt x="0" y="270511"/>
                  <a:pt x="0" y="270511"/>
                  <a:pt x="0" y="266754"/>
                </a:cubicBezTo>
                <a:cubicBezTo>
                  <a:pt x="0" y="266754"/>
                  <a:pt x="0" y="266754"/>
                  <a:pt x="0" y="244211"/>
                </a:cubicBezTo>
                <a:cubicBezTo>
                  <a:pt x="0" y="236697"/>
                  <a:pt x="0" y="232940"/>
                  <a:pt x="0" y="225426"/>
                </a:cubicBezTo>
                <a:cubicBezTo>
                  <a:pt x="7502" y="180341"/>
                  <a:pt x="30010" y="142769"/>
                  <a:pt x="67523" y="112712"/>
                </a:cubicBezTo>
                <a:cubicBezTo>
                  <a:pt x="101285" y="86413"/>
                  <a:pt x="142549" y="71384"/>
                  <a:pt x="187565" y="71384"/>
                </a:cubicBezTo>
                <a:cubicBezTo>
                  <a:pt x="255088" y="71384"/>
                  <a:pt x="322611" y="71384"/>
                  <a:pt x="393885" y="71384"/>
                </a:cubicBezTo>
                <a:cubicBezTo>
                  <a:pt x="393885" y="71384"/>
                  <a:pt x="393885" y="71384"/>
                  <a:pt x="401388" y="71384"/>
                </a:cubicBezTo>
                <a:cubicBezTo>
                  <a:pt x="401388" y="71384"/>
                  <a:pt x="401388" y="71384"/>
                  <a:pt x="401388" y="0"/>
                </a:cubicBezTo>
                <a:close/>
              </a:path>
            </a:pathLst>
          </a:custGeom>
          <a:solidFill>
            <a:srgbClr val="FFFFFF">
              <a:alpha val="100000"/>
            </a:srgbClr>
          </a:solidFill>
        </p:spPr>
      </p:sp>
      <p:sp>
        <p:nvSpPr>
          <p:cNvPr id="4" name="Freeform 4"/>
          <p:cNvSpPr/>
          <p:nvPr>
            <p:custDataLst>
              <p:tags r:id="rId4"/>
            </p:custDataLst>
          </p:nvPr>
        </p:nvSpPr>
        <p:spPr>
          <a:xfrm>
            <a:off x="6087237" y="3581590"/>
            <a:ext cx="1515142" cy="2095595"/>
          </a:xfrm>
          <a:custGeom>
            <a:avLst/>
            <a:gdLst/>
            <a:ahLst/>
            <a:cxnLst/>
            <a:rect l="l" t="t" r="r" b="b"/>
            <a:pathLst>
              <a:path w="182" h="251">
                <a:moveTo>
                  <a:pt x="49" y="96"/>
                </a:moveTo>
                <a:cubicBezTo>
                  <a:pt x="15" y="143"/>
                  <a:pt x="0" y="197"/>
                  <a:pt x="1" y="251"/>
                </a:cubicBezTo>
                <a:cubicBezTo>
                  <a:pt x="52" y="235"/>
                  <a:pt x="99" y="203"/>
                  <a:pt x="132" y="156"/>
                </a:cubicBezTo>
                <a:cubicBezTo>
                  <a:pt x="166" y="109"/>
                  <a:pt x="182" y="54"/>
                  <a:pt x="181" y="0"/>
                </a:cubicBezTo>
                <a:cubicBezTo>
                  <a:pt x="130" y="16"/>
                  <a:pt x="83" y="49"/>
                  <a:pt x="49" y="96"/>
                </a:cubicBezTo>
                <a:close/>
              </a:path>
            </a:pathLst>
          </a:custGeom>
          <a:solidFill>
            <a:schemeClr val="accent1">
              <a:alpha val="100000"/>
            </a:schemeClr>
          </a:solidFill>
        </p:spPr>
      </p:sp>
      <p:sp>
        <p:nvSpPr>
          <p:cNvPr id="5" name="Freeform 5"/>
          <p:cNvSpPr/>
          <p:nvPr>
            <p:custDataLst>
              <p:tags r:id="rId5"/>
            </p:custDataLst>
          </p:nvPr>
        </p:nvSpPr>
        <p:spPr>
          <a:xfrm>
            <a:off x="6859714" y="4236053"/>
            <a:ext cx="283845" cy="220980"/>
          </a:xfrm>
          <a:custGeom>
            <a:avLst/>
            <a:gdLst/>
            <a:ahLst/>
            <a:cxnLst/>
            <a:rect l="l" t="t" r="r" b="b"/>
            <a:pathLst>
              <a:path w="141" h="110">
                <a:moveTo>
                  <a:pt x="92" y="95"/>
                </a:moveTo>
                <a:cubicBezTo>
                  <a:pt x="105" y="92"/>
                  <a:pt x="117" y="87"/>
                  <a:pt x="126" y="77"/>
                </a:cubicBezTo>
                <a:cubicBezTo>
                  <a:pt x="137" y="66"/>
                  <a:pt x="141" y="53"/>
                  <a:pt x="136" y="38"/>
                </a:cubicBezTo>
                <a:cubicBezTo>
                  <a:pt x="132" y="25"/>
                  <a:pt x="123" y="17"/>
                  <a:pt x="111" y="10"/>
                </a:cubicBezTo>
                <a:cubicBezTo>
                  <a:pt x="100" y="4"/>
                  <a:pt x="87" y="1"/>
                  <a:pt x="75" y="1"/>
                </a:cubicBezTo>
                <a:cubicBezTo>
                  <a:pt x="54" y="0"/>
                  <a:pt x="35" y="5"/>
                  <a:pt x="20" y="19"/>
                </a:cubicBezTo>
                <a:cubicBezTo>
                  <a:pt x="1" y="35"/>
                  <a:pt x="0" y="59"/>
                  <a:pt x="17" y="77"/>
                </a:cubicBezTo>
                <a:cubicBezTo>
                  <a:pt x="20" y="81"/>
                  <a:pt x="25" y="84"/>
                  <a:pt x="30" y="88"/>
                </a:cubicBezTo>
                <a:cubicBezTo>
                  <a:pt x="30" y="88"/>
                  <a:pt x="30" y="88"/>
                  <a:pt x="29" y="88"/>
                </a:cubicBezTo>
                <a:cubicBezTo>
                  <a:pt x="27" y="94"/>
                  <a:pt x="23" y="99"/>
                  <a:pt x="19" y="103"/>
                </a:cubicBezTo>
                <a:cubicBezTo>
                  <a:pt x="17" y="105"/>
                  <a:pt x="16" y="106"/>
                  <a:pt x="17" y="108"/>
                </a:cubicBezTo>
                <a:cubicBezTo>
                  <a:pt x="18" y="110"/>
                  <a:pt x="20" y="110"/>
                  <a:pt x="22" y="110"/>
                </a:cubicBezTo>
                <a:cubicBezTo>
                  <a:pt x="33" y="108"/>
                  <a:pt x="43" y="104"/>
                  <a:pt x="53" y="98"/>
                </a:cubicBezTo>
                <a:cubicBezTo>
                  <a:pt x="54" y="97"/>
                  <a:pt x="56" y="96"/>
                  <a:pt x="58" y="97"/>
                </a:cubicBezTo>
                <a:cubicBezTo>
                  <a:pt x="69" y="98"/>
                  <a:pt x="81" y="98"/>
                  <a:pt x="92" y="95"/>
                </a:cubicBezTo>
                <a:close/>
                <a:moveTo>
                  <a:pt x="55" y="84"/>
                </a:moveTo>
                <a:cubicBezTo>
                  <a:pt x="53" y="84"/>
                  <a:pt x="51" y="84"/>
                  <a:pt x="50" y="85"/>
                </a:cubicBezTo>
                <a:cubicBezTo>
                  <a:pt x="47" y="87"/>
                  <a:pt x="45" y="88"/>
                  <a:pt x="43" y="90"/>
                </a:cubicBezTo>
                <a:cubicBezTo>
                  <a:pt x="43" y="89"/>
                  <a:pt x="42" y="89"/>
                  <a:pt x="42" y="89"/>
                </a:cubicBezTo>
                <a:cubicBezTo>
                  <a:pt x="43" y="87"/>
                  <a:pt x="44" y="85"/>
                  <a:pt x="45" y="82"/>
                </a:cubicBezTo>
                <a:cubicBezTo>
                  <a:pt x="42" y="80"/>
                  <a:pt x="40" y="79"/>
                  <a:pt x="37" y="77"/>
                </a:cubicBezTo>
                <a:cubicBezTo>
                  <a:pt x="31" y="74"/>
                  <a:pt x="26" y="70"/>
                  <a:pt x="22" y="64"/>
                </a:cubicBezTo>
                <a:cubicBezTo>
                  <a:pt x="14" y="53"/>
                  <a:pt x="16" y="40"/>
                  <a:pt x="25" y="30"/>
                </a:cubicBezTo>
                <a:cubicBezTo>
                  <a:pt x="35" y="20"/>
                  <a:pt x="48" y="15"/>
                  <a:pt x="62" y="14"/>
                </a:cubicBezTo>
                <a:cubicBezTo>
                  <a:pt x="76" y="12"/>
                  <a:pt x="90" y="14"/>
                  <a:pt x="103" y="20"/>
                </a:cubicBezTo>
                <a:cubicBezTo>
                  <a:pt x="112" y="24"/>
                  <a:pt x="119" y="30"/>
                  <a:pt x="123" y="38"/>
                </a:cubicBezTo>
                <a:cubicBezTo>
                  <a:pt x="128" y="47"/>
                  <a:pt x="127" y="56"/>
                  <a:pt x="121" y="64"/>
                </a:cubicBezTo>
                <a:cubicBezTo>
                  <a:pt x="113" y="75"/>
                  <a:pt x="102" y="81"/>
                  <a:pt x="89" y="84"/>
                </a:cubicBezTo>
                <a:cubicBezTo>
                  <a:pt x="78" y="86"/>
                  <a:pt x="66" y="86"/>
                  <a:pt x="55" y="84"/>
                </a:cubicBezTo>
                <a:close/>
              </a:path>
            </a:pathLst>
          </a:custGeom>
          <a:solidFill>
            <a:srgbClr val="FFFFFF">
              <a:alpha val="100000"/>
            </a:srgbClr>
          </a:solidFill>
        </p:spPr>
      </p:sp>
      <p:sp>
        <p:nvSpPr>
          <p:cNvPr id="6" name="Freeform 6"/>
          <p:cNvSpPr/>
          <p:nvPr>
            <p:custDataLst>
              <p:tags r:id="rId6"/>
            </p:custDataLst>
          </p:nvPr>
        </p:nvSpPr>
        <p:spPr>
          <a:xfrm>
            <a:off x="6988873" y="4306634"/>
            <a:ext cx="223552" cy="198882"/>
          </a:xfrm>
          <a:custGeom>
            <a:avLst/>
            <a:gdLst/>
            <a:ahLst/>
            <a:cxnLst/>
            <a:rect l="l" t="t" r="r" b="b"/>
            <a:pathLst>
              <a:path w="111" h="99">
                <a:moveTo>
                  <a:pt x="94" y="90"/>
                </a:moveTo>
                <a:cubicBezTo>
                  <a:pt x="91" y="86"/>
                  <a:pt x="87" y="82"/>
                  <a:pt x="85" y="77"/>
                </a:cubicBezTo>
                <a:cubicBezTo>
                  <a:pt x="100" y="68"/>
                  <a:pt x="111" y="56"/>
                  <a:pt x="110" y="38"/>
                </a:cubicBezTo>
                <a:cubicBezTo>
                  <a:pt x="110" y="20"/>
                  <a:pt x="99" y="9"/>
                  <a:pt x="84" y="0"/>
                </a:cubicBezTo>
                <a:cubicBezTo>
                  <a:pt x="85" y="1"/>
                  <a:pt x="85" y="2"/>
                  <a:pt x="85" y="3"/>
                </a:cubicBezTo>
                <a:cubicBezTo>
                  <a:pt x="86" y="9"/>
                  <a:pt x="87" y="15"/>
                  <a:pt x="86" y="21"/>
                </a:cubicBezTo>
                <a:cubicBezTo>
                  <a:pt x="84" y="35"/>
                  <a:pt x="77" y="46"/>
                  <a:pt x="66" y="55"/>
                </a:cubicBezTo>
                <a:cubicBezTo>
                  <a:pt x="54" y="66"/>
                  <a:pt x="39" y="71"/>
                  <a:pt x="23" y="74"/>
                </a:cubicBezTo>
                <a:cubicBezTo>
                  <a:pt x="16" y="75"/>
                  <a:pt x="8" y="75"/>
                  <a:pt x="0" y="75"/>
                </a:cubicBezTo>
                <a:cubicBezTo>
                  <a:pt x="3" y="77"/>
                  <a:pt x="7" y="79"/>
                  <a:pt x="10" y="81"/>
                </a:cubicBezTo>
                <a:cubicBezTo>
                  <a:pt x="26" y="87"/>
                  <a:pt x="42" y="88"/>
                  <a:pt x="58" y="86"/>
                </a:cubicBezTo>
                <a:cubicBezTo>
                  <a:pt x="60" y="86"/>
                  <a:pt x="61" y="86"/>
                  <a:pt x="62" y="87"/>
                </a:cubicBezTo>
                <a:cubicBezTo>
                  <a:pt x="72" y="93"/>
                  <a:pt x="82" y="97"/>
                  <a:pt x="94" y="99"/>
                </a:cubicBezTo>
                <a:cubicBezTo>
                  <a:pt x="95" y="99"/>
                  <a:pt x="97" y="98"/>
                  <a:pt x="98" y="97"/>
                </a:cubicBezTo>
                <a:cubicBezTo>
                  <a:pt x="98" y="97"/>
                  <a:pt x="98" y="95"/>
                  <a:pt x="97" y="93"/>
                </a:cubicBezTo>
                <a:cubicBezTo>
                  <a:pt x="97" y="92"/>
                  <a:pt x="95" y="91"/>
                  <a:pt x="94" y="90"/>
                </a:cubicBezTo>
                <a:close/>
              </a:path>
            </a:pathLst>
          </a:custGeom>
          <a:solidFill>
            <a:srgbClr val="FFFFFF">
              <a:alpha val="100000"/>
            </a:srgbClr>
          </a:solidFill>
        </p:spPr>
      </p:sp>
      <p:sp>
        <p:nvSpPr>
          <p:cNvPr id="7" name="Freeform 7"/>
          <p:cNvSpPr/>
          <p:nvPr>
            <p:custDataLst>
              <p:tags r:id="rId7"/>
            </p:custDataLst>
          </p:nvPr>
        </p:nvSpPr>
        <p:spPr>
          <a:xfrm>
            <a:off x="3667887" y="4692872"/>
            <a:ext cx="2419350" cy="1127284"/>
          </a:xfrm>
          <a:custGeom>
            <a:avLst/>
            <a:gdLst/>
            <a:ahLst/>
            <a:cxnLst/>
            <a:rect l="l" t="t" r="r" b="b"/>
            <a:pathLst>
              <a:path w="291" h="135">
                <a:moveTo>
                  <a:pt x="162" y="19"/>
                </a:moveTo>
                <a:cubicBezTo>
                  <a:pt x="217" y="38"/>
                  <a:pt x="261" y="73"/>
                  <a:pt x="291" y="118"/>
                </a:cubicBezTo>
                <a:cubicBezTo>
                  <a:pt x="240" y="134"/>
                  <a:pt x="184" y="135"/>
                  <a:pt x="129" y="116"/>
                </a:cubicBezTo>
                <a:cubicBezTo>
                  <a:pt x="74" y="97"/>
                  <a:pt x="30" y="61"/>
                  <a:pt x="0" y="17"/>
                </a:cubicBezTo>
                <a:cubicBezTo>
                  <a:pt x="51" y="0"/>
                  <a:pt x="108" y="0"/>
                  <a:pt x="162" y="19"/>
                </a:cubicBezTo>
                <a:close/>
              </a:path>
            </a:pathLst>
          </a:custGeom>
          <a:solidFill>
            <a:schemeClr val="accent4">
              <a:alpha val="100000"/>
            </a:schemeClr>
          </a:solidFill>
        </p:spPr>
      </p:sp>
      <p:sp>
        <p:nvSpPr>
          <p:cNvPr id="8" name="Freeform 8"/>
          <p:cNvSpPr/>
          <p:nvPr>
            <p:custDataLst>
              <p:tags r:id="rId8"/>
            </p:custDataLst>
          </p:nvPr>
        </p:nvSpPr>
        <p:spPr>
          <a:xfrm>
            <a:off x="4465034" y="5004149"/>
            <a:ext cx="234601" cy="304229"/>
          </a:xfrm>
          <a:custGeom>
            <a:avLst/>
            <a:gdLst/>
            <a:ahLst/>
            <a:cxnLst/>
            <a:rect l="l" t="t" r="r" b="b"/>
            <a:pathLst>
              <a:path w="438150" h="568325">
                <a:moveTo>
                  <a:pt x="344255" y="320246"/>
                </a:moveTo>
                <a:cubicBezTo>
                  <a:pt x="393080" y="312737"/>
                  <a:pt x="434394" y="346528"/>
                  <a:pt x="438150" y="399092"/>
                </a:cubicBezTo>
                <a:cubicBezTo>
                  <a:pt x="438150" y="399092"/>
                  <a:pt x="438150" y="402847"/>
                  <a:pt x="438150" y="406601"/>
                </a:cubicBezTo>
                <a:cubicBezTo>
                  <a:pt x="438150" y="451656"/>
                  <a:pt x="438150" y="496711"/>
                  <a:pt x="438150" y="545520"/>
                </a:cubicBezTo>
                <a:cubicBezTo>
                  <a:pt x="438150" y="545520"/>
                  <a:pt x="438150" y="545520"/>
                  <a:pt x="438150" y="549275"/>
                </a:cubicBezTo>
                <a:cubicBezTo>
                  <a:pt x="438150" y="549275"/>
                  <a:pt x="438150" y="549275"/>
                  <a:pt x="284162" y="549275"/>
                </a:cubicBezTo>
                <a:cubicBezTo>
                  <a:pt x="284162" y="549275"/>
                  <a:pt x="284162" y="545520"/>
                  <a:pt x="284162" y="545520"/>
                </a:cubicBezTo>
                <a:cubicBezTo>
                  <a:pt x="284162" y="496711"/>
                  <a:pt x="284162" y="451656"/>
                  <a:pt x="284162" y="402847"/>
                </a:cubicBezTo>
                <a:cubicBezTo>
                  <a:pt x="284162" y="361546"/>
                  <a:pt x="310453" y="327755"/>
                  <a:pt x="344255" y="320246"/>
                </a:cubicBezTo>
                <a:close/>
                <a:moveTo>
                  <a:pt x="352879" y="200025"/>
                </a:moveTo>
                <a:cubicBezTo>
                  <a:pt x="352879" y="200025"/>
                  <a:pt x="352879" y="200025"/>
                  <a:pt x="356621" y="200025"/>
                </a:cubicBezTo>
                <a:cubicBezTo>
                  <a:pt x="356621" y="200025"/>
                  <a:pt x="356621" y="200025"/>
                  <a:pt x="367847" y="200025"/>
                </a:cubicBezTo>
                <a:cubicBezTo>
                  <a:pt x="371589" y="200025"/>
                  <a:pt x="375330" y="203767"/>
                  <a:pt x="379072" y="203767"/>
                </a:cubicBezTo>
                <a:cubicBezTo>
                  <a:pt x="401524" y="211251"/>
                  <a:pt x="412750" y="237445"/>
                  <a:pt x="409008" y="263638"/>
                </a:cubicBezTo>
                <a:cubicBezTo>
                  <a:pt x="405266" y="286090"/>
                  <a:pt x="386556" y="304800"/>
                  <a:pt x="360363" y="304800"/>
                </a:cubicBezTo>
                <a:cubicBezTo>
                  <a:pt x="337911" y="304800"/>
                  <a:pt x="319201" y="286090"/>
                  <a:pt x="311717" y="263638"/>
                </a:cubicBezTo>
                <a:cubicBezTo>
                  <a:pt x="307975" y="233703"/>
                  <a:pt x="326685" y="207509"/>
                  <a:pt x="352879" y="200025"/>
                </a:cubicBezTo>
                <a:close/>
                <a:moveTo>
                  <a:pt x="100853" y="196018"/>
                </a:moveTo>
                <a:cubicBezTo>
                  <a:pt x="175559" y="180975"/>
                  <a:pt x="246529" y="241146"/>
                  <a:pt x="254000" y="320120"/>
                </a:cubicBezTo>
                <a:cubicBezTo>
                  <a:pt x="254000" y="323881"/>
                  <a:pt x="254000" y="327642"/>
                  <a:pt x="254000" y="331402"/>
                </a:cubicBezTo>
                <a:cubicBezTo>
                  <a:pt x="254000" y="406616"/>
                  <a:pt x="254000" y="481829"/>
                  <a:pt x="254000" y="557043"/>
                </a:cubicBezTo>
                <a:cubicBezTo>
                  <a:pt x="254000" y="557043"/>
                  <a:pt x="254000" y="557043"/>
                  <a:pt x="254000" y="568325"/>
                </a:cubicBezTo>
                <a:cubicBezTo>
                  <a:pt x="254000" y="568325"/>
                  <a:pt x="254000" y="568325"/>
                  <a:pt x="0" y="568325"/>
                </a:cubicBezTo>
                <a:cubicBezTo>
                  <a:pt x="0" y="564564"/>
                  <a:pt x="0" y="564564"/>
                  <a:pt x="0" y="560804"/>
                </a:cubicBezTo>
                <a:cubicBezTo>
                  <a:pt x="0" y="485590"/>
                  <a:pt x="0" y="406616"/>
                  <a:pt x="0" y="327642"/>
                </a:cubicBezTo>
                <a:cubicBezTo>
                  <a:pt x="0" y="263710"/>
                  <a:pt x="44823" y="211060"/>
                  <a:pt x="100853" y="196018"/>
                </a:cubicBezTo>
                <a:close/>
                <a:moveTo>
                  <a:pt x="112091" y="0"/>
                </a:moveTo>
                <a:cubicBezTo>
                  <a:pt x="115818" y="0"/>
                  <a:pt x="115818" y="0"/>
                  <a:pt x="115818" y="0"/>
                </a:cubicBezTo>
                <a:cubicBezTo>
                  <a:pt x="115818" y="0"/>
                  <a:pt x="115818" y="0"/>
                  <a:pt x="138181" y="0"/>
                </a:cubicBezTo>
                <a:cubicBezTo>
                  <a:pt x="141909" y="0"/>
                  <a:pt x="149363" y="3762"/>
                  <a:pt x="153090" y="3762"/>
                </a:cubicBezTo>
                <a:cubicBezTo>
                  <a:pt x="190362" y="18808"/>
                  <a:pt x="212725" y="60187"/>
                  <a:pt x="205271" y="101566"/>
                </a:cubicBezTo>
                <a:cubicBezTo>
                  <a:pt x="197816" y="139183"/>
                  <a:pt x="164272" y="169276"/>
                  <a:pt x="127000" y="169276"/>
                </a:cubicBezTo>
                <a:cubicBezTo>
                  <a:pt x="89728" y="173038"/>
                  <a:pt x="56184" y="142944"/>
                  <a:pt x="48729" y="101566"/>
                </a:cubicBezTo>
                <a:cubicBezTo>
                  <a:pt x="41275" y="52664"/>
                  <a:pt x="71092" y="7523"/>
                  <a:pt x="112091" y="0"/>
                </a:cubicBezTo>
                <a:close/>
              </a:path>
            </a:pathLst>
          </a:custGeom>
          <a:solidFill>
            <a:srgbClr val="FFFFFF">
              <a:alpha val="100000"/>
            </a:srgbClr>
          </a:solidFill>
        </p:spPr>
      </p:sp>
      <p:sp>
        <p:nvSpPr>
          <p:cNvPr id="9" name="Freeform 9"/>
          <p:cNvSpPr/>
          <p:nvPr>
            <p:custDataLst>
              <p:tags r:id="rId9"/>
            </p:custDataLst>
          </p:nvPr>
        </p:nvSpPr>
        <p:spPr>
          <a:xfrm>
            <a:off x="4495927" y="3581590"/>
            <a:ext cx="1513713" cy="2095595"/>
          </a:xfrm>
          <a:custGeom>
            <a:avLst/>
            <a:gdLst/>
            <a:ahLst/>
            <a:cxnLst/>
            <a:rect l="l" t="t" r="r" b="b"/>
            <a:pathLst>
              <a:path w="182" h="251">
                <a:moveTo>
                  <a:pt x="133" y="96"/>
                </a:moveTo>
                <a:cubicBezTo>
                  <a:pt x="167" y="143"/>
                  <a:pt x="182" y="197"/>
                  <a:pt x="181" y="251"/>
                </a:cubicBezTo>
                <a:cubicBezTo>
                  <a:pt x="130" y="235"/>
                  <a:pt x="83" y="203"/>
                  <a:pt x="50" y="156"/>
                </a:cubicBezTo>
                <a:cubicBezTo>
                  <a:pt x="16" y="109"/>
                  <a:pt x="0" y="54"/>
                  <a:pt x="1" y="0"/>
                </a:cubicBezTo>
                <a:cubicBezTo>
                  <a:pt x="52" y="16"/>
                  <a:pt x="99" y="49"/>
                  <a:pt x="133" y="96"/>
                </a:cubicBezTo>
                <a:close/>
              </a:path>
            </a:pathLst>
          </a:custGeom>
          <a:solidFill>
            <a:schemeClr val="accent1">
              <a:alpha val="100000"/>
            </a:schemeClr>
          </a:solidFill>
        </p:spPr>
      </p:sp>
      <p:sp>
        <p:nvSpPr>
          <p:cNvPr id="10" name="Freeform 10"/>
          <p:cNvSpPr/>
          <p:nvPr>
            <p:custDataLst>
              <p:tags r:id="rId10"/>
            </p:custDataLst>
          </p:nvPr>
        </p:nvSpPr>
        <p:spPr>
          <a:xfrm>
            <a:off x="4996434" y="4265200"/>
            <a:ext cx="284702" cy="284702"/>
          </a:xfrm>
          <a:custGeom>
            <a:avLst/>
            <a:gdLst/>
            <a:ahLst/>
            <a:cxnLst/>
            <a:rect l="l" t="t" r="r" b="b"/>
            <a:pathLst>
              <a:path w="184" h="184">
                <a:moveTo>
                  <a:pt x="92" y="184"/>
                </a:moveTo>
                <a:cubicBezTo>
                  <a:pt x="143" y="184"/>
                  <a:pt x="184" y="143"/>
                  <a:pt x="184" y="92"/>
                </a:cubicBezTo>
                <a:cubicBezTo>
                  <a:pt x="184" y="76"/>
                  <a:pt x="180" y="62"/>
                  <a:pt x="173" y="49"/>
                </a:cubicBezTo>
                <a:cubicBezTo>
                  <a:pt x="172" y="49"/>
                  <a:pt x="172" y="49"/>
                  <a:pt x="171" y="49"/>
                </a:cubicBezTo>
                <a:cubicBezTo>
                  <a:pt x="170" y="49"/>
                  <a:pt x="170" y="49"/>
                  <a:pt x="170" y="49"/>
                </a:cubicBezTo>
                <a:cubicBezTo>
                  <a:pt x="158" y="48"/>
                  <a:pt x="158" y="48"/>
                  <a:pt x="158" y="48"/>
                </a:cubicBezTo>
                <a:cubicBezTo>
                  <a:pt x="149" y="56"/>
                  <a:pt x="149" y="56"/>
                  <a:pt x="149" y="56"/>
                </a:cubicBezTo>
                <a:cubicBezTo>
                  <a:pt x="156" y="67"/>
                  <a:pt x="160" y="79"/>
                  <a:pt x="160" y="92"/>
                </a:cubicBezTo>
                <a:cubicBezTo>
                  <a:pt x="160" y="129"/>
                  <a:pt x="129" y="160"/>
                  <a:pt x="92" y="160"/>
                </a:cubicBezTo>
                <a:cubicBezTo>
                  <a:pt x="55" y="160"/>
                  <a:pt x="24" y="129"/>
                  <a:pt x="24" y="92"/>
                </a:cubicBezTo>
                <a:cubicBezTo>
                  <a:pt x="24" y="55"/>
                  <a:pt x="55" y="24"/>
                  <a:pt x="92" y="24"/>
                </a:cubicBezTo>
                <a:cubicBezTo>
                  <a:pt x="105" y="24"/>
                  <a:pt x="117" y="28"/>
                  <a:pt x="128" y="35"/>
                </a:cubicBezTo>
                <a:cubicBezTo>
                  <a:pt x="135" y="27"/>
                  <a:pt x="135" y="27"/>
                  <a:pt x="135" y="27"/>
                </a:cubicBezTo>
                <a:cubicBezTo>
                  <a:pt x="134" y="14"/>
                  <a:pt x="134" y="14"/>
                  <a:pt x="134" y="14"/>
                </a:cubicBezTo>
                <a:cubicBezTo>
                  <a:pt x="134" y="12"/>
                  <a:pt x="134" y="11"/>
                  <a:pt x="134" y="10"/>
                </a:cubicBezTo>
                <a:cubicBezTo>
                  <a:pt x="122" y="4"/>
                  <a:pt x="107" y="0"/>
                  <a:pt x="92" y="0"/>
                </a:cubicBezTo>
                <a:cubicBezTo>
                  <a:pt x="41" y="0"/>
                  <a:pt x="0" y="41"/>
                  <a:pt x="0" y="92"/>
                </a:cubicBezTo>
                <a:cubicBezTo>
                  <a:pt x="0" y="143"/>
                  <a:pt x="41" y="184"/>
                  <a:pt x="92" y="184"/>
                </a:cubicBezTo>
                <a:close/>
                <a:moveTo>
                  <a:pt x="92" y="184"/>
                </a:moveTo>
                <a:cubicBezTo>
                  <a:pt x="92" y="184"/>
                  <a:pt x="92" y="184"/>
                  <a:pt x="92" y="184"/>
                </a:cubicBezTo>
              </a:path>
            </a:pathLst>
          </a:custGeom>
          <a:solidFill>
            <a:srgbClr val="FFFFFF">
              <a:alpha val="100000"/>
            </a:srgbClr>
          </a:solidFill>
        </p:spPr>
      </p:sp>
      <p:sp>
        <p:nvSpPr>
          <p:cNvPr id="11" name="Freeform 11"/>
          <p:cNvSpPr/>
          <p:nvPr>
            <p:custDataLst>
              <p:tags r:id="rId11"/>
            </p:custDataLst>
          </p:nvPr>
        </p:nvSpPr>
        <p:spPr>
          <a:xfrm>
            <a:off x="5069300" y="4338066"/>
            <a:ext cx="139065" cy="139065"/>
          </a:xfrm>
          <a:custGeom>
            <a:avLst/>
            <a:gdLst/>
            <a:ahLst/>
            <a:cxnLst/>
            <a:rect l="l" t="t" r="r" b="b"/>
            <a:pathLst>
              <a:path w="90" h="90">
                <a:moveTo>
                  <a:pt x="45" y="21"/>
                </a:moveTo>
                <a:cubicBezTo>
                  <a:pt x="46" y="21"/>
                  <a:pt x="46" y="21"/>
                  <a:pt x="47" y="21"/>
                </a:cubicBezTo>
                <a:cubicBezTo>
                  <a:pt x="64" y="4"/>
                  <a:pt x="64" y="4"/>
                  <a:pt x="64" y="4"/>
                </a:cubicBezTo>
                <a:cubicBezTo>
                  <a:pt x="64" y="4"/>
                  <a:pt x="64" y="4"/>
                  <a:pt x="64" y="4"/>
                </a:cubicBezTo>
                <a:cubicBezTo>
                  <a:pt x="58" y="1"/>
                  <a:pt x="52" y="0"/>
                  <a:pt x="45" y="0"/>
                </a:cubicBezTo>
                <a:cubicBezTo>
                  <a:pt x="20" y="0"/>
                  <a:pt x="0" y="20"/>
                  <a:pt x="0" y="45"/>
                </a:cubicBezTo>
                <a:cubicBezTo>
                  <a:pt x="0" y="70"/>
                  <a:pt x="20" y="90"/>
                  <a:pt x="45" y="90"/>
                </a:cubicBezTo>
                <a:cubicBezTo>
                  <a:pt x="70" y="90"/>
                  <a:pt x="90" y="70"/>
                  <a:pt x="90" y="45"/>
                </a:cubicBezTo>
                <a:cubicBezTo>
                  <a:pt x="90" y="38"/>
                  <a:pt x="89" y="32"/>
                  <a:pt x="86" y="26"/>
                </a:cubicBezTo>
                <a:cubicBezTo>
                  <a:pt x="86" y="26"/>
                  <a:pt x="86" y="26"/>
                  <a:pt x="86" y="26"/>
                </a:cubicBezTo>
                <a:cubicBezTo>
                  <a:pt x="69" y="43"/>
                  <a:pt x="69" y="43"/>
                  <a:pt x="69" y="43"/>
                </a:cubicBezTo>
                <a:cubicBezTo>
                  <a:pt x="69" y="44"/>
                  <a:pt x="69" y="44"/>
                  <a:pt x="69" y="45"/>
                </a:cubicBezTo>
                <a:cubicBezTo>
                  <a:pt x="69" y="58"/>
                  <a:pt x="58" y="69"/>
                  <a:pt x="45" y="69"/>
                </a:cubicBezTo>
                <a:cubicBezTo>
                  <a:pt x="32" y="69"/>
                  <a:pt x="21" y="58"/>
                  <a:pt x="21" y="45"/>
                </a:cubicBezTo>
                <a:cubicBezTo>
                  <a:pt x="21" y="32"/>
                  <a:pt x="32" y="21"/>
                  <a:pt x="45" y="21"/>
                </a:cubicBezTo>
                <a:close/>
                <a:moveTo>
                  <a:pt x="45" y="21"/>
                </a:moveTo>
                <a:cubicBezTo>
                  <a:pt x="45" y="21"/>
                  <a:pt x="45" y="21"/>
                  <a:pt x="45" y="21"/>
                </a:cubicBezTo>
              </a:path>
            </a:pathLst>
          </a:custGeom>
          <a:solidFill>
            <a:srgbClr val="FFFFFF">
              <a:alpha val="100000"/>
            </a:srgbClr>
          </a:solidFill>
        </p:spPr>
      </p:sp>
      <p:sp>
        <p:nvSpPr>
          <p:cNvPr id="12" name="Freeform 12"/>
          <p:cNvSpPr/>
          <p:nvPr>
            <p:custDataLst>
              <p:tags r:id="rId12"/>
            </p:custDataLst>
          </p:nvPr>
        </p:nvSpPr>
        <p:spPr>
          <a:xfrm>
            <a:off x="5152644" y="4236053"/>
            <a:ext cx="157544" cy="157544"/>
          </a:xfrm>
          <a:custGeom>
            <a:avLst/>
            <a:gdLst/>
            <a:ahLst/>
            <a:cxnLst/>
            <a:rect l="l" t="t" r="r" b="b"/>
            <a:pathLst>
              <a:path w="102" h="102">
                <a:moveTo>
                  <a:pt x="86" y="28"/>
                </a:moveTo>
                <a:cubicBezTo>
                  <a:pt x="91" y="23"/>
                  <a:pt x="91" y="23"/>
                  <a:pt x="91" y="23"/>
                </a:cubicBezTo>
                <a:cubicBezTo>
                  <a:pt x="93" y="20"/>
                  <a:pt x="93" y="17"/>
                  <a:pt x="91" y="14"/>
                </a:cubicBezTo>
                <a:cubicBezTo>
                  <a:pt x="87" y="11"/>
                  <a:pt x="87" y="11"/>
                  <a:pt x="87" y="11"/>
                </a:cubicBezTo>
                <a:cubicBezTo>
                  <a:pt x="86" y="10"/>
                  <a:pt x="85" y="9"/>
                  <a:pt x="83" y="9"/>
                </a:cubicBezTo>
                <a:cubicBezTo>
                  <a:pt x="82" y="9"/>
                  <a:pt x="80" y="10"/>
                  <a:pt x="79" y="11"/>
                </a:cubicBezTo>
                <a:cubicBezTo>
                  <a:pt x="74" y="17"/>
                  <a:pt x="74" y="17"/>
                  <a:pt x="74" y="17"/>
                </a:cubicBezTo>
                <a:cubicBezTo>
                  <a:pt x="72" y="2"/>
                  <a:pt x="72" y="2"/>
                  <a:pt x="72" y="2"/>
                </a:cubicBezTo>
                <a:cubicBezTo>
                  <a:pt x="72" y="0"/>
                  <a:pt x="71" y="0"/>
                  <a:pt x="70" y="0"/>
                </a:cubicBezTo>
                <a:cubicBezTo>
                  <a:pt x="70" y="0"/>
                  <a:pt x="69" y="0"/>
                  <a:pt x="69" y="0"/>
                </a:cubicBezTo>
                <a:cubicBezTo>
                  <a:pt x="47" y="23"/>
                  <a:pt x="47" y="23"/>
                  <a:pt x="47" y="23"/>
                </a:cubicBezTo>
                <a:cubicBezTo>
                  <a:pt x="45" y="25"/>
                  <a:pt x="44" y="28"/>
                  <a:pt x="44" y="30"/>
                </a:cubicBezTo>
                <a:cubicBezTo>
                  <a:pt x="44" y="31"/>
                  <a:pt x="44" y="31"/>
                  <a:pt x="44" y="31"/>
                </a:cubicBezTo>
                <a:cubicBezTo>
                  <a:pt x="45" y="45"/>
                  <a:pt x="45" y="45"/>
                  <a:pt x="45" y="45"/>
                </a:cubicBezTo>
                <a:cubicBezTo>
                  <a:pt x="37" y="53"/>
                  <a:pt x="37" y="53"/>
                  <a:pt x="37" y="53"/>
                </a:cubicBezTo>
                <a:cubicBezTo>
                  <a:pt x="22" y="68"/>
                  <a:pt x="22" y="68"/>
                  <a:pt x="22" y="68"/>
                </a:cubicBezTo>
                <a:cubicBezTo>
                  <a:pt x="22" y="68"/>
                  <a:pt x="22" y="68"/>
                  <a:pt x="22" y="68"/>
                </a:cubicBezTo>
                <a:cubicBezTo>
                  <a:pt x="8" y="82"/>
                  <a:pt x="8" y="82"/>
                  <a:pt x="8" y="82"/>
                </a:cubicBezTo>
                <a:cubicBezTo>
                  <a:pt x="2" y="89"/>
                  <a:pt x="2" y="89"/>
                  <a:pt x="2" y="89"/>
                </a:cubicBezTo>
                <a:cubicBezTo>
                  <a:pt x="1" y="90"/>
                  <a:pt x="0" y="91"/>
                  <a:pt x="0" y="92"/>
                </a:cubicBezTo>
                <a:cubicBezTo>
                  <a:pt x="0" y="97"/>
                  <a:pt x="0" y="97"/>
                  <a:pt x="0" y="97"/>
                </a:cubicBezTo>
                <a:cubicBezTo>
                  <a:pt x="0" y="100"/>
                  <a:pt x="2" y="102"/>
                  <a:pt x="5" y="102"/>
                </a:cubicBezTo>
                <a:cubicBezTo>
                  <a:pt x="5" y="102"/>
                  <a:pt x="5" y="102"/>
                  <a:pt x="5" y="102"/>
                </a:cubicBezTo>
                <a:cubicBezTo>
                  <a:pt x="10" y="102"/>
                  <a:pt x="10" y="102"/>
                  <a:pt x="10" y="102"/>
                </a:cubicBezTo>
                <a:cubicBezTo>
                  <a:pt x="11" y="102"/>
                  <a:pt x="12" y="101"/>
                  <a:pt x="13" y="100"/>
                </a:cubicBezTo>
                <a:cubicBezTo>
                  <a:pt x="57" y="56"/>
                  <a:pt x="57" y="56"/>
                  <a:pt x="57" y="56"/>
                </a:cubicBezTo>
                <a:cubicBezTo>
                  <a:pt x="70" y="57"/>
                  <a:pt x="70" y="57"/>
                  <a:pt x="70" y="57"/>
                </a:cubicBezTo>
                <a:cubicBezTo>
                  <a:pt x="71" y="57"/>
                  <a:pt x="71" y="57"/>
                  <a:pt x="71" y="57"/>
                </a:cubicBezTo>
                <a:cubicBezTo>
                  <a:pt x="71" y="57"/>
                  <a:pt x="71" y="57"/>
                  <a:pt x="71" y="57"/>
                </a:cubicBezTo>
                <a:cubicBezTo>
                  <a:pt x="74" y="57"/>
                  <a:pt x="77" y="56"/>
                  <a:pt x="78" y="54"/>
                </a:cubicBezTo>
                <a:cubicBezTo>
                  <a:pt x="101" y="32"/>
                  <a:pt x="101" y="32"/>
                  <a:pt x="101" y="32"/>
                </a:cubicBezTo>
                <a:cubicBezTo>
                  <a:pt x="102" y="31"/>
                  <a:pt x="101" y="29"/>
                  <a:pt x="100" y="29"/>
                </a:cubicBezTo>
                <a:lnTo>
                  <a:pt x="86" y="28"/>
                </a:lnTo>
                <a:close/>
                <a:moveTo>
                  <a:pt x="86" y="28"/>
                </a:moveTo>
                <a:cubicBezTo>
                  <a:pt x="86" y="28"/>
                  <a:pt x="86" y="28"/>
                  <a:pt x="86" y="28"/>
                </a:cubicBezTo>
              </a:path>
            </a:pathLst>
          </a:custGeom>
          <a:solidFill>
            <a:srgbClr val="FFFFFF">
              <a:alpha val="100000"/>
            </a:srgbClr>
          </a:solidFill>
        </p:spPr>
      </p:sp>
      <p:sp>
        <p:nvSpPr>
          <p:cNvPr id="13" name="Freeform 13"/>
          <p:cNvSpPr/>
          <p:nvPr>
            <p:custDataLst>
              <p:tags r:id="rId13"/>
            </p:custDataLst>
          </p:nvPr>
        </p:nvSpPr>
        <p:spPr>
          <a:xfrm>
            <a:off x="5664327" y="3097435"/>
            <a:ext cx="856012" cy="2579751"/>
          </a:xfrm>
          <a:custGeom>
            <a:avLst/>
            <a:gdLst/>
            <a:ahLst/>
            <a:cxnLst/>
            <a:rect l="l" t="t" r="r" b="b"/>
            <a:pathLst>
              <a:path w="103" h="309">
                <a:moveTo>
                  <a:pt x="0" y="154"/>
                </a:moveTo>
                <a:cubicBezTo>
                  <a:pt x="0" y="212"/>
                  <a:pt x="19" y="266"/>
                  <a:pt x="51" y="309"/>
                </a:cubicBezTo>
                <a:cubicBezTo>
                  <a:pt x="84" y="266"/>
                  <a:pt x="103" y="212"/>
                  <a:pt x="103" y="154"/>
                </a:cubicBezTo>
                <a:cubicBezTo>
                  <a:pt x="103" y="97"/>
                  <a:pt x="84" y="43"/>
                  <a:pt x="51" y="0"/>
                </a:cubicBezTo>
                <a:cubicBezTo>
                  <a:pt x="19" y="43"/>
                  <a:pt x="0" y="97"/>
                  <a:pt x="0" y="154"/>
                </a:cubicBezTo>
                <a:close/>
              </a:path>
            </a:pathLst>
          </a:custGeom>
          <a:solidFill>
            <a:schemeClr val="accent4">
              <a:alpha val="100000"/>
            </a:schemeClr>
          </a:solidFill>
        </p:spPr>
      </p:sp>
      <p:sp>
        <p:nvSpPr>
          <p:cNvPr id="14" name="Freeform 14"/>
          <p:cNvSpPr/>
          <p:nvPr>
            <p:custDataLst>
              <p:tags r:id="rId14"/>
            </p:custDataLst>
          </p:nvPr>
        </p:nvSpPr>
        <p:spPr>
          <a:xfrm>
            <a:off x="5984843" y="3986974"/>
            <a:ext cx="215074" cy="313658"/>
          </a:xfrm>
          <a:custGeom>
            <a:avLst/>
            <a:gdLst/>
            <a:ahLst/>
            <a:cxnLst/>
            <a:rect l="l" t="t" r="r" b="b"/>
            <a:pathLst>
              <a:path w="107" h="156">
                <a:moveTo>
                  <a:pt x="43" y="156"/>
                </a:moveTo>
                <a:cubicBezTo>
                  <a:pt x="40" y="155"/>
                  <a:pt x="37" y="154"/>
                  <a:pt x="34" y="152"/>
                </a:cubicBezTo>
                <a:cubicBezTo>
                  <a:pt x="31" y="150"/>
                  <a:pt x="29" y="147"/>
                  <a:pt x="27" y="143"/>
                </a:cubicBezTo>
                <a:cubicBezTo>
                  <a:pt x="27" y="142"/>
                  <a:pt x="27" y="142"/>
                  <a:pt x="25" y="141"/>
                </a:cubicBezTo>
                <a:cubicBezTo>
                  <a:pt x="19" y="138"/>
                  <a:pt x="16" y="130"/>
                  <a:pt x="19" y="123"/>
                </a:cubicBezTo>
                <a:cubicBezTo>
                  <a:pt x="19" y="123"/>
                  <a:pt x="19" y="122"/>
                  <a:pt x="19" y="121"/>
                </a:cubicBezTo>
                <a:cubicBezTo>
                  <a:pt x="18" y="118"/>
                  <a:pt x="17" y="115"/>
                  <a:pt x="19" y="111"/>
                </a:cubicBezTo>
                <a:cubicBezTo>
                  <a:pt x="19" y="110"/>
                  <a:pt x="19" y="110"/>
                  <a:pt x="18" y="109"/>
                </a:cubicBezTo>
                <a:cubicBezTo>
                  <a:pt x="18" y="106"/>
                  <a:pt x="17" y="104"/>
                  <a:pt x="17" y="101"/>
                </a:cubicBezTo>
                <a:cubicBezTo>
                  <a:pt x="16" y="96"/>
                  <a:pt x="14" y="91"/>
                  <a:pt x="12" y="86"/>
                </a:cubicBezTo>
                <a:cubicBezTo>
                  <a:pt x="9" y="81"/>
                  <a:pt x="6" y="76"/>
                  <a:pt x="4" y="71"/>
                </a:cubicBezTo>
                <a:cubicBezTo>
                  <a:pt x="1" y="62"/>
                  <a:pt x="0" y="53"/>
                  <a:pt x="1" y="44"/>
                </a:cubicBezTo>
                <a:cubicBezTo>
                  <a:pt x="5" y="25"/>
                  <a:pt x="15" y="12"/>
                  <a:pt x="33" y="4"/>
                </a:cubicBezTo>
                <a:cubicBezTo>
                  <a:pt x="38" y="2"/>
                  <a:pt x="43" y="0"/>
                  <a:pt x="49" y="0"/>
                </a:cubicBezTo>
                <a:cubicBezTo>
                  <a:pt x="49" y="0"/>
                  <a:pt x="50" y="0"/>
                  <a:pt x="50" y="0"/>
                </a:cubicBezTo>
                <a:cubicBezTo>
                  <a:pt x="56" y="0"/>
                  <a:pt x="56" y="0"/>
                  <a:pt x="56" y="0"/>
                </a:cubicBezTo>
                <a:cubicBezTo>
                  <a:pt x="60" y="0"/>
                  <a:pt x="63" y="1"/>
                  <a:pt x="67" y="1"/>
                </a:cubicBezTo>
                <a:cubicBezTo>
                  <a:pt x="76" y="4"/>
                  <a:pt x="84" y="8"/>
                  <a:pt x="90" y="15"/>
                </a:cubicBezTo>
                <a:cubicBezTo>
                  <a:pt x="97" y="22"/>
                  <a:pt x="102" y="30"/>
                  <a:pt x="104" y="40"/>
                </a:cubicBezTo>
                <a:cubicBezTo>
                  <a:pt x="107" y="53"/>
                  <a:pt x="105" y="65"/>
                  <a:pt x="99" y="77"/>
                </a:cubicBezTo>
                <a:cubicBezTo>
                  <a:pt x="97" y="81"/>
                  <a:pt x="95" y="85"/>
                  <a:pt x="93" y="89"/>
                </a:cubicBezTo>
                <a:cubicBezTo>
                  <a:pt x="90" y="94"/>
                  <a:pt x="89" y="99"/>
                  <a:pt x="89" y="105"/>
                </a:cubicBezTo>
                <a:cubicBezTo>
                  <a:pt x="89" y="105"/>
                  <a:pt x="88" y="106"/>
                  <a:pt x="88" y="107"/>
                </a:cubicBezTo>
                <a:cubicBezTo>
                  <a:pt x="88" y="108"/>
                  <a:pt x="88" y="112"/>
                  <a:pt x="88" y="113"/>
                </a:cubicBezTo>
                <a:cubicBezTo>
                  <a:pt x="89" y="116"/>
                  <a:pt x="88" y="119"/>
                  <a:pt x="87" y="121"/>
                </a:cubicBezTo>
                <a:cubicBezTo>
                  <a:pt x="87" y="122"/>
                  <a:pt x="87" y="123"/>
                  <a:pt x="87" y="123"/>
                </a:cubicBezTo>
                <a:cubicBezTo>
                  <a:pt x="90" y="130"/>
                  <a:pt x="87" y="138"/>
                  <a:pt x="80" y="141"/>
                </a:cubicBezTo>
                <a:cubicBezTo>
                  <a:pt x="80" y="142"/>
                  <a:pt x="79" y="142"/>
                  <a:pt x="79" y="143"/>
                </a:cubicBezTo>
                <a:cubicBezTo>
                  <a:pt x="76" y="150"/>
                  <a:pt x="71" y="154"/>
                  <a:pt x="64" y="155"/>
                </a:cubicBezTo>
                <a:cubicBezTo>
                  <a:pt x="64" y="155"/>
                  <a:pt x="63" y="155"/>
                  <a:pt x="63" y="156"/>
                </a:cubicBezTo>
                <a:lnTo>
                  <a:pt x="43" y="156"/>
                </a:lnTo>
                <a:close/>
                <a:moveTo>
                  <a:pt x="53" y="107"/>
                </a:moveTo>
                <a:cubicBezTo>
                  <a:pt x="60" y="107"/>
                  <a:pt x="67" y="107"/>
                  <a:pt x="74" y="107"/>
                </a:cubicBezTo>
                <a:cubicBezTo>
                  <a:pt x="77" y="107"/>
                  <a:pt x="79" y="106"/>
                  <a:pt x="79" y="103"/>
                </a:cubicBezTo>
                <a:cubicBezTo>
                  <a:pt x="79" y="103"/>
                  <a:pt x="79" y="103"/>
                  <a:pt x="79" y="102"/>
                </a:cubicBezTo>
                <a:cubicBezTo>
                  <a:pt x="80" y="98"/>
                  <a:pt x="81" y="93"/>
                  <a:pt x="82" y="89"/>
                </a:cubicBezTo>
                <a:cubicBezTo>
                  <a:pt x="85" y="84"/>
                  <a:pt x="87" y="79"/>
                  <a:pt x="90" y="74"/>
                </a:cubicBezTo>
                <a:cubicBezTo>
                  <a:pt x="95" y="65"/>
                  <a:pt x="97" y="55"/>
                  <a:pt x="95" y="45"/>
                </a:cubicBezTo>
                <a:cubicBezTo>
                  <a:pt x="93" y="33"/>
                  <a:pt x="87" y="23"/>
                  <a:pt x="77" y="17"/>
                </a:cubicBezTo>
                <a:cubicBezTo>
                  <a:pt x="62" y="7"/>
                  <a:pt x="46" y="7"/>
                  <a:pt x="31" y="16"/>
                </a:cubicBezTo>
                <a:cubicBezTo>
                  <a:pt x="15" y="25"/>
                  <a:pt x="8" y="43"/>
                  <a:pt x="11" y="61"/>
                </a:cubicBezTo>
                <a:cubicBezTo>
                  <a:pt x="12" y="67"/>
                  <a:pt x="15" y="72"/>
                  <a:pt x="18" y="77"/>
                </a:cubicBezTo>
                <a:cubicBezTo>
                  <a:pt x="23" y="85"/>
                  <a:pt x="26" y="94"/>
                  <a:pt x="27" y="103"/>
                </a:cubicBezTo>
                <a:cubicBezTo>
                  <a:pt x="27" y="106"/>
                  <a:pt x="29" y="107"/>
                  <a:pt x="32" y="107"/>
                </a:cubicBezTo>
                <a:cubicBezTo>
                  <a:pt x="39" y="107"/>
                  <a:pt x="46" y="107"/>
                  <a:pt x="53" y="107"/>
                </a:cubicBezTo>
                <a:moveTo>
                  <a:pt x="53" y="120"/>
                </a:moveTo>
                <a:cubicBezTo>
                  <a:pt x="60" y="120"/>
                  <a:pt x="67" y="120"/>
                  <a:pt x="74" y="120"/>
                </a:cubicBezTo>
                <a:cubicBezTo>
                  <a:pt x="76" y="120"/>
                  <a:pt x="77" y="119"/>
                  <a:pt x="78" y="118"/>
                </a:cubicBezTo>
                <a:cubicBezTo>
                  <a:pt x="80" y="115"/>
                  <a:pt x="77" y="112"/>
                  <a:pt x="74" y="112"/>
                </a:cubicBezTo>
                <a:cubicBezTo>
                  <a:pt x="64" y="112"/>
                  <a:pt x="54" y="112"/>
                  <a:pt x="44" y="112"/>
                </a:cubicBezTo>
                <a:cubicBezTo>
                  <a:pt x="40" y="112"/>
                  <a:pt x="36" y="112"/>
                  <a:pt x="32" y="112"/>
                </a:cubicBezTo>
                <a:cubicBezTo>
                  <a:pt x="30" y="112"/>
                  <a:pt x="29" y="112"/>
                  <a:pt x="28" y="114"/>
                </a:cubicBezTo>
                <a:cubicBezTo>
                  <a:pt x="27" y="117"/>
                  <a:pt x="29" y="120"/>
                  <a:pt x="32" y="120"/>
                </a:cubicBezTo>
                <a:cubicBezTo>
                  <a:pt x="39" y="120"/>
                  <a:pt x="46" y="120"/>
                  <a:pt x="53" y="120"/>
                </a:cubicBezTo>
                <a:moveTo>
                  <a:pt x="53" y="124"/>
                </a:moveTo>
                <a:cubicBezTo>
                  <a:pt x="46" y="124"/>
                  <a:pt x="39" y="124"/>
                  <a:pt x="32" y="124"/>
                </a:cubicBezTo>
                <a:cubicBezTo>
                  <a:pt x="30" y="124"/>
                  <a:pt x="29" y="125"/>
                  <a:pt x="28" y="127"/>
                </a:cubicBezTo>
                <a:cubicBezTo>
                  <a:pt x="27" y="130"/>
                  <a:pt x="29" y="133"/>
                  <a:pt x="32" y="133"/>
                </a:cubicBezTo>
                <a:cubicBezTo>
                  <a:pt x="42" y="133"/>
                  <a:pt x="52" y="133"/>
                  <a:pt x="62" y="133"/>
                </a:cubicBezTo>
                <a:cubicBezTo>
                  <a:pt x="66" y="133"/>
                  <a:pt x="70" y="133"/>
                  <a:pt x="74" y="133"/>
                </a:cubicBezTo>
                <a:cubicBezTo>
                  <a:pt x="76" y="133"/>
                  <a:pt x="77" y="132"/>
                  <a:pt x="78" y="130"/>
                </a:cubicBezTo>
                <a:cubicBezTo>
                  <a:pt x="80" y="127"/>
                  <a:pt x="77" y="124"/>
                  <a:pt x="74" y="124"/>
                </a:cubicBezTo>
                <a:cubicBezTo>
                  <a:pt x="67" y="124"/>
                  <a:pt x="60" y="124"/>
                  <a:pt x="53" y="124"/>
                </a:cubicBezTo>
                <a:moveTo>
                  <a:pt x="70" y="137"/>
                </a:moveTo>
                <a:cubicBezTo>
                  <a:pt x="36" y="137"/>
                  <a:pt x="36" y="137"/>
                  <a:pt x="36" y="137"/>
                </a:cubicBezTo>
                <a:cubicBezTo>
                  <a:pt x="36" y="142"/>
                  <a:pt x="39" y="146"/>
                  <a:pt x="44" y="146"/>
                </a:cubicBezTo>
                <a:cubicBezTo>
                  <a:pt x="50" y="146"/>
                  <a:pt x="56" y="146"/>
                  <a:pt x="62" y="146"/>
                </a:cubicBezTo>
                <a:cubicBezTo>
                  <a:pt x="67" y="146"/>
                  <a:pt x="70" y="142"/>
                  <a:pt x="70" y="137"/>
                </a:cubicBezTo>
              </a:path>
            </a:pathLst>
          </a:custGeom>
          <a:solidFill>
            <a:srgbClr val="FFFFFF">
              <a:alpha val="100000"/>
            </a:srgbClr>
          </a:solidFill>
        </p:spPr>
      </p:sp>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893445"/>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solidFill>
                <a:latin typeface="微软雅黑" panose="020B0503020204020204" charset="-122"/>
                <a:ea typeface="微软雅黑" panose="020B0503020204020204" charset="-122"/>
                <a:cs typeface="微软雅黑" panose="020B0503020204020204" charset="-122"/>
                <a:sym typeface="+mn-ea"/>
              </a:rPr>
              <a:t>其他费用报销</a:t>
            </a:r>
            <a:r>
              <a:rPr lang="en-US" sz="3000" b="1">
                <a:solidFill>
                  <a:schemeClr val="accent1"/>
                </a:solidFill>
                <a:latin typeface="微软雅黑" panose="020B0503020204020204" charset="-122"/>
                <a:ea typeface="微软雅黑" panose="020B0503020204020204" charset="-122"/>
                <a:cs typeface="微软雅黑" panose="020B0503020204020204" charset="-122"/>
                <a:sym typeface="+mn-ea"/>
              </a:rPr>
              <a:t>规范</a:t>
            </a:r>
            <a:endParaRPr lang="en-US" sz="3000" b="1">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36" name="TextBox 36"/>
          <p:cNvSpPr txBox="1"/>
          <p:nvPr>
            <p:custDataLst>
              <p:tags r:id="rId15"/>
            </p:custDataLst>
          </p:nvPr>
        </p:nvSpPr>
        <p:spPr>
          <a:xfrm>
            <a:off x="4398507" y="1008278"/>
            <a:ext cx="3394996" cy="490334"/>
          </a:xfrm>
          <a:prstGeom prst="rect">
            <a:avLst/>
          </a:prstGeom>
        </p:spPr>
        <p:txBody>
          <a:bodyPr wrap="square" lIns="66008" tIns="33052" rIns="66008" bIns="33052" rtlCol="0" anchor="t" anchorCtr="0">
            <a:normAutofit/>
          </a:bodyPr>
          <a:lstStyle/>
          <a:p>
            <a:pPr algn="ctr">
              <a:lnSpc>
                <a:spcPct val="120000"/>
              </a:lnSpc>
            </a:pPr>
            <a:r>
              <a:rPr lang="zh-CN" altLang="en-US" sz="2025" b="1">
                <a:ln w="15875"/>
                <a:gradFill>
                  <a:gsLst>
                    <a:gs pos="0">
                      <a:schemeClr val="accent1">
                        <a:hueMod val="80000"/>
                      </a:schemeClr>
                    </a:gs>
                    <a:gs pos="100000">
                      <a:schemeClr val="accent1">
                        <a:alpha val="100000"/>
                        <a:alpha val="100000"/>
                      </a:schemeClr>
                    </a:gs>
                  </a:gsLst>
                  <a:lin ang="2700000" scaled="0"/>
                </a:gradFill>
                <a:effectLst/>
                <a:latin typeface="微软雅黑" panose="020B0503020204020204" charset="-122"/>
                <a:ea typeface="微软雅黑" panose="020B0503020204020204" charset="-122"/>
                <a:sym typeface="+mn-ea"/>
              </a:rPr>
              <a:t>实验室装修费</a:t>
            </a:r>
            <a:endParaRPr lang="zh-CN" altLang="en-US" sz="2025" b="1">
              <a:ln w="15875"/>
              <a:gradFill>
                <a:gsLst>
                  <a:gs pos="0">
                    <a:schemeClr val="accent1">
                      <a:hueMod val="80000"/>
                    </a:schemeClr>
                  </a:gs>
                  <a:gs pos="100000">
                    <a:schemeClr val="accent1">
                      <a:alpha val="100000"/>
                      <a:alpha val="100000"/>
                    </a:schemeClr>
                  </a:gs>
                </a:gsLst>
                <a:lin ang="2700000" scaled="0"/>
              </a:gradFill>
              <a:effectLst/>
              <a:latin typeface="微软雅黑" panose="020B0503020204020204" charset="-122"/>
              <a:ea typeface="微软雅黑" panose="020B0503020204020204" charset="-122"/>
              <a:cs typeface="微软雅黑" panose="020B0503020204020204" charset="-122"/>
              <a:sym typeface="+mn-ea"/>
            </a:endParaRPr>
          </a:p>
        </p:txBody>
      </p:sp>
      <p:sp>
        <p:nvSpPr>
          <p:cNvPr id="37" name="TextBox 37"/>
          <p:cNvSpPr txBox="1"/>
          <p:nvPr>
            <p:custDataLst>
              <p:tags r:id="rId16"/>
            </p:custDataLst>
          </p:nvPr>
        </p:nvSpPr>
        <p:spPr>
          <a:xfrm>
            <a:off x="4630337" y="1360840"/>
            <a:ext cx="2931336" cy="1654845"/>
          </a:xfrm>
          <a:prstGeom prst="rect">
            <a:avLst/>
          </a:prstGeom>
        </p:spPr>
        <p:txBody>
          <a:bodyPr wrap="square" lIns="66008" tIns="33052" rIns="66008" bIns="33052" rtlCol="0" anchor="ctr" anchorCtr="1">
            <a:normAutofit/>
          </a:bodyPr>
          <a:lstStyle/>
          <a:p>
            <a:pPr algn="l">
              <a:lnSpc>
                <a:spcPct val="150000"/>
              </a:lnSpc>
            </a:pPr>
            <a:r>
              <a:rPr lang="zh-CN" altLang="en-US" sz="1500">
                <a:solidFill>
                  <a:schemeClr val="tx1"/>
                </a:solidFill>
                <a:effectLst/>
                <a:latin typeface="微软雅黑" panose="020B0503020204020204" charset="-122"/>
                <a:ea typeface="微软雅黑" panose="020B0503020204020204" charset="-122"/>
                <a:sym typeface="+mn-ea"/>
              </a:rPr>
              <a:t>科研项目的实验室，报销时须附发票、由项目负责人作为甲方签订的委托合同、相关二级单位的验收证明材料等。</a:t>
            </a:r>
            <a:endParaRPr lang="zh-CN" altLang="en-US" sz="1500">
              <a:solidFill>
                <a:schemeClr val="tx1"/>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38" name="TextBox 38"/>
          <p:cNvSpPr txBox="1"/>
          <p:nvPr>
            <p:custDataLst>
              <p:tags r:id="rId17"/>
            </p:custDataLst>
          </p:nvPr>
        </p:nvSpPr>
        <p:spPr>
          <a:xfrm>
            <a:off x="1070038" y="1975579"/>
            <a:ext cx="3394996" cy="490334"/>
          </a:xfrm>
          <a:prstGeom prst="rect">
            <a:avLst/>
          </a:prstGeom>
        </p:spPr>
        <p:txBody>
          <a:bodyPr wrap="square" lIns="66008" tIns="33052" rIns="66008" bIns="33052" rtlCol="0" anchor="t" anchorCtr="0">
            <a:normAutofit/>
          </a:bodyPr>
          <a:lstStyle/>
          <a:p>
            <a:pPr algn="ctr">
              <a:lnSpc>
                <a:spcPct val="120000"/>
              </a:lnSpc>
            </a:pPr>
            <a:r>
              <a:rPr lang="zh-CN" altLang="en-US" sz="2025" b="1">
                <a:ln w="15875"/>
                <a:gradFill>
                  <a:gsLst>
                    <a:gs pos="0">
                      <a:schemeClr val="accent1">
                        <a:hueMod val="80000"/>
                      </a:schemeClr>
                    </a:gs>
                    <a:gs pos="100000">
                      <a:schemeClr val="accent1">
                        <a:alpha val="100000"/>
                        <a:alpha val="100000"/>
                      </a:schemeClr>
                    </a:gs>
                  </a:gsLst>
                  <a:lin ang="2700000" scaled="0"/>
                </a:gradFill>
                <a:effectLst/>
                <a:latin typeface="微软雅黑" panose="020B0503020204020204" charset="-122"/>
                <a:ea typeface="微软雅黑" panose="020B0503020204020204" charset="-122"/>
                <a:sym typeface="+mn-ea"/>
              </a:rPr>
              <a:t>业务招待费</a:t>
            </a:r>
            <a:endParaRPr lang="zh-CN" altLang="en-US" sz="2025" b="1">
              <a:ln w="15875"/>
              <a:gradFill>
                <a:gsLst>
                  <a:gs pos="0">
                    <a:schemeClr val="accent1">
                      <a:hueMod val="80000"/>
                    </a:schemeClr>
                  </a:gs>
                  <a:gs pos="100000">
                    <a:schemeClr val="accent1">
                      <a:alpha val="100000"/>
                      <a:alpha val="100000"/>
                    </a:schemeClr>
                  </a:gs>
                </a:gsLst>
                <a:lin ang="2700000" scaled="0"/>
              </a:gradFill>
              <a:effectLst/>
              <a:latin typeface="微软雅黑" panose="020B0503020204020204" charset="-122"/>
              <a:ea typeface="微软雅黑" panose="020B0503020204020204" charset="-122"/>
              <a:cs typeface="微软雅黑" panose="020B0503020204020204" charset="-122"/>
              <a:sym typeface="+mn-ea"/>
            </a:endParaRPr>
          </a:p>
        </p:txBody>
      </p:sp>
      <p:sp>
        <p:nvSpPr>
          <p:cNvPr id="39" name="TextBox 39"/>
          <p:cNvSpPr txBox="1"/>
          <p:nvPr>
            <p:custDataLst>
              <p:tags r:id="rId18"/>
            </p:custDataLst>
          </p:nvPr>
        </p:nvSpPr>
        <p:spPr>
          <a:xfrm>
            <a:off x="1301750" y="2486660"/>
            <a:ext cx="2931160" cy="1496060"/>
          </a:xfrm>
          <a:prstGeom prst="rect">
            <a:avLst/>
          </a:prstGeom>
        </p:spPr>
        <p:txBody>
          <a:bodyPr wrap="square" lIns="66008" tIns="33052" rIns="66008" bIns="33052" rtlCol="0" anchor="ctr" anchorCtr="1">
            <a:normAutofit/>
          </a:bodyPr>
          <a:lstStyle/>
          <a:p>
            <a:pPr algn="l">
              <a:lnSpc>
                <a:spcPct val="150000"/>
              </a:lnSpc>
            </a:pPr>
            <a:r>
              <a:rPr lang="zh-CN" altLang="en-US" sz="1500">
                <a:solidFill>
                  <a:schemeClr val="tx1"/>
                </a:solidFill>
                <a:effectLst/>
                <a:latin typeface="微软雅黑" panose="020B0503020204020204" charset="-122"/>
                <a:ea typeface="微软雅黑" panose="020B0503020204020204" charset="-122"/>
                <a:sym typeface="+mn-ea"/>
              </a:rPr>
              <a:t>为项目所需产生的招待费用，包括餐费、招待客商的住宿费等，报销时须提供发票、菜单，并需注明招待事由。</a:t>
            </a:r>
            <a:endParaRPr lang="zh-CN" altLang="en-US" sz="1500">
              <a:solidFill>
                <a:schemeClr val="tx1"/>
              </a:solidFill>
              <a:effectLst/>
              <a:latin typeface="微软雅黑" panose="020B0503020204020204" charset="-122"/>
              <a:ea typeface="微软雅黑" panose="020B0503020204020204" charset="-122"/>
              <a:sym typeface="+mn-ea"/>
            </a:endParaRPr>
          </a:p>
          <a:p>
            <a:pPr algn="l">
              <a:lnSpc>
                <a:spcPct val="150000"/>
              </a:lnSpc>
            </a:pPr>
            <a:endParaRPr lang="zh-CN" altLang="en-US" sz="1500">
              <a:solidFill>
                <a:schemeClr val="tx1"/>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40" name="TextBox 40"/>
          <p:cNvSpPr txBox="1"/>
          <p:nvPr>
            <p:custDataLst>
              <p:tags r:id="rId19"/>
            </p:custDataLst>
          </p:nvPr>
        </p:nvSpPr>
        <p:spPr>
          <a:xfrm>
            <a:off x="303771" y="4161775"/>
            <a:ext cx="3394996" cy="490334"/>
          </a:xfrm>
          <a:prstGeom prst="rect">
            <a:avLst/>
          </a:prstGeom>
        </p:spPr>
        <p:txBody>
          <a:bodyPr wrap="square" lIns="66008" tIns="33052" rIns="66008" bIns="33052" rtlCol="0" anchor="t" anchorCtr="0">
            <a:normAutofit/>
          </a:bodyPr>
          <a:lstStyle/>
          <a:p>
            <a:pPr algn="ctr">
              <a:lnSpc>
                <a:spcPct val="120000"/>
              </a:lnSpc>
            </a:pPr>
            <a:r>
              <a:rPr lang="zh-CN" altLang="en-US" sz="2025" b="1">
                <a:ln w="15875"/>
                <a:gradFill>
                  <a:gsLst>
                    <a:gs pos="0">
                      <a:schemeClr val="accent1">
                        <a:hueMod val="80000"/>
                      </a:schemeClr>
                    </a:gs>
                    <a:gs pos="100000">
                      <a:schemeClr val="accent1">
                        <a:alpha val="100000"/>
                        <a:alpha val="100000"/>
                      </a:schemeClr>
                    </a:gs>
                  </a:gsLst>
                  <a:lin ang="2700000" scaled="0"/>
                </a:gradFill>
                <a:effectLst/>
                <a:latin typeface="微软雅黑" panose="020B0503020204020204" charset="-122"/>
                <a:ea typeface="微软雅黑" panose="020B0503020204020204" charset="-122"/>
                <a:sym typeface="+mn-ea"/>
              </a:rPr>
              <a:t>租车费</a:t>
            </a:r>
            <a:endParaRPr lang="en-US" sz="202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41" name="TextBox 41"/>
          <p:cNvSpPr txBox="1"/>
          <p:nvPr>
            <p:custDataLst>
              <p:tags r:id="rId20"/>
            </p:custDataLst>
          </p:nvPr>
        </p:nvSpPr>
        <p:spPr>
          <a:xfrm>
            <a:off x="535601" y="4514336"/>
            <a:ext cx="2931336" cy="1654845"/>
          </a:xfrm>
          <a:prstGeom prst="rect">
            <a:avLst/>
          </a:prstGeom>
        </p:spPr>
        <p:txBody>
          <a:bodyPr wrap="square" lIns="66008" tIns="33052" rIns="66008" bIns="33052" rtlCol="0" anchor="ctr" anchorCtr="1">
            <a:normAutofit fontScale="80000"/>
          </a:bodyPr>
          <a:lstStyle/>
          <a:p>
            <a:pPr algn="l">
              <a:lnSpc>
                <a:spcPct val="150000"/>
              </a:lnSpc>
            </a:pPr>
            <a:r>
              <a:rPr lang="zh-CN" altLang="en-US" sz="1500">
                <a:solidFill>
                  <a:schemeClr val="tx1"/>
                </a:solidFill>
                <a:effectLst/>
                <a:latin typeface="微软雅黑" panose="020B0503020204020204" charset="-122"/>
                <a:ea typeface="微软雅黑" panose="020B0503020204020204" charset="-122"/>
                <a:sym typeface="+mn-ea"/>
              </a:rPr>
              <a:t>主要为因项目租借车辆费用，报销时须附发票、事由、时间、乘车人员、租借车辆信息、往返地等信息。外地出差用车与差旅费一同报销，不得单独作为租车费报销</a:t>
            </a:r>
            <a:r>
              <a:rPr lang="zh-CN" altLang="en-US" sz="1500">
                <a:solidFill>
                  <a:schemeClr val="accent4"/>
                </a:solidFill>
                <a:effectLst/>
                <a:latin typeface="微软雅黑" panose="020B0503020204020204" charset="-122"/>
                <a:ea typeface="微软雅黑" panose="020B0503020204020204" charset="-122"/>
                <a:sym typeface="+mn-ea"/>
              </a:rPr>
              <a:t>。</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42" name="TextBox 42"/>
          <p:cNvSpPr txBox="1"/>
          <p:nvPr>
            <p:custDataLst>
              <p:tags r:id="rId21"/>
            </p:custDataLst>
          </p:nvPr>
        </p:nvSpPr>
        <p:spPr>
          <a:xfrm>
            <a:off x="7733442" y="1975579"/>
            <a:ext cx="3394996" cy="490334"/>
          </a:xfrm>
          <a:prstGeom prst="rect">
            <a:avLst/>
          </a:prstGeom>
        </p:spPr>
        <p:txBody>
          <a:bodyPr wrap="square" lIns="66008" tIns="33052" rIns="66008" bIns="33052" rtlCol="0" anchor="t" anchorCtr="0">
            <a:normAutofit/>
          </a:bodyPr>
          <a:lstStyle/>
          <a:p>
            <a:pPr algn="ctr">
              <a:lnSpc>
                <a:spcPct val="120000"/>
              </a:lnSpc>
            </a:pPr>
            <a:r>
              <a:rPr lang="zh-CN" altLang="en-US" sz="2025" b="1">
                <a:ln w="15875"/>
                <a:gradFill>
                  <a:gsLst>
                    <a:gs pos="0">
                      <a:schemeClr val="accent1">
                        <a:hueMod val="80000"/>
                      </a:schemeClr>
                    </a:gs>
                    <a:gs pos="100000">
                      <a:schemeClr val="accent1">
                        <a:alpha val="100000"/>
                        <a:alpha val="100000"/>
                      </a:schemeClr>
                    </a:gs>
                  </a:gsLst>
                  <a:lin ang="2700000" scaled="0"/>
                </a:gradFill>
                <a:effectLst/>
                <a:latin typeface="微软雅黑" panose="020B0503020204020204" charset="-122"/>
                <a:ea typeface="微软雅黑" panose="020B0503020204020204" charset="-122"/>
                <a:sym typeface="+mn-ea"/>
              </a:rPr>
              <a:t>图书购置费</a:t>
            </a:r>
            <a:endParaRPr lang="en-US" sz="202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43" name="TextBox 43"/>
          <p:cNvSpPr txBox="1"/>
          <p:nvPr>
            <p:custDataLst>
              <p:tags r:id="rId22"/>
            </p:custDataLst>
          </p:nvPr>
        </p:nvSpPr>
        <p:spPr>
          <a:xfrm>
            <a:off x="7965273" y="2328140"/>
            <a:ext cx="2931336" cy="1654845"/>
          </a:xfrm>
          <a:prstGeom prst="rect">
            <a:avLst/>
          </a:prstGeom>
        </p:spPr>
        <p:txBody>
          <a:bodyPr wrap="square" lIns="66008" tIns="33052" rIns="66008" bIns="33052" rtlCol="0" anchor="ctr" anchorCtr="1">
            <a:normAutofit/>
          </a:bodyPr>
          <a:lstStyle/>
          <a:p>
            <a:pPr algn="l">
              <a:lnSpc>
                <a:spcPct val="150000"/>
              </a:lnSpc>
            </a:pPr>
            <a:r>
              <a:rPr lang="zh-CN" altLang="en-US" sz="1500">
                <a:solidFill>
                  <a:schemeClr val="tx1"/>
                </a:solidFill>
                <a:effectLst/>
                <a:latin typeface="微软雅黑" panose="020B0503020204020204" charset="-122"/>
                <a:ea typeface="微软雅黑" panose="020B0503020204020204" charset="-122"/>
                <a:sym typeface="+mn-ea"/>
              </a:rPr>
              <a:t>必须为项目相关的书籍，报销时须提供有效发票，由项目负责人在发票上签字注明由本项目使用</a:t>
            </a:r>
            <a:r>
              <a:rPr lang="zh-CN" altLang="en-US" sz="1500">
                <a:solidFill>
                  <a:schemeClr val="accent4"/>
                </a:solidFill>
                <a:effectLst/>
                <a:latin typeface="微软雅黑" panose="020B0503020204020204" charset="-122"/>
                <a:ea typeface="微软雅黑" panose="020B0503020204020204" charset="-122"/>
                <a:sym typeface="+mn-ea"/>
              </a:rPr>
              <a:t>。</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44" name="TextBox 44"/>
          <p:cNvSpPr txBox="1"/>
          <p:nvPr>
            <p:custDataLst>
              <p:tags r:id="rId23"/>
            </p:custDataLst>
          </p:nvPr>
        </p:nvSpPr>
        <p:spPr>
          <a:xfrm>
            <a:off x="8451818" y="4161775"/>
            <a:ext cx="3394996" cy="490334"/>
          </a:xfrm>
          <a:prstGeom prst="rect">
            <a:avLst/>
          </a:prstGeom>
        </p:spPr>
        <p:txBody>
          <a:bodyPr wrap="square" lIns="66008" tIns="33052" rIns="66008" bIns="33052" rtlCol="0" anchor="t" anchorCtr="0">
            <a:normAutofit fontScale="70000"/>
          </a:bodyPr>
          <a:lstStyle/>
          <a:p>
            <a:pPr algn="ctr">
              <a:lnSpc>
                <a:spcPct val="120000"/>
              </a:lnSpc>
            </a:pPr>
            <a:r>
              <a:rPr lang="zh-CN" altLang="en-US" sz="2025" b="1">
                <a:ln w="15875"/>
                <a:gradFill>
                  <a:gsLst>
                    <a:gs pos="0">
                      <a:schemeClr val="accent1">
                        <a:hueMod val="80000"/>
                      </a:schemeClr>
                    </a:gs>
                    <a:gs pos="100000">
                      <a:schemeClr val="accent1">
                        <a:alpha val="100000"/>
                        <a:alpha val="100000"/>
                      </a:schemeClr>
                    </a:gs>
                  </a:gsLst>
                  <a:lin ang="2700000" scaled="0"/>
                </a:gradFill>
                <a:effectLst/>
                <a:latin typeface="微软雅黑" panose="020B0503020204020204" charset="-122"/>
                <a:ea typeface="微软雅黑" panose="020B0503020204020204" charset="-122"/>
                <a:sym typeface="+mn-ea"/>
              </a:rPr>
              <a:t>车</a:t>
            </a:r>
            <a:r>
              <a:rPr lang="zh-CN" altLang="en-US" sz="2025" b="1">
                <a:ln w="15875"/>
                <a:gradFill>
                  <a:gsLst>
                    <a:gs pos="0">
                      <a:schemeClr val="accent1">
                        <a:hueMod val="80000"/>
                      </a:schemeClr>
                    </a:gs>
                    <a:gs pos="100000">
                      <a:schemeClr val="accent1">
                        <a:alpha val="100000"/>
                        <a:alpha val="100000"/>
                      </a:schemeClr>
                    </a:gs>
                  </a:gsLst>
                  <a:lin ang="2700000" scaled="0"/>
                </a:gradFill>
                <a:effectLst/>
                <a:latin typeface="微软雅黑" panose="020B0503020204020204" charset="-122"/>
                <a:ea typeface="微软雅黑" panose="020B0503020204020204" charset="-122"/>
                <a:sym typeface="+mn-ea"/>
              </a:rPr>
              <a:t>辆使用费（燃油费、路桥费、维修费等）</a:t>
            </a:r>
            <a:endParaRPr lang="en-US" sz="202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45" name="TextBox 45"/>
          <p:cNvSpPr txBox="1"/>
          <p:nvPr>
            <p:custDataLst>
              <p:tags r:id="rId24"/>
            </p:custDataLst>
          </p:nvPr>
        </p:nvSpPr>
        <p:spPr>
          <a:xfrm>
            <a:off x="8683625" y="4514215"/>
            <a:ext cx="2931160" cy="1763395"/>
          </a:xfrm>
          <a:prstGeom prst="rect">
            <a:avLst/>
          </a:prstGeom>
        </p:spPr>
        <p:txBody>
          <a:bodyPr wrap="square" lIns="66008" tIns="33052" rIns="66008" bIns="33052" rtlCol="0" anchor="ctr" anchorCtr="1">
            <a:noAutofit/>
          </a:bodyPr>
          <a:lstStyle/>
          <a:p>
            <a:pPr algn="l">
              <a:lnSpc>
                <a:spcPct val="150000"/>
              </a:lnSpc>
            </a:pPr>
            <a:r>
              <a:rPr lang="zh-CN" altLang="en-US" sz="1100">
                <a:solidFill>
                  <a:schemeClr val="tx1"/>
                </a:solidFill>
                <a:effectLst/>
                <a:latin typeface="微软雅黑" panose="020B0503020204020204" charset="-122"/>
                <a:ea typeface="微软雅黑" panose="020B0503020204020204" charset="-122"/>
                <a:sym typeface="+mn-ea"/>
              </a:rPr>
              <a:t>为本项目提供服务的个人车辆，可报销与本项目工作相关的路桥费、维修费、停车费、燃油费，车辆保险费等。路桥费、停车费、燃油费须注明事由、时间、起止地点等。报销车辆维修须提供维修清单，车辆保险需提供保单。外地出差用车与差旅费一同报销，不得单独作为车辆使用费报销。</a:t>
            </a:r>
            <a:endParaRPr lang="zh-CN" altLang="en-US" sz="600">
              <a:solidFill>
                <a:schemeClr val="tx1"/>
              </a:solidFill>
              <a:effectLst/>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151" r="151"/>
          <a:stretch>
            <a:fillRect/>
          </a:stretch>
        </p:blipFill>
        <p:spPr>
          <a:xfrm>
            <a:off x="3909691" y="1250241"/>
            <a:ext cx="7848600" cy="5248275"/>
          </a:xfrm>
          <a:prstGeom prst="rect">
            <a:avLst/>
          </a:prstGeom>
        </p:spPr>
      </p:pic>
      <p:sp>
        <p:nvSpPr>
          <p:cNvPr id="3" name="AutoShape 3"/>
          <p:cNvSpPr/>
          <p:nvPr/>
        </p:nvSpPr>
        <p:spPr>
          <a:xfrm>
            <a:off x="466496" y="3766754"/>
            <a:ext cx="3974251" cy="2472718"/>
          </a:xfrm>
          <a:prstGeom prst="rect">
            <a:avLst/>
          </a:prstGeom>
          <a:solidFill>
            <a:schemeClr val="accent1">
              <a:lumMod val="75000"/>
              <a:alpha val="76862"/>
            </a:schemeClr>
          </a:solidFill>
        </p:spPr>
      </p:sp>
      <p:sp>
        <p:nvSpPr>
          <p:cNvPr id="4" name="AutoShape 4"/>
          <p:cNvSpPr/>
          <p:nvPr>
            <p:custDataLst>
              <p:tags r:id="rId3"/>
            </p:custDataLst>
          </p:nvPr>
        </p:nvSpPr>
        <p:spPr>
          <a:xfrm>
            <a:off x="563624" y="1824409"/>
            <a:ext cx="2936423" cy="1604591"/>
          </a:xfrm>
          <a:prstGeom prst="rect">
            <a:avLst/>
          </a:prstGeom>
          <a:noFill/>
        </p:spPr>
        <p:txBody>
          <a:bodyPr wrap="square" lIns="91440" tIns="45720" rIns="91440" bIns="45720" rtlCol="0" anchor="t" anchorCtr="0">
            <a:noAutofit/>
          </a:bodyPr>
          <a:lstStyle/>
          <a:p>
            <a:pPr algn="l">
              <a:lnSpc>
                <a:spcPct val="150000"/>
              </a:lnSpc>
              <a:spcBef>
                <a:spcPts val="270"/>
              </a:spcBef>
              <a:defRPr/>
            </a:pPr>
            <a:r>
              <a:rPr lang="en-US" sz="1350">
                <a:solidFill>
                  <a:schemeClr val="dk1"/>
                </a:solidFill>
                <a:latin typeface="微软雅黑" panose="020B0503020204020204" charset="-122"/>
                <a:ea typeface="微软雅黑" panose="020B0503020204020204" charset="-122"/>
                <a:cs typeface="微软雅黑" panose="020B0503020204020204" charset="-122"/>
              </a:rPr>
              <a:t>包括手机话费、上网费等，需提供通讯服务商开具的正规发票，并注明使用人姓名、手机号码等信息。</a:t>
            </a:r>
            <a:endParaRPr lang="en-US" sz="1100"/>
          </a:p>
        </p:txBody>
      </p:sp>
      <p:sp>
        <p:nvSpPr>
          <p:cNvPr id="5" name="AutoShape 5"/>
          <p:cNvSpPr/>
          <p:nvPr>
            <p:custDataLst>
              <p:tags r:id="rId4"/>
            </p:custDataLst>
          </p:nvPr>
        </p:nvSpPr>
        <p:spPr>
          <a:xfrm>
            <a:off x="601724" y="4315960"/>
            <a:ext cx="3052052" cy="1604591"/>
          </a:xfrm>
          <a:prstGeom prst="rect">
            <a:avLst/>
          </a:prstGeom>
          <a:noFill/>
        </p:spPr>
        <p:txBody>
          <a:bodyPr wrap="square" lIns="91440" tIns="45720" rIns="91440" bIns="45720" rtlCol="0" anchor="t" anchorCtr="0">
            <a:noAutofit/>
          </a:bodyPr>
          <a:lstStyle/>
          <a:p>
            <a:pPr algn="l">
              <a:lnSpc>
                <a:spcPct val="150000"/>
              </a:lnSpc>
              <a:spcBef>
                <a:spcPts val="270"/>
              </a:spcBef>
              <a:defRPr/>
            </a:pPr>
            <a:r>
              <a:rPr lang="en-US" sz="1350">
                <a:solidFill>
                  <a:srgbClr val="FFFFFF"/>
                </a:solidFill>
                <a:latin typeface="微软雅黑" panose="020B0503020204020204" charset="-122"/>
                <a:ea typeface="微软雅黑" panose="020B0503020204020204" charset="-122"/>
                <a:cs typeface="微软雅黑" panose="020B0503020204020204" charset="-122"/>
              </a:rPr>
              <a:t>办公室固定电话费用，需提供电信局开具的正规发票，并注明使用部门、电话号码等信息。</a:t>
            </a:r>
            <a:endParaRPr lang="en-US" sz="1100"/>
          </a:p>
        </p:txBody>
      </p:sp>
      <p:sp>
        <p:nvSpPr>
          <p:cNvPr id="6" name="AutoShape 6"/>
          <p:cNvSpPr/>
          <p:nvPr/>
        </p:nvSpPr>
        <p:spPr>
          <a:xfrm>
            <a:off x="454963" y="331168"/>
            <a:ext cx="84147" cy="84147"/>
          </a:xfrm>
          <a:prstGeom prst="ellipse">
            <a:avLst/>
          </a:prstGeom>
          <a:solidFill>
            <a:schemeClr val="accent1">
              <a:alpha val="100000"/>
            </a:schemeClr>
          </a:solidFill>
        </p:spPr>
      </p:sp>
      <p:sp>
        <p:nvSpPr>
          <p:cNvPr id="7" name="AutoShape 7"/>
          <p:cNvSpPr/>
          <p:nvPr/>
        </p:nvSpPr>
        <p:spPr>
          <a:xfrm>
            <a:off x="575049" y="337743"/>
            <a:ext cx="78137" cy="78137"/>
          </a:xfrm>
          <a:prstGeom prst="ellipse">
            <a:avLst/>
          </a:prstGeom>
          <a:solidFill>
            <a:schemeClr val="accent1">
              <a:alpha val="80000"/>
            </a:schemeClr>
          </a:solidFill>
        </p:spPr>
      </p:sp>
      <p:sp>
        <p:nvSpPr>
          <p:cNvPr id="8" name="AutoShape 8"/>
          <p:cNvSpPr/>
          <p:nvPr/>
        </p:nvSpPr>
        <p:spPr>
          <a:xfrm>
            <a:off x="689125" y="339460"/>
            <a:ext cx="74704" cy="74704"/>
          </a:xfrm>
          <a:prstGeom prst="ellipse">
            <a:avLst/>
          </a:prstGeom>
          <a:solidFill>
            <a:schemeClr val="accent1">
              <a:alpha val="60000"/>
            </a:schemeClr>
          </a:solidFill>
        </p:spPr>
      </p:sp>
      <p:sp>
        <p:nvSpPr>
          <p:cNvPr id="9" name="AutoShape 9"/>
          <p:cNvSpPr/>
          <p:nvPr/>
        </p:nvSpPr>
        <p:spPr>
          <a:xfrm>
            <a:off x="799768" y="348430"/>
            <a:ext cx="69238" cy="69238"/>
          </a:xfrm>
          <a:prstGeom prst="ellipse">
            <a:avLst/>
          </a:prstGeom>
          <a:solidFill>
            <a:schemeClr val="accent1">
              <a:alpha val="40000"/>
            </a:schemeClr>
          </a:solidFill>
        </p:spPr>
      </p:sp>
      <p:sp>
        <p:nvSpPr>
          <p:cNvPr id="10" name="AutoShape 10"/>
          <p:cNvSpPr/>
          <p:nvPr/>
        </p:nvSpPr>
        <p:spPr>
          <a:xfrm>
            <a:off x="904945" y="344297"/>
            <a:ext cx="65594" cy="65594"/>
          </a:xfrm>
          <a:prstGeom prst="ellipse">
            <a:avLst/>
          </a:prstGeom>
          <a:solidFill>
            <a:schemeClr val="accent1">
              <a:alpha val="20000"/>
            </a:schemeClr>
          </a:solidFill>
        </p:spPr>
      </p:sp>
      <p:sp>
        <p:nvSpPr>
          <p:cNvPr id="11" name="AutoShape 11"/>
          <p:cNvSpPr/>
          <p:nvPr/>
        </p:nvSpPr>
        <p:spPr>
          <a:xfrm>
            <a:off x="454963" y="448942"/>
            <a:ext cx="84147" cy="84147"/>
          </a:xfrm>
          <a:prstGeom prst="ellipse">
            <a:avLst/>
          </a:prstGeom>
          <a:solidFill>
            <a:schemeClr val="accent1">
              <a:alpha val="100000"/>
            </a:schemeClr>
          </a:solidFill>
        </p:spPr>
      </p:sp>
      <p:sp>
        <p:nvSpPr>
          <p:cNvPr id="12" name="AutoShape 12"/>
          <p:cNvSpPr/>
          <p:nvPr/>
        </p:nvSpPr>
        <p:spPr>
          <a:xfrm>
            <a:off x="575049" y="455517"/>
            <a:ext cx="78137" cy="78137"/>
          </a:xfrm>
          <a:prstGeom prst="ellipse">
            <a:avLst/>
          </a:prstGeom>
          <a:solidFill>
            <a:schemeClr val="accent1">
              <a:alpha val="80000"/>
            </a:schemeClr>
          </a:solidFill>
        </p:spPr>
      </p:sp>
      <p:sp>
        <p:nvSpPr>
          <p:cNvPr id="13" name="AutoShape 13"/>
          <p:cNvSpPr/>
          <p:nvPr/>
        </p:nvSpPr>
        <p:spPr>
          <a:xfrm>
            <a:off x="689125" y="457233"/>
            <a:ext cx="74704" cy="74704"/>
          </a:xfrm>
          <a:prstGeom prst="ellipse">
            <a:avLst/>
          </a:prstGeom>
          <a:solidFill>
            <a:schemeClr val="accent1">
              <a:alpha val="60000"/>
            </a:schemeClr>
          </a:solidFill>
        </p:spPr>
      </p:sp>
      <p:sp>
        <p:nvSpPr>
          <p:cNvPr id="14" name="AutoShape 14"/>
          <p:cNvSpPr/>
          <p:nvPr/>
        </p:nvSpPr>
        <p:spPr>
          <a:xfrm>
            <a:off x="799768" y="466203"/>
            <a:ext cx="69238" cy="69238"/>
          </a:xfrm>
          <a:prstGeom prst="ellipse">
            <a:avLst/>
          </a:prstGeom>
          <a:solidFill>
            <a:schemeClr val="accent1">
              <a:alpha val="40000"/>
            </a:schemeClr>
          </a:solidFill>
        </p:spPr>
      </p:sp>
      <p:sp>
        <p:nvSpPr>
          <p:cNvPr id="15" name="AutoShape 15"/>
          <p:cNvSpPr/>
          <p:nvPr/>
        </p:nvSpPr>
        <p:spPr>
          <a:xfrm>
            <a:off x="904945" y="462070"/>
            <a:ext cx="65594" cy="65594"/>
          </a:xfrm>
          <a:prstGeom prst="ellipse">
            <a:avLst/>
          </a:prstGeom>
          <a:solidFill>
            <a:schemeClr val="accent1">
              <a:alpha val="20000"/>
            </a:schemeClr>
          </a:solidFill>
        </p:spPr>
      </p:sp>
      <p:sp>
        <p:nvSpPr>
          <p:cNvPr id="16" name="AutoShape 16"/>
          <p:cNvSpPr/>
          <p:nvPr/>
        </p:nvSpPr>
        <p:spPr>
          <a:xfrm>
            <a:off x="454963" y="566715"/>
            <a:ext cx="84147" cy="84147"/>
          </a:xfrm>
          <a:prstGeom prst="ellipse">
            <a:avLst/>
          </a:prstGeom>
          <a:solidFill>
            <a:schemeClr val="accent1">
              <a:alpha val="100000"/>
            </a:schemeClr>
          </a:solidFill>
        </p:spPr>
      </p:sp>
      <p:sp>
        <p:nvSpPr>
          <p:cNvPr id="17" name="AutoShape 17"/>
          <p:cNvSpPr/>
          <p:nvPr/>
        </p:nvSpPr>
        <p:spPr>
          <a:xfrm>
            <a:off x="575049" y="573291"/>
            <a:ext cx="78137" cy="78137"/>
          </a:xfrm>
          <a:prstGeom prst="ellipse">
            <a:avLst/>
          </a:prstGeom>
          <a:solidFill>
            <a:schemeClr val="accent1">
              <a:alpha val="80000"/>
            </a:schemeClr>
          </a:solidFill>
        </p:spPr>
      </p:sp>
      <p:sp>
        <p:nvSpPr>
          <p:cNvPr id="18" name="AutoShape 18"/>
          <p:cNvSpPr/>
          <p:nvPr/>
        </p:nvSpPr>
        <p:spPr>
          <a:xfrm>
            <a:off x="689125" y="575007"/>
            <a:ext cx="74704" cy="74704"/>
          </a:xfrm>
          <a:prstGeom prst="ellipse">
            <a:avLst/>
          </a:prstGeom>
          <a:solidFill>
            <a:schemeClr val="accent1">
              <a:alpha val="60000"/>
            </a:schemeClr>
          </a:solidFill>
        </p:spPr>
      </p:sp>
      <p:sp>
        <p:nvSpPr>
          <p:cNvPr id="19" name="AutoShape 19"/>
          <p:cNvSpPr/>
          <p:nvPr/>
        </p:nvSpPr>
        <p:spPr>
          <a:xfrm>
            <a:off x="799768" y="583977"/>
            <a:ext cx="69238" cy="69238"/>
          </a:xfrm>
          <a:prstGeom prst="ellipse">
            <a:avLst/>
          </a:prstGeom>
          <a:solidFill>
            <a:schemeClr val="accent1">
              <a:alpha val="40000"/>
            </a:schemeClr>
          </a:solidFill>
        </p:spPr>
      </p:sp>
      <p:sp>
        <p:nvSpPr>
          <p:cNvPr id="20" name="AutoShape 20"/>
          <p:cNvSpPr/>
          <p:nvPr/>
        </p:nvSpPr>
        <p:spPr>
          <a:xfrm>
            <a:off x="904945" y="579844"/>
            <a:ext cx="65594" cy="65594"/>
          </a:xfrm>
          <a:prstGeom prst="ellipse">
            <a:avLst/>
          </a:prstGeom>
          <a:solidFill>
            <a:schemeClr val="accent1">
              <a:alpha val="20000"/>
            </a:schemeClr>
          </a:solidFill>
        </p:spPr>
      </p:sp>
      <p:sp>
        <p:nvSpPr>
          <p:cNvPr id="21" name="AutoShape 21"/>
          <p:cNvSpPr/>
          <p:nvPr/>
        </p:nvSpPr>
        <p:spPr>
          <a:xfrm>
            <a:off x="454963" y="684489"/>
            <a:ext cx="84147" cy="84147"/>
          </a:xfrm>
          <a:prstGeom prst="ellipse">
            <a:avLst/>
          </a:prstGeom>
          <a:solidFill>
            <a:schemeClr val="accent1">
              <a:alpha val="100000"/>
            </a:schemeClr>
          </a:solidFill>
        </p:spPr>
      </p:sp>
      <p:sp>
        <p:nvSpPr>
          <p:cNvPr id="22" name="AutoShape 22"/>
          <p:cNvSpPr/>
          <p:nvPr/>
        </p:nvSpPr>
        <p:spPr>
          <a:xfrm>
            <a:off x="575049" y="691064"/>
            <a:ext cx="78137" cy="78137"/>
          </a:xfrm>
          <a:prstGeom prst="ellipse">
            <a:avLst/>
          </a:prstGeom>
          <a:solidFill>
            <a:schemeClr val="accent1">
              <a:alpha val="80000"/>
            </a:schemeClr>
          </a:solidFill>
        </p:spPr>
      </p:sp>
      <p:sp>
        <p:nvSpPr>
          <p:cNvPr id="23" name="AutoShape 23"/>
          <p:cNvSpPr/>
          <p:nvPr/>
        </p:nvSpPr>
        <p:spPr>
          <a:xfrm>
            <a:off x="689125" y="692781"/>
            <a:ext cx="74704" cy="74704"/>
          </a:xfrm>
          <a:prstGeom prst="ellipse">
            <a:avLst/>
          </a:prstGeom>
          <a:solidFill>
            <a:schemeClr val="accent1">
              <a:alpha val="60000"/>
            </a:schemeClr>
          </a:solidFill>
        </p:spPr>
      </p:sp>
      <p:sp>
        <p:nvSpPr>
          <p:cNvPr id="24" name="AutoShape 24"/>
          <p:cNvSpPr/>
          <p:nvPr/>
        </p:nvSpPr>
        <p:spPr>
          <a:xfrm>
            <a:off x="799768" y="701751"/>
            <a:ext cx="69238" cy="69238"/>
          </a:xfrm>
          <a:prstGeom prst="ellipse">
            <a:avLst/>
          </a:prstGeom>
          <a:solidFill>
            <a:schemeClr val="accent1">
              <a:alpha val="40000"/>
            </a:schemeClr>
          </a:solidFill>
        </p:spPr>
      </p:sp>
      <p:sp>
        <p:nvSpPr>
          <p:cNvPr id="25" name="AutoShape 25"/>
          <p:cNvSpPr/>
          <p:nvPr/>
        </p:nvSpPr>
        <p:spPr>
          <a:xfrm>
            <a:off x="904945" y="697618"/>
            <a:ext cx="65594" cy="65594"/>
          </a:xfrm>
          <a:prstGeom prst="ellipse">
            <a:avLst/>
          </a:prstGeom>
          <a:solidFill>
            <a:schemeClr val="accent1">
              <a:alpha val="20000"/>
            </a:schemeClr>
          </a:solidFill>
        </p:spPr>
      </p:sp>
      <p:sp>
        <p:nvSpPr>
          <p:cNvPr id="26" name="TextBox 26"/>
          <p:cNvSpPr txBox="1"/>
          <p:nvPr/>
        </p:nvSpPr>
        <p:spPr>
          <a:xfrm>
            <a:off x="1094842" y="93878"/>
            <a:ext cx="10001250" cy="893445"/>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solidFill>
                <a:latin typeface="微软雅黑" panose="020B0503020204020204" charset="-122"/>
                <a:ea typeface="微软雅黑" panose="020B0503020204020204" charset="-122"/>
                <a:cs typeface="微软雅黑" panose="020B0503020204020204" charset="-122"/>
              </a:rPr>
              <a:t>通讯费报销</a:t>
            </a:r>
            <a:r>
              <a:rPr lang="en-US" sz="3000" b="1">
                <a:solidFill>
                  <a:schemeClr val="accent1"/>
                </a:solidFill>
                <a:latin typeface="微软雅黑" panose="020B0503020204020204" charset="-122"/>
                <a:ea typeface="微软雅黑" panose="020B0503020204020204" charset="-122"/>
                <a:cs typeface="微软雅黑" panose="020B0503020204020204" charset="-122"/>
                <a:sym typeface="+mn-ea"/>
              </a:rPr>
              <a:t>规范</a:t>
            </a:r>
            <a:endParaRPr lang="en-US" sz="3000" b="1">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27" name="AutoShape 27"/>
          <p:cNvSpPr/>
          <p:nvPr>
            <p:custDataLst>
              <p:tags r:id="rId5"/>
            </p:custDataLst>
          </p:nvPr>
        </p:nvSpPr>
        <p:spPr>
          <a:xfrm>
            <a:off x="601724" y="3976765"/>
            <a:ext cx="2936423" cy="339195"/>
          </a:xfrm>
          <a:prstGeom prst="rect">
            <a:avLst/>
          </a:prstGeom>
          <a:noFill/>
        </p:spPr>
        <p:txBody>
          <a:bodyPr wrap="square" lIns="91440" tIns="45720" rIns="91440" bIns="45720" rtlCol="0" anchor="t" anchorCtr="0">
            <a:noAutofit/>
          </a:bodyPr>
          <a:lstStyle/>
          <a:p>
            <a:pPr algn="just">
              <a:defRPr/>
            </a:pPr>
            <a:r>
              <a:rPr lang="en-US" sz="1575" b="1">
                <a:solidFill>
                  <a:srgbClr val="FFFFFF"/>
                </a:solidFill>
                <a:latin typeface="微软雅黑" panose="020B0503020204020204" charset="-122"/>
                <a:ea typeface="微软雅黑" panose="020B0503020204020204" charset="-122"/>
                <a:cs typeface="微软雅黑" panose="020B0503020204020204" charset="-122"/>
              </a:rPr>
              <a:t>固定电话费</a:t>
            </a:r>
            <a:endParaRPr lang="en-US" sz="1100"/>
          </a:p>
        </p:txBody>
      </p:sp>
      <p:sp>
        <p:nvSpPr>
          <p:cNvPr id="28" name="AutoShape 28"/>
          <p:cNvSpPr/>
          <p:nvPr>
            <p:custDataLst>
              <p:tags r:id="rId6"/>
            </p:custDataLst>
          </p:nvPr>
        </p:nvSpPr>
        <p:spPr>
          <a:xfrm>
            <a:off x="563624" y="1405309"/>
            <a:ext cx="2936423" cy="339195"/>
          </a:xfrm>
          <a:prstGeom prst="rect">
            <a:avLst/>
          </a:prstGeom>
          <a:noFill/>
        </p:spPr>
        <p:txBody>
          <a:bodyPr wrap="square" lIns="91440" tIns="45720" rIns="91440" bIns="45720" rtlCol="0" anchor="t" anchorCtr="0">
            <a:noAutofit/>
          </a:bodyPr>
          <a:lstStyle/>
          <a:p>
            <a:pPr algn="just">
              <a:defRPr/>
            </a:pPr>
            <a:r>
              <a:rPr lang="en-US" sz="1575" b="1">
                <a:solidFill>
                  <a:schemeClr val="accent1"/>
                </a:solidFill>
                <a:latin typeface="微软雅黑" panose="020B0503020204020204" charset="-122"/>
                <a:ea typeface="微软雅黑" panose="020B0503020204020204" charset="-122"/>
                <a:cs typeface="微软雅黑" panose="020B0503020204020204" charset="-122"/>
              </a:rPr>
              <a:t>移动通讯费</a:t>
            </a:r>
            <a:endParaRPr lang="en-US" sz="110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custDataLst>
              <p:tags r:id="rId2"/>
            </p:custDataLst>
          </p:nvPr>
        </p:nvSpPr>
        <p:spPr>
          <a:xfrm rot="-3859086" flipV="1">
            <a:off x="1527125" y="1469413"/>
            <a:ext cx="2109431" cy="2217572"/>
          </a:xfrm>
          <a:prstGeom prst="parallelogram">
            <a:avLst>
              <a:gd name="adj" fmla="val 54601"/>
            </a:avLst>
          </a:prstGeom>
          <a:solidFill>
            <a:schemeClr val="accent1">
              <a:alpha val="100000"/>
            </a:schemeClr>
          </a:solidFill>
        </p:spPr>
      </p:sp>
      <p:sp>
        <p:nvSpPr>
          <p:cNvPr id="3" name="TextBox 3"/>
          <p:cNvSpPr txBox="1"/>
          <p:nvPr>
            <p:custDataLst>
              <p:tags r:id="rId3"/>
            </p:custDataLst>
          </p:nvPr>
        </p:nvSpPr>
        <p:spPr>
          <a:xfrm>
            <a:off x="1326935" y="4590395"/>
            <a:ext cx="2450691" cy="1287399"/>
          </a:xfrm>
          <a:prstGeom prst="rect">
            <a:avLst/>
          </a:prstGeom>
        </p:spPr>
        <p:txBody>
          <a:bodyPr vert="horz" wrap="square" lIns="114300" tIns="57150" rIns="114300" bIns="57150" rtlCol="0" anchor="t" anchorCtr="0">
            <a:norm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需注明招待对象</a:t>
            </a:r>
            <a:r>
              <a:rPr lang="zh-CN" alt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人数</a:t>
            </a: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、单位等信息，并符合</a:t>
            </a:r>
            <a:r>
              <a:rPr lang="zh-CN" sz="1500">
                <a:solidFill>
                  <a:schemeClr val="dk1">
                    <a:alpha val="100000"/>
                  </a:schemeClr>
                </a:solidFill>
                <a:latin typeface="微软雅黑" panose="020B0503020204020204" charset="-122"/>
                <a:ea typeface="微软雅黑" panose="020B0503020204020204" charset="-122"/>
                <a:cs typeface="微软雅黑" panose="020B0503020204020204" charset="-122"/>
              </a:rPr>
              <a:t>《武汉城市职业学院公务接待标准》</a:t>
            </a: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的相关规定。</a:t>
            </a:r>
            <a:endPar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pic>
        <p:nvPicPr>
          <p:cNvPr id="4" name="Picture 4"/>
          <p:cNvPicPr>
            <a:picLocks noChangeAspect="1"/>
          </p:cNvPicPr>
          <p:nvPr>
            <p:custDataLst>
              <p:tags r:id="rId4"/>
            </p:custDataLst>
          </p:nvPr>
        </p:nvPicPr>
        <p:blipFill>
          <a:blip r:embed="rId5"/>
          <a:srcRect l="20125" r="20125"/>
          <a:stretch>
            <a:fillRect/>
          </a:stretch>
        </p:blipFill>
        <p:spPr>
          <a:xfrm>
            <a:off x="1602827" y="1536628"/>
            <a:ext cx="1898907" cy="1898907"/>
          </a:xfrm>
          <a:prstGeom prst="ellipse">
            <a:avLst/>
          </a:prstGeom>
        </p:spPr>
      </p:pic>
      <p:sp>
        <p:nvSpPr>
          <p:cNvPr id="5" name="AutoShape 5"/>
          <p:cNvSpPr/>
          <p:nvPr>
            <p:custDataLst>
              <p:tags r:id="rId6"/>
            </p:custDataLst>
          </p:nvPr>
        </p:nvSpPr>
        <p:spPr>
          <a:xfrm rot="-3859086" flipV="1">
            <a:off x="5041284" y="1457221"/>
            <a:ext cx="2109431" cy="2217572"/>
          </a:xfrm>
          <a:prstGeom prst="parallelogram">
            <a:avLst>
              <a:gd name="adj" fmla="val 54601"/>
            </a:avLst>
          </a:prstGeom>
          <a:solidFill>
            <a:schemeClr val="accent2">
              <a:alpha val="100000"/>
            </a:schemeClr>
          </a:solidFill>
        </p:spPr>
      </p:sp>
      <p:pic>
        <p:nvPicPr>
          <p:cNvPr id="6" name="Picture 6"/>
          <p:cNvPicPr>
            <a:picLocks noChangeAspect="1"/>
          </p:cNvPicPr>
          <p:nvPr>
            <p:custDataLst>
              <p:tags r:id="rId7"/>
            </p:custDataLst>
          </p:nvPr>
        </p:nvPicPr>
        <p:blipFill>
          <a:blip r:embed="rId8"/>
          <a:srcRect l="16667" r="16667"/>
          <a:stretch>
            <a:fillRect/>
          </a:stretch>
        </p:blipFill>
        <p:spPr>
          <a:xfrm>
            <a:off x="5168347" y="1536628"/>
            <a:ext cx="1898907" cy="1898907"/>
          </a:xfrm>
          <a:prstGeom prst="ellipse">
            <a:avLst/>
          </a:prstGeom>
        </p:spPr>
      </p:pic>
      <p:sp>
        <p:nvSpPr>
          <p:cNvPr id="7" name="AutoShape 7"/>
          <p:cNvSpPr/>
          <p:nvPr>
            <p:custDataLst>
              <p:tags r:id="rId9"/>
            </p:custDataLst>
          </p:nvPr>
        </p:nvSpPr>
        <p:spPr>
          <a:xfrm rot="-3859086" flipV="1">
            <a:off x="8711366" y="1419290"/>
            <a:ext cx="2109431" cy="2217572"/>
          </a:xfrm>
          <a:prstGeom prst="parallelogram">
            <a:avLst>
              <a:gd name="adj" fmla="val 54601"/>
            </a:avLst>
          </a:prstGeom>
          <a:solidFill>
            <a:schemeClr val="accent1">
              <a:alpha val="100000"/>
            </a:schemeClr>
          </a:solidFill>
        </p:spPr>
      </p:sp>
      <p:pic>
        <p:nvPicPr>
          <p:cNvPr id="8" name="Picture 8"/>
          <p:cNvPicPr>
            <a:picLocks noChangeAspect="1"/>
          </p:cNvPicPr>
          <p:nvPr>
            <p:custDataLst>
              <p:tags r:id="rId10"/>
            </p:custDataLst>
          </p:nvPr>
        </p:nvPicPr>
        <p:blipFill>
          <a:blip r:embed="rId11"/>
          <a:srcRect l="16667" r="16667"/>
          <a:stretch>
            <a:fillRect/>
          </a:stretch>
        </p:blipFill>
        <p:spPr>
          <a:xfrm>
            <a:off x="8871767" y="1536628"/>
            <a:ext cx="1898907" cy="1898907"/>
          </a:xfrm>
          <a:prstGeom prst="ellipse">
            <a:avLst/>
          </a:prstGeom>
        </p:spPr>
      </p:pic>
      <p:sp>
        <p:nvSpPr>
          <p:cNvPr id="9" name="TextBox 9"/>
          <p:cNvSpPr txBox="1"/>
          <p:nvPr>
            <p:custDataLst>
              <p:tags r:id="rId12"/>
            </p:custDataLst>
          </p:nvPr>
        </p:nvSpPr>
        <p:spPr>
          <a:xfrm>
            <a:off x="1066381" y="3766355"/>
            <a:ext cx="2971800" cy="485775"/>
          </a:xfrm>
          <a:prstGeom prst="rect">
            <a:avLst/>
          </a:prstGeom>
        </p:spPr>
        <p:txBody>
          <a:bodyPr vert="horz" wrap="square" lIns="114300" tIns="57150" rIns="114300" bIns="57150" rtlCol="0" anchor="t" anchorCtr="1">
            <a:normAutofit/>
          </a:bodyPr>
          <a:lstStyle/>
          <a:p>
            <a:pPr algn="ctr">
              <a:lnSpc>
                <a:spcPct val="96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招待对象</a:t>
            </a:r>
            <a:endPar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10" name="Group 10"/>
          <p:cNvGrpSpPr/>
          <p:nvPr>
            <p:custDataLst>
              <p:tags r:id="rId13"/>
            </p:custDataLst>
          </p:nvPr>
        </p:nvGrpSpPr>
        <p:grpSpPr>
          <a:xfrm rot="0">
            <a:off x="1226739" y="4350852"/>
            <a:ext cx="2651083" cy="97536"/>
            <a:chOff x="1226739" y="4350852"/>
            <a:chExt cx="2651083" cy="97536"/>
          </a:xfrm>
        </p:grpSpPr>
        <p:cxnSp>
          <p:nvCxnSpPr>
            <p:cNvPr id="11" name="Connector 11"/>
            <p:cNvCxnSpPr/>
            <p:nvPr>
              <p:custDataLst>
                <p:tags r:id="rId14"/>
              </p:custDataLst>
            </p:nvPr>
          </p:nvCxnSpPr>
          <p:spPr>
            <a:xfrm flipV="1">
              <a:off x="1287927" y="4399620"/>
              <a:ext cx="2492359" cy="4740"/>
            </a:xfrm>
            <a:prstGeom prst="line">
              <a:avLst/>
            </a:prstGeom>
            <a:ln w="9525">
              <a:solidFill>
                <a:schemeClr val="accent1"/>
              </a:solidFill>
              <a:prstDash val="solid"/>
              <a:headEnd type="none"/>
              <a:tailEnd type="none"/>
            </a:ln>
          </p:spPr>
          <p:style>
            <a:lnRef idx="0">
              <a:schemeClr val="accent1"/>
            </a:lnRef>
            <a:fillRef idx="1">
              <a:schemeClr val="accent1"/>
            </a:fillRef>
            <a:effectRef idx="0">
              <a:schemeClr val="accent1"/>
            </a:effectRef>
            <a:fontRef idx="minor">
              <a:schemeClr val="lt1"/>
            </a:fontRef>
          </p:style>
        </p:cxnSp>
        <p:sp>
          <p:nvSpPr>
            <p:cNvPr id="12" name="AutoShape 12"/>
            <p:cNvSpPr/>
            <p:nvPr>
              <p:custDataLst>
                <p:tags r:id="rId15"/>
              </p:custDataLst>
            </p:nvPr>
          </p:nvSpPr>
          <p:spPr>
            <a:xfrm>
              <a:off x="1226739" y="4350852"/>
              <a:ext cx="97536" cy="97536"/>
            </a:xfrm>
            <a:prstGeom prst="ellipse">
              <a:avLst/>
            </a:prstGeom>
            <a:solidFill>
              <a:schemeClr val="accent1">
                <a:alpha val="100000"/>
              </a:schemeClr>
            </a:solidFill>
          </p:spPr>
        </p:sp>
        <p:sp>
          <p:nvSpPr>
            <p:cNvPr id="13" name="AutoShape 13"/>
            <p:cNvSpPr/>
            <p:nvPr>
              <p:custDataLst>
                <p:tags r:id="rId16"/>
              </p:custDataLst>
            </p:nvPr>
          </p:nvSpPr>
          <p:spPr>
            <a:xfrm>
              <a:off x="3780286" y="4350852"/>
              <a:ext cx="97536" cy="97536"/>
            </a:xfrm>
            <a:prstGeom prst="ellipse">
              <a:avLst/>
            </a:prstGeom>
            <a:solidFill>
              <a:schemeClr val="accent1">
                <a:alpha val="100000"/>
              </a:schemeClr>
            </a:solidFill>
          </p:spPr>
        </p:sp>
      </p:grpSp>
      <p:sp>
        <p:nvSpPr>
          <p:cNvPr id="14" name="TextBox 14"/>
          <p:cNvSpPr txBox="1"/>
          <p:nvPr>
            <p:custDataLst>
              <p:tags r:id="rId17"/>
            </p:custDataLst>
          </p:nvPr>
        </p:nvSpPr>
        <p:spPr>
          <a:xfrm>
            <a:off x="4892456" y="4590395"/>
            <a:ext cx="2450691" cy="1287399"/>
          </a:xfrm>
          <a:prstGeom prst="rect">
            <a:avLst/>
          </a:prstGeom>
        </p:spPr>
        <p:txBody>
          <a:bodyPr vert="horz" wrap="square" lIns="114300" tIns="57150" rIns="114300" bIns="57150" rtlCol="0" anchor="t" anchorCtr="0">
            <a:noAutofit/>
          </a:bodyPr>
          <a:lstStyle/>
          <a:p>
            <a:pPr algn="just">
              <a:lnSpc>
                <a:spcPct val="120000"/>
              </a:lnSpc>
            </a:pPr>
            <a:r>
              <a:rPr lang="zh-CN" altLang="en-US" sz="1200" dirty="0">
                <a:latin typeface="义启简黑体" panose="02000000000000000000" pitchFamily="2" charset="-128"/>
                <a:ea typeface="义启简黑体" panose="02000000000000000000" pitchFamily="2" charset="-128"/>
                <a:sym typeface="iekie jianyuanti" panose="02010601030101010101" pitchFamily="2" charset="-122"/>
              </a:rPr>
              <a:t>项目所需产生的招待费用，包括餐费、招待客商的住宿费等，招待费总额不超过到账金额的10%，外地出差招待费与差旅费一同报销，不得单独作为业务招待费报销。</a:t>
            </a:r>
            <a:endParaRPr lang="zh-CN" altLang="en-US" sz="1200" dirty="0">
              <a:solidFill>
                <a:schemeClr val="dk1">
                  <a:alpha val="100000"/>
                </a:schemeClr>
              </a:solidFill>
              <a:latin typeface="义启简黑体" panose="02000000000000000000" pitchFamily="2" charset="-128"/>
              <a:ea typeface="义启简黑体" panose="02000000000000000000" pitchFamily="2" charset="-128"/>
              <a:cs typeface="微软雅黑" panose="020B0503020204020204" charset="-122"/>
              <a:sym typeface="iekie jianyuanti" panose="02010601030101010101" pitchFamily="2" charset="-122"/>
            </a:endParaRPr>
          </a:p>
        </p:txBody>
      </p:sp>
      <p:sp>
        <p:nvSpPr>
          <p:cNvPr id="15" name="TextBox 15"/>
          <p:cNvSpPr txBox="1"/>
          <p:nvPr>
            <p:custDataLst>
              <p:tags r:id="rId18"/>
            </p:custDataLst>
          </p:nvPr>
        </p:nvSpPr>
        <p:spPr>
          <a:xfrm>
            <a:off x="4641426" y="3746205"/>
            <a:ext cx="2952750" cy="485775"/>
          </a:xfrm>
          <a:prstGeom prst="rect">
            <a:avLst/>
          </a:prstGeom>
        </p:spPr>
        <p:txBody>
          <a:bodyPr vert="horz" wrap="square" lIns="114300" tIns="57150" rIns="114300" bIns="57150" rtlCol="0" anchor="t" anchorCtr="1">
            <a:normAutofit lnSpcReduction="10000"/>
          </a:bodyPr>
          <a:lstStyle/>
          <a:p>
            <a:pPr algn="ctr">
              <a:lnSpc>
                <a:spcPct val="96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招待</a:t>
            </a:r>
            <a:r>
              <a:rPr lang="zh-CN" alt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要求</a:t>
            </a:r>
            <a:endParaRPr lang="zh-CN" alt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16" name="Group 16"/>
          <p:cNvGrpSpPr/>
          <p:nvPr>
            <p:custDataLst>
              <p:tags r:id="rId19"/>
            </p:custDataLst>
          </p:nvPr>
        </p:nvGrpSpPr>
        <p:grpSpPr>
          <a:xfrm rot="0">
            <a:off x="4792260" y="4350852"/>
            <a:ext cx="2651083" cy="97536"/>
            <a:chOff x="4792260" y="4350852"/>
            <a:chExt cx="2651083" cy="97536"/>
          </a:xfrm>
        </p:grpSpPr>
        <p:cxnSp>
          <p:nvCxnSpPr>
            <p:cNvPr id="17" name="Connector 17"/>
            <p:cNvCxnSpPr/>
            <p:nvPr>
              <p:custDataLst>
                <p:tags r:id="rId20"/>
              </p:custDataLst>
            </p:nvPr>
          </p:nvCxnSpPr>
          <p:spPr>
            <a:xfrm flipV="1">
              <a:off x="4853447" y="4399620"/>
              <a:ext cx="2492359" cy="4740"/>
            </a:xfrm>
            <a:prstGeom prst="line">
              <a:avLst/>
            </a:prstGeom>
            <a:ln w="9525">
              <a:solidFill>
                <a:schemeClr val="accent2"/>
              </a:solidFill>
              <a:prstDash val="solid"/>
              <a:headEnd type="none"/>
              <a:tailEnd type="none"/>
            </a:ln>
          </p:spPr>
          <p:style>
            <a:lnRef idx="0">
              <a:schemeClr val="accent2"/>
            </a:lnRef>
            <a:fillRef idx="1">
              <a:schemeClr val="accent2"/>
            </a:fillRef>
            <a:effectRef idx="0">
              <a:schemeClr val="accent2"/>
            </a:effectRef>
            <a:fontRef idx="minor">
              <a:schemeClr val="lt1"/>
            </a:fontRef>
          </p:style>
        </p:cxnSp>
        <p:sp>
          <p:nvSpPr>
            <p:cNvPr id="18" name="AutoShape 18"/>
            <p:cNvSpPr/>
            <p:nvPr>
              <p:custDataLst>
                <p:tags r:id="rId21"/>
              </p:custDataLst>
            </p:nvPr>
          </p:nvSpPr>
          <p:spPr>
            <a:xfrm>
              <a:off x="4792260" y="4350852"/>
              <a:ext cx="97536" cy="97536"/>
            </a:xfrm>
            <a:prstGeom prst="ellipse">
              <a:avLst/>
            </a:prstGeom>
            <a:solidFill>
              <a:schemeClr val="accent2">
                <a:alpha val="100000"/>
              </a:schemeClr>
            </a:solidFill>
          </p:spPr>
        </p:sp>
        <p:sp>
          <p:nvSpPr>
            <p:cNvPr id="19" name="AutoShape 19"/>
            <p:cNvSpPr/>
            <p:nvPr>
              <p:custDataLst>
                <p:tags r:id="rId22"/>
              </p:custDataLst>
            </p:nvPr>
          </p:nvSpPr>
          <p:spPr>
            <a:xfrm>
              <a:off x="7345807" y="4350852"/>
              <a:ext cx="97536" cy="97536"/>
            </a:xfrm>
            <a:prstGeom prst="ellipse">
              <a:avLst/>
            </a:prstGeom>
            <a:solidFill>
              <a:schemeClr val="accent2">
                <a:alpha val="100000"/>
              </a:schemeClr>
            </a:solidFill>
          </p:spPr>
        </p:sp>
      </p:grpSp>
      <p:sp>
        <p:nvSpPr>
          <p:cNvPr id="20" name="TextBox 20"/>
          <p:cNvSpPr txBox="1"/>
          <p:nvPr>
            <p:custDataLst>
              <p:tags r:id="rId23"/>
            </p:custDataLst>
          </p:nvPr>
        </p:nvSpPr>
        <p:spPr>
          <a:xfrm>
            <a:off x="8595875" y="4590395"/>
            <a:ext cx="2450691" cy="1287399"/>
          </a:xfrm>
          <a:prstGeom prst="rect">
            <a:avLst/>
          </a:prstGeom>
        </p:spPr>
        <p:txBody>
          <a:bodyPr vert="horz" wrap="square" lIns="114300" tIns="57150" rIns="114300" bIns="57150" rtlCol="0" anchor="t" anchorCtr="0">
            <a:noAutofit/>
          </a:bodyPr>
          <a:lstStyle/>
          <a:p>
            <a:pPr algn="just">
              <a:lnSpc>
                <a:spcPct val="120000"/>
              </a:lnSpc>
            </a:pPr>
            <a:r>
              <a:rPr lang="zh-CN" altLang="en-US" sz="1100" dirty="0">
                <a:latin typeface="义启简黑体" panose="02000000000000000000" pitchFamily="2" charset="-128"/>
                <a:ea typeface="义启简黑体" panose="02000000000000000000" pitchFamily="2" charset="-128"/>
                <a:sym typeface="iekie jianyuanti" panose="02010601030101010101" pitchFamily="2" charset="-122"/>
              </a:rPr>
              <a:t>通常为商务接待：</a:t>
            </a:r>
            <a:endParaRPr lang="zh-CN" altLang="en-US" sz="1100" dirty="0">
              <a:latin typeface="义启简黑体" panose="02000000000000000000" pitchFamily="2" charset="-128"/>
              <a:ea typeface="义启简黑体" panose="02000000000000000000" pitchFamily="2" charset="-128"/>
              <a:sym typeface="iekie jianyuanti" panose="02010601030101010101" pitchFamily="2" charset="-122"/>
            </a:endParaRPr>
          </a:p>
          <a:p>
            <a:pPr algn="just">
              <a:lnSpc>
                <a:spcPct val="120000"/>
              </a:lnSpc>
            </a:pPr>
            <a:r>
              <a:rPr lang="zh-CN" altLang="en-US" sz="1100" dirty="0">
                <a:latin typeface="义启简黑体" panose="02000000000000000000" pitchFamily="2" charset="-128"/>
                <a:ea typeface="义启简黑体" panose="02000000000000000000" pitchFamily="2" charset="-128"/>
                <a:sym typeface="iekie jianyuanti" panose="02010601030101010101" pitchFamily="2" charset="-122"/>
              </a:rPr>
              <a:t>1、报销时需提供发票、菜单并注明招待事由，经手人，项目负责人签字。</a:t>
            </a:r>
            <a:endParaRPr lang="zh-CN" altLang="en-US" sz="1100" dirty="0">
              <a:latin typeface="义启简黑体" panose="02000000000000000000" pitchFamily="2" charset="-128"/>
              <a:ea typeface="义启简黑体" panose="02000000000000000000" pitchFamily="2" charset="-128"/>
              <a:sym typeface="iekie jianyuanti" panose="02010601030101010101" pitchFamily="2" charset="-122"/>
            </a:endParaRPr>
          </a:p>
          <a:p>
            <a:pPr algn="just">
              <a:lnSpc>
                <a:spcPct val="120000"/>
              </a:lnSpc>
            </a:pPr>
            <a:r>
              <a:rPr lang="zh-CN" altLang="en-US" sz="1100" dirty="0">
                <a:latin typeface="义启简黑体" panose="02000000000000000000" pitchFamily="2" charset="-128"/>
                <a:ea typeface="义启简黑体" panose="02000000000000000000" pitchFamily="2" charset="-128"/>
                <a:sym typeface="iekie jianyuanti" panose="02010601030101010101" pitchFamily="2" charset="-122"/>
              </a:rPr>
              <a:t>2、用餐人员在10以下的，陪餐最多3人，用餐10人以上的，陪餐人数应该控制1/3以内。</a:t>
            </a:r>
            <a:endParaRPr lang="zh-CN" altLang="en-US" sz="1100" dirty="0">
              <a:latin typeface="义启简黑体" panose="02000000000000000000" pitchFamily="2" charset="-128"/>
              <a:ea typeface="义启简黑体" panose="02000000000000000000" pitchFamily="2" charset="-128"/>
              <a:sym typeface="iekie jianyuanti" panose="02010601030101010101" pitchFamily="2" charset="-122"/>
            </a:endParaRPr>
          </a:p>
          <a:p>
            <a:pPr algn="just">
              <a:lnSpc>
                <a:spcPct val="120000"/>
              </a:lnSpc>
            </a:pPr>
            <a:r>
              <a:rPr lang="zh-CN" altLang="en-US" sz="1100" dirty="0">
                <a:latin typeface="义启简黑体" panose="02000000000000000000" pitchFamily="2" charset="-128"/>
                <a:ea typeface="义启简黑体" panose="02000000000000000000" pitchFamily="2" charset="-128"/>
                <a:sym typeface="iekie jianyuanti" panose="02010601030101010101" pitchFamily="2" charset="-122"/>
              </a:rPr>
              <a:t>3、用餐标准为不超过 </a:t>
            </a:r>
            <a:r>
              <a:rPr lang="en-US" altLang="zh-CN" sz="1100" dirty="0">
                <a:latin typeface="义启简黑体" panose="02000000000000000000" pitchFamily="2" charset="-128"/>
                <a:ea typeface="义启简黑体" panose="02000000000000000000" pitchFamily="2" charset="-128"/>
                <a:sym typeface="iekie jianyuanti" panose="02010601030101010101" pitchFamily="2" charset="-122"/>
              </a:rPr>
              <a:t>150</a:t>
            </a:r>
            <a:r>
              <a:rPr lang="zh-CN" altLang="en-US" sz="1100" dirty="0">
                <a:latin typeface="义启简黑体" panose="02000000000000000000" pitchFamily="2" charset="-128"/>
                <a:ea typeface="义启简黑体" panose="02000000000000000000" pitchFamily="2" charset="-128"/>
                <a:sym typeface="iekie jianyuanti" panose="02010601030101010101" pitchFamily="2" charset="-122"/>
              </a:rPr>
              <a:t>元/人。</a:t>
            </a:r>
            <a:endParaRPr lang="zh-CN" altLang="en-US" sz="1100" dirty="0">
              <a:latin typeface="义启简黑体" panose="02000000000000000000" pitchFamily="2" charset="-128"/>
              <a:ea typeface="义启简黑体" panose="02000000000000000000" pitchFamily="2" charset="-128"/>
              <a:sym typeface="iekie jianyuanti" panose="02010601030101010101" pitchFamily="2" charset="-122"/>
            </a:endParaRPr>
          </a:p>
        </p:txBody>
      </p:sp>
      <p:sp>
        <p:nvSpPr>
          <p:cNvPr id="21" name="TextBox 21"/>
          <p:cNvSpPr txBox="1"/>
          <p:nvPr>
            <p:custDataLst>
              <p:tags r:id="rId24"/>
            </p:custDataLst>
          </p:nvPr>
        </p:nvSpPr>
        <p:spPr>
          <a:xfrm>
            <a:off x="8311508" y="3746205"/>
            <a:ext cx="3019425" cy="485775"/>
          </a:xfrm>
          <a:prstGeom prst="rect">
            <a:avLst/>
          </a:prstGeom>
        </p:spPr>
        <p:txBody>
          <a:bodyPr vert="horz" wrap="square" lIns="114300" tIns="57150" rIns="114300" bIns="57150" rtlCol="0" anchor="t" anchorCtr="1">
            <a:normAutofit lnSpcReduction="10000"/>
          </a:bodyPr>
          <a:lstStyle/>
          <a:p>
            <a:pPr algn="ctr">
              <a:lnSpc>
                <a:spcPct val="96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iekie jianyuanti" panose="02010601030101010101" pitchFamily="2" charset="-122"/>
              </a:rPr>
              <a:t>注意</a:t>
            </a: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iekie jianyuanti" panose="02010601030101010101" pitchFamily="2" charset="-122"/>
              </a:rPr>
              <a:t>事项</a:t>
            </a:r>
            <a:endParaRPr lang="zh-CN" alt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22" name="Group 22"/>
          <p:cNvGrpSpPr/>
          <p:nvPr>
            <p:custDataLst>
              <p:tags r:id="rId25"/>
            </p:custDataLst>
          </p:nvPr>
        </p:nvGrpSpPr>
        <p:grpSpPr>
          <a:xfrm rot="0">
            <a:off x="8495679" y="4350852"/>
            <a:ext cx="2651083" cy="97536"/>
            <a:chOff x="8495679" y="4350852"/>
            <a:chExt cx="2651083" cy="97536"/>
          </a:xfrm>
        </p:grpSpPr>
        <p:cxnSp>
          <p:nvCxnSpPr>
            <p:cNvPr id="23" name="Connector 23"/>
            <p:cNvCxnSpPr/>
            <p:nvPr>
              <p:custDataLst>
                <p:tags r:id="rId26"/>
              </p:custDataLst>
            </p:nvPr>
          </p:nvCxnSpPr>
          <p:spPr>
            <a:xfrm flipV="1">
              <a:off x="8556866" y="4399620"/>
              <a:ext cx="2492359" cy="4740"/>
            </a:xfrm>
            <a:prstGeom prst="line">
              <a:avLst/>
            </a:prstGeom>
            <a:ln w="9525">
              <a:solidFill>
                <a:schemeClr val="accent1"/>
              </a:solidFill>
              <a:prstDash val="solid"/>
              <a:headEnd type="none"/>
              <a:tailEnd type="none"/>
            </a:ln>
          </p:spPr>
          <p:style>
            <a:lnRef idx="0">
              <a:schemeClr val="accent1"/>
            </a:lnRef>
            <a:fillRef idx="1">
              <a:schemeClr val="accent1"/>
            </a:fillRef>
            <a:effectRef idx="0">
              <a:schemeClr val="accent1"/>
            </a:effectRef>
            <a:fontRef idx="minor">
              <a:schemeClr val="lt1"/>
            </a:fontRef>
          </p:style>
        </p:cxnSp>
        <p:sp>
          <p:nvSpPr>
            <p:cNvPr id="24" name="AutoShape 24"/>
            <p:cNvSpPr/>
            <p:nvPr>
              <p:custDataLst>
                <p:tags r:id="rId27"/>
              </p:custDataLst>
            </p:nvPr>
          </p:nvSpPr>
          <p:spPr>
            <a:xfrm>
              <a:off x="8495679" y="4350852"/>
              <a:ext cx="97536" cy="97536"/>
            </a:xfrm>
            <a:prstGeom prst="ellipse">
              <a:avLst/>
            </a:prstGeom>
            <a:solidFill>
              <a:schemeClr val="accent1">
                <a:alpha val="100000"/>
              </a:schemeClr>
            </a:solidFill>
          </p:spPr>
        </p:sp>
        <p:sp>
          <p:nvSpPr>
            <p:cNvPr id="25" name="AutoShape 25"/>
            <p:cNvSpPr/>
            <p:nvPr/>
          </p:nvSpPr>
          <p:spPr>
            <a:xfrm>
              <a:off x="11049226" y="4350852"/>
              <a:ext cx="97536" cy="97536"/>
            </a:xfrm>
            <a:prstGeom prst="ellipse">
              <a:avLst/>
            </a:prstGeom>
            <a:solidFill>
              <a:schemeClr val="accent1">
                <a:alpha val="100000"/>
              </a:schemeClr>
            </a:solidFill>
          </p:spPr>
        </p:sp>
      </p:grpSp>
      <p:grpSp>
        <p:nvGrpSpPr>
          <p:cNvPr id="26" name="Group 26"/>
          <p:cNvGrpSpPr/>
          <p:nvPr/>
        </p:nvGrpSpPr>
        <p:grpSpPr>
          <a:xfrm rot="0">
            <a:off x="454963" y="93878"/>
            <a:ext cx="10641129" cy="893445"/>
            <a:chOff x="454963" y="93878"/>
            <a:chExt cx="10641129" cy="893445"/>
          </a:xfrm>
        </p:grpSpPr>
        <p:sp>
          <p:nvSpPr>
            <p:cNvPr id="27" name="AutoShape 27"/>
            <p:cNvSpPr/>
            <p:nvPr/>
          </p:nvSpPr>
          <p:spPr>
            <a:xfrm>
              <a:off x="454963" y="331168"/>
              <a:ext cx="84147" cy="84147"/>
            </a:xfrm>
            <a:prstGeom prst="ellipse">
              <a:avLst/>
            </a:prstGeom>
            <a:solidFill>
              <a:schemeClr val="accent1">
                <a:alpha val="100000"/>
              </a:schemeClr>
            </a:solidFill>
          </p:spPr>
        </p:sp>
        <p:sp>
          <p:nvSpPr>
            <p:cNvPr id="28" name="AutoShape 28"/>
            <p:cNvSpPr/>
            <p:nvPr/>
          </p:nvSpPr>
          <p:spPr>
            <a:xfrm>
              <a:off x="575049" y="337743"/>
              <a:ext cx="78137" cy="78137"/>
            </a:xfrm>
            <a:prstGeom prst="ellipse">
              <a:avLst/>
            </a:prstGeom>
            <a:solidFill>
              <a:schemeClr val="accent1">
                <a:alpha val="80000"/>
              </a:schemeClr>
            </a:solidFill>
          </p:spPr>
        </p:sp>
        <p:sp>
          <p:nvSpPr>
            <p:cNvPr id="29" name="AutoShape 29"/>
            <p:cNvSpPr/>
            <p:nvPr/>
          </p:nvSpPr>
          <p:spPr>
            <a:xfrm>
              <a:off x="689125" y="339460"/>
              <a:ext cx="74704" cy="74704"/>
            </a:xfrm>
            <a:prstGeom prst="ellipse">
              <a:avLst/>
            </a:prstGeom>
            <a:solidFill>
              <a:schemeClr val="accent1">
                <a:alpha val="60000"/>
              </a:schemeClr>
            </a:solidFill>
          </p:spPr>
        </p:sp>
        <p:sp>
          <p:nvSpPr>
            <p:cNvPr id="30" name="AutoShape 30"/>
            <p:cNvSpPr/>
            <p:nvPr/>
          </p:nvSpPr>
          <p:spPr>
            <a:xfrm>
              <a:off x="799768" y="348430"/>
              <a:ext cx="69238" cy="69238"/>
            </a:xfrm>
            <a:prstGeom prst="ellipse">
              <a:avLst/>
            </a:prstGeom>
            <a:solidFill>
              <a:schemeClr val="accent1">
                <a:alpha val="40000"/>
              </a:schemeClr>
            </a:solidFill>
          </p:spPr>
        </p:sp>
        <p:sp>
          <p:nvSpPr>
            <p:cNvPr id="31" name="AutoShape 31"/>
            <p:cNvSpPr/>
            <p:nvPr/>
          </p:nvSpPr>
          <p:spPr>
            <a:xfrm>
              <a:off x="904945" y="344297"/>
              <a:ext cx="65594" cy="65594"/>
            </a:xfrm>
            <a:prstGeom prst="ellipse">
              <a:avLst/>
            </a:prstGeom>
            <a:solidFill>
              <a:schemeClr val="accent1">
                <a:alpha val="20000"/>
              </a:schemeClr>
            </a:solidFill>
          </p:spPr>
        </p:sp>
        <p:sp>
          <p:nvSpPr>
            <p:cNvPr id="32" name="AutoShape 32"/>
            <p:cNvSpPr/>
            <p:nvPr/>
          </p:nvSpPr>
          <p:spPr>
            <a:xfrm>
              <a:off x="454963" y="448942"/>
              <a:ext cx="84147" cy="84147"/>
            </a:xfrm>
            <a:prstGeom prst="ellipse">
              <a:avLst/>
            </a:prstGeom>
            <a:solidFill>
              <a:schemeClr val="accent1">
                <a:alpha val="100000"/>
              </a:schemeClr>
            </a:solidFill>
          </p:spPr>
        </p:sp>
        <p:sp>
          <p:nvSpPr>
            <p:cNvPr id="33" name="AutoShape 33"/>
            <p:cNvSpPr/>
            <p:nvPr/>
          </p:nvSpPr>
          <p:spPr>
            <a:xfrm>
              <a:off x="575049" y="455517"/>
              <a:ext cx="78137" cy="78137"/>
            </a:xfrm>
            <a:prstGeom prst="ellipse">
              <a:avLst/>
            </a:prstGeom>
            <a:solidFill>
              <a:schemeClr val="accent1">
                <a:alpha val="80000"/>
              </a:schemeClr>
            </a:solidFill>
          </p:spPr>
        </p:sp>
        <p:sp>
          <p:nvSpPr>
            <p:cNvPr id="34" name="AutoShape 34"/>
            <p:cNvSpPr/>
            <p:nvPr/>
          </p:nvSpPr>
          <p:spPr>
            <a:xfrm>
              <a:off x="689125" y="457233"/>
              <a:ext cx="74704" cy="74704"/>
            </a:xfrm>
            <a:prstGeom prst="ellipse">
              <a:avLst/>
            </a:prstGeom>
            <a:solidFill>
              <a:schemeClr val="accent1">
                <a:alpha val="60000"/>
              </a:schemeClr>
            </a:solidFill>
          </p:spPr>
        </p:sp>
        <p:sp>
          <p:nvSpPr>
            <p:cNvPr id="35" name="AutoShape 35"/>
            <p:cNvSpPr/>
            <p:nvPr/>
          </p:nvSpPr>
          <p:spPr>
            <a:xfrm>
              <a:off x="799768" y="466203"/>
              <a:ext cx="69238" cy="69238"/>
            </a:xfrm>
            <a:prstGeom prst="ellipse">
              <a:avLst/>
            </a:prstGeom>
            <a:solidFill>
              <a:schemeClr val="accent1">
                <a:alpha val="40000"/>
              </a:schemeClr>
            </a:solidFill>
          </p:spPr>
        </p:sp>
        <p:sp>
          <p:nvSpPr>
            <p:cNvPr id="36" name="AutoShape 36"/>
            <p:cNvSpPr/>
            <p:nvPr/>
          </p:nvSpPr>
          <p:spPr>
            <a:xfrm>
              <a:off x="904945" y="462070"/>
              <a:ext cx="65594" cy="65594"/>
            </a:xfrm>
            <a:prstGeom prst="ellipse">
              <a:avLst/>
            </a:prstGeom>
            <a:solidFill>
              <a:schemeClr val="accent1">
                <a:alpha val="20000"/>
              </a:schemeClr>
            </a:solidFill>
          </p:spPr>
        </p:sp>
        <p:sp>
          <p:nvSpPr>
            <p:cNvPr id="37" name="AutoShape 37"/>
            <p:cNvSpPr/>
            <p:nvPr/>
          </p:nvSpPr>
          <p:spPr>
            <a:xfrm>
              <a:off x="454963" y="566715"/>
              <a:ext cx="84147" cy="84147"/>
            </a:xfrm>
            <a:prstGeom prst="ellipse">
              <a:avLst/>
            </a:prstGeom>
            <a:solidFill>
              <a:schemeClr val="accent1">
                <a:alpha val="100000"/>
              </a:schemeClr>
            </a:solidFill>
          </p:spPr>
        </p:sp>
        <p:sp>
          <p:nvSpPr>
            <p:cNvPr id="38" name="AutoShape 38"/>
            <p:cNvSpPr/>
            <p:nvPr/>
          </p:nvSpPr>
          <p:spPr>
            <a:xfrm>
              <a:off x="575049" y="573291"/>
              <a:ext cx="78137" cy="78137"/>
            </a:xfrm>
            <a:prstGeom prst="ellipse">
              <a:avLst/>
            </a:prstGeom>
            <a:solidFill>
              <a:schemeClr val="accent1">
                <a:alpha val="80000"/>
              </a:schemeClr>
            </a:solidFill>
          </p:spPr>
        </p:sp>
        <p:sp>
          <p:nvSpPr>
            <p:cNvPr id="39" name="AutoShape 39"/>
            <p:cNvSpPr/>
            <p:nvPr/>
          </p:nvSpPr>
          <p:spPr>
            <a:xfrm>
              <a:off x="689125" y="575007"/>
              <a:ext cx="74704" cy="74704"/>
            </a:xfrm>
            <a:prstGeom prst="ellipse">
              <a:avLst/>
            </a:prstGeom>
            <a:solidFill>
              <a:schemeClr val="accent1">
                <a:alpha val="60000"/>
              </a:schemeClr>
            </a:solidFill>
          </p:spPr>
        </p:sp>
        <p:sp>
          <p:nvSpPr>
            <p:cNvPr id="40" name="AutoShape 40"/>
            <p:cNvSpPr/>
            <p:nvPr/>
          </p:nvSpPr>
          <p:spPr>
            <a:xfrm>
              <a:off x="799768" y="583977"/>
              <a:ext cx="69238" cy="69238"/>
            </a:xfrm>
            <a:prstGeom prst="ellipse">
              <a:avLst/>
            </a:prstGeom>
            <a:solidFill>
              <a:schemeClr val="accent1">
                <a:alpha val="40000"/>
              </a:schemeClr>
            </a:solidFill>
          </p:spPr>
        </p:sp>
        <p:sp>
          <p:nvSpPr>
            <p:cNvPr id="41" name="AutoShape 41"/>
            <p:cNvSpPr/>
            <p:nvPr/>
          </p:nvSpPr>
          <p:spPr>
            <a:xfrm>
              <a:off x="904945" y="579844"/>
              <a:ext cx="65594" cy="65594"/>
            </a:xfrm>
            <a:prstGeom prst="ellipse">
              <a:avLst/>
            </a:prstGeom>
            <a:solidFill>
              <a:schemeClr val="accent1">
                <a:alpha val="20000"/>
              </a:schemeClr>
            </a:solidFill>
          </p:spPr>
        </p:sp>
        <p:sp>
          <p:nvSpPr>
            <p:cNvPr id="42" name="AutoShape 42"/>
            <p:cNvSpPr/>
            <p:nvPr/>
          </p:nvSpPr>
          <p:spPr>
            <a:xfrm>
              <a:off x="454963" y="684489"/>
              <a:ext cx="84147" cy="84147"/>
            </a:xfrm>
            <a:prstGeom prst="ellipse">
              <a:avLst/>
            </a:prstGeom>
            <a:solidFill>
              <a:schemeClr val="accent1">
                <a:alpha val="100000"/>
              </a:schemeClr>
            </a:solidFill>
          </p:spPr>
        </p:sp>
        <p:sp>
          <p:nvSpPr>
            <p:cNvPr id="43" name="AutoShape 43"/>
            <p:cNvSpPr/>
            <p:nvPr/>
          </p:nvSpPr>
          <p:spPr>
            <a:xfrm>
              <a:off x="575049" y="691064"/>
              <a:ext cx="78137" cy="78137"/>
            </a:xfrm>
            <a:prstGeom prst="ellipse">
              <a:avLst/>
            </a:prstGeom>
            <a:solidFill>
              <a:schemeClr val="accent1">
                <a:alpha val="80000"/>
              </a:schemeClr>
            </a:solidFill>
          </p:spPr>
        </p:sp>
        <p:sp>
          <p:nvSpPr>
            <p:cNvPr id="44" name="AutoShape 44"/>
            <p:cNvSpPr/>
            <p:nvPr/>
          </p:nvSpPr>
          <p:spPr>
            <a:xfrm>
              <a:off x="689125" y="692781"/>
              <a:ext cx="74704" cy="74704"/>
            </a:xfrm>
            <a:prstGeom prst="ellipse">
              <a:avLst/>
            </a:prstGeom>
            <a:solidFill>
              <a:schemeClr val="accent1">
                <a:alpha val="60000"/>
              </a:schemeClr>
            </a:solidFill>
          </p:spPr>
        </p:sp>
        <p:sp>
          <p:nvSpPr>
            <p:cNvPr id="45" name="AutoShape 45"/>
            <p:cNvSpPr/>
            <p:nvPr/>
          </p:nvSpPr>
          <p:spPr>
            <a:xfrm>
              <a:off x="799768" y="701751"/>
              <a:ext cx="69238" cy="69238"/>
            </a:xfrm>
            <a:prstGeom prst="ellipse">
              <a:avLst/>
            </a:prstGeom>
            <a:solidFill>
              <a:schemeClr val="accent1">
                <a:alpha val="40000"/>
              </a:schemeClr>
            </a:solidFill>
          </p:spPr>
        </p:sp>
        <p:sp>
          <p:nvSpPr>
            <p:cNvPr id="46" name="AutoShape 46"/>
            <p:cNvSpPr/>
            <p:nvPr/>
          </p:nvSpPr>
          <p:spPr>
            <a:xfrm>
              <a:off x="904945" y="697618"/>
              <a:ext cx="65594" cy="65594"/>
            </a:xfrm>
            <a:prstGeom prst="ellipse">
              <a:avLst/>
            </a:prstGeom>
            <a:solidFill>
              <a:schemeClr val="accent1">
                <a:alpha val="20000"/>
              </a:schemeClr>
            </a:solidFill>
          </p:spPr>
        </p:sp>
        <p:sp>
          <p:nvSpPr>
            <p:cNvPr id="47" name="TextBox 47"/>
            <p:cNvSpPr txBox="1"/>
            <p:nvPr/>
          </p:nvSpPr>
          <p:spPr>
            <a:xfrm>
              <a:off x="1094842" y="93878"/>
              <a:ext cx="10001250" cy="893445"/>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业务招待费报销</a:t>
              </a:r>
              <a:r>
                <a:rPr lang="en-US" sz="3000" b="1">
                  <a:solidFill>
                    <a:schemeClr val="accent1"/>
                  </a:solidFill>
                  <a:latin typeface="微软雅黑" panose="020B0503020204020204" charset="-122"/>
                  <a:ea typeface="微软雅黑" panose="020B0503020204020204" charset="-122"/>
                  <a:cs typeface="微软雅黑" panose="020B0503020204020204" charset="-122"/>
                  <a:sym typeface="+mn-ea"/>
                </a:rPr>
                <a:t>规范</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2270084" y="2908356"/>
            <a:ext cx="7651831" cy="1805940"/>
          </a:xfrm>
          <a:prstGeom prst="rect">
            <a:avLst/>
          </a:prstGeom>
        </p:spPr>
        <p:txBody>
          <a:bodyPr vert="horz" wrap="square" lIns="91440" tIns="45720" rIns="91440" bIns="45720" rtlCol="0" anchor="t" anchorCtr="1">
            <a:normAutofit/>
          </a:bodyPr>
          <a:lstStyle/>
          <a:p>
            <a:pPr algn="ctr">
              <a:lnSpc>
                <a:spcPct val="120000"/>
              </a:lnSpc>
              <a:spcBef>
                <a:spcPts val="375"/>
              </a:spcBef>
            </a:pPr>
            <a:r>
              <a:rPr lang="en-US" sz="4500" b="1">
                <a:solidFill>
                  <a:schemeClr val="dk1">
                    <a:alpha val="100000"/>
                  </a:schemeClr>
                </a:solidFill>
                <a:latin typeface="微软雅黑" panose="020B0503020204020204" charset="-122"/>
                <a:ea typeface="微软雅黑" panose="020B0503020204020204" charset="-122"/>
                <a:cs typeface="微软雅黑" panose="020B0503020204020204" charset="-122"/>
                <a:sym typeface="+mn-ea"/>
              </a:rPr>
              <a:t>固定资产管理规定</a:t>
            </a:r>
            <a:endParaRPr lang="en-US" sz="4500"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 name="TextBox 3"/>
          <p:cNvSpPr txBox="1"/>
          <p:nvPr/>
        </p:nvSpPr>
        <p:spPr>
          <a:xfrm>
            <a:off x="5161230" y="1698798"/>
            <a:ext cx="1869540" cy="1138956"/>
          </a:xfrm>
          <a:prstGeom prst="rect">
            <a:avLst/>
          </a:prstGeom>
        </p:spPr>
        <p:txBody>
          <a:bodyPr vert="horz" wrap="square" lIns="66008" tIns="33052" rIns="66008" bIns="33052" rtlCol="0" anchor="t" anchorCtr="1">
            <a:normAutofit/>
          </a:bodyPr>
          <a:lstStyle/>
          <a:p>
            <a:pPr algn="ctr">
              <a:lnSpc>
                <a:spcPct val="100000"/>
              </a:lnSpc>
            </a:pPr>
            <a:r>
              <a:rPr lang="en-US" sz="6525" b="1">
                <a:solidFill>
                  <a:schemeClr val="accent1">
                    <a:alpha val="100000"/>
                  </a:schemeClr>
                </a:solidFill>
                <a:latin typeface="微软雅黑" panose="020B0503020204020204" charset="-122"/>
                <a:ea typeface="微软雅黑" panose="020B0503020204020204" charset="-122"/>
                <a:cs typeface="微软雅黑" panose="020B0503020204020204" charset="-122"/>
              </a:rPr>
              <a:t>04</a:t>
            </a:r>
            <a:endParaRPr lang="en-US" sz="652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custDataLst>
              <p:tags r:id="rId2"/>
            </p:custDataLst>
          </p:nvPr>
        </p:nvSpPr>
        <p:spPr>
          <a:xfrm>
            <a:off x="990089" y="1514981"/>
            <a:ext cx="932011" cy="932011"/>
          </a:xfrm>
          <a:prstGeom prst="ellipse">
            <a:avLst/>
          </a:prstGeom>
          <a:solidFill>
            <a:schemeClr val="accent1">
              <a:alpha val="100000"/>
            </a:schemeClr>
          </a:solidFill>
        </p:spPr>
      </p:sp>
      <p:sp>
        <p:nvSpPr>
          <p:cNvPr id="3" name="TextBox 3"/>
          <p:cNvSpPr txBox="1"/>
          <p:nvPr>
            <p:custDataLst>
              <p:tags r:id="rId3"/>
            </p:custDataLst>
          </p:nvPr>
        </p:nvSpPr>
        <p:spPr>
          <a:xfrm>
            <a:off x="990089" y="4677159"/>
            <a:ext cx="2409825" cy="1441450"/>
          </a:xfrm>
          <a:prstGeom prst="rect">
            <a:avLst/>
          </a:prstGeom>
        </p:spPr>
        <p:txBody>
          <a:bodyPr vert="horz" wrap="square" lIns="114300" tIns="57150" rIns="114300" bIns="57150" rtlCol="0" anchor="t" anchorCtr="0">
            <a:spAutoFit/>
          </a:bodyPr>
          <a:lstStyle/>
          <a:p>
            <a:pPr algn="just">
              <a:lnSpc>
                <a:spcPct val="96000"/>
              </a:lnSpc>
            </a:pPr>
            <a:r>
              <a:rPr lang="zh-CN" altLang="en-US" sz="1500">
                <a:solidFill>
                  <a:schemeClr val="tx1"/>
                </a:solidFill>
                <a:effectLst/>
                <a:latin typeface="微软雅黑" panose="020B0503020204020204" charset="-122"/>
                <a:ea typeface="微软雅黑" panose="020B0503020204020204" charset="-122"/>
                <a:cs typeface="微软雅黑" panose="020B0503020204020204" charset="-122"/>
                <a:sym typeface="+mn-ea"/>
              </a:rPr>
              <a:t>购置单位价值在1000元以上的资产（专用设备仪器、办公设备等）列入固定资产，单位价值在1000元以下的资产计入低值易耗品，报销时须附清单。</a:t>
            </a:r>
            <a:endParaRPr lang="zh-CN" altLang="en-US" sz="1500">
              <a:solidFill>
                <a:schemeClr val="tx1"/>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4" name="TextBox 4"/>
          <p:cNvSpPr txBox="1"/>
          <p:nvPr>
            <p:custDataLst>
              <p:tags r:id="rId4"/>
            </p:custDataLst>
          </p:nvPr>
        </p:nvSpPr>
        <p:spPr>
          <a:xfrm>
            <a:off x="990089" y="3829496"/>
            <a:ext cx="2409825" cy="447675"/>
          </a:xfrm>
          <a:prstGeom prst="rect">
            <a:avLst/>
          </a:prstGeom>
          <a:ln>
            <a:solidFill>
              <a:schemeClr val="accent1">
                <a:alpha val="100000"/>
              </a:schemeClr>
            </a:solidFill>
          </a:ln>
        </p:spPr>
        <p:txBody>
          <a:bodyPr vert="horz" wrap="square" lIns="114300" tIns="57150" rIns="114300" bIns="57150" rtlCol="0" anchor="t" anchorCtr="0">
            <a:spAutoFit/>
          </a:bodyPr>
          <a:lstStyle/>
          <a:p>
            <a:pPr>
              <a:lnSpc>
                <a:spcPct val="96000"/>
              </a:lnSpc>
            </a:pPr>
            <a:r>
              <a:rPr lang="en-US" sz="2025" b="1">
                <a:solidFill>
                  <a:schemeClr val="accent1"/>
                </a:solidFill>
                <a:latin typeface="微软雅黑" panose="020B0503020204020204" charset="-122"/>
                <a:ea typeface="微软雅黑" panose="020B0503020204020204" charset="-122"/>
                <a:cs typeface="微软雅黑" panose="020B0503020204020204" charset="-122"/>
              </a:rPr>
              <a:t>固定资产采购</a:t>
            </a:r>
            <a:endParaRPr lang="en-US" sz="2025" b="1">
              <a:solidFill>
                <a:schemeClr val="accent1"/>
              </a:solidFill>
              <a:latin typeface="微软雅黑" panose="020B0503020204020204" charset="-122"/>
              <a:ea typeface="微软雅黑" panose="020B0503020204020204" charset="-122"/>
              <a:cs typeface="微软雅黑" panose="020B0503020204020204" charset="-122"/>
            </a:endParaRPr>
          </a:p>
        </p:txBody>
      </p:sp>
      <p:cxnSp>
        <p:nvCxnSpPr>
          <p:cNvPr id="5" name="Connector 5"/>
          <p:cNvCxnSpPr/>
          <p:nvPr>
            <p:custDataLst>
              <p:tags r:id="rId5"/>
            </p:custDataLst>
          </p:nvPr>
        </p:nvCxnSpPr>
        <p:spPr>
          <a:xfrm>
            <a:off x="1095003" y="4507169"/>
            <a:ext cx="2676821" cy="0"/>
          </a:xfrm>
          <a:prstGeom prst="line">
            <a:avLst/>
          </a:prstGeom>
          <a:ln w="9525">
            <a:solidFill>
              <a:schemeClr val="accent1">
                <a:lumMod val="75000"/>
              </a:schemeClr>
            </a:solidFill>
            <a:prstDash val="solid"/>
          </a:ln>
        </p:spPr>
        <p:style>
          <a:lnRef idx="0">
            <a:schemeClr val="accent1"/>
          </a:lnRef>
          <a:fillRef idx="1">
            <a:schemeClr val="accent1"/>
          </a:fillRef>
          <a:effectRef idx="0">
            <a:schemeClr val="accent1"/>
          </a:effectRef>
          <a:fontRef idx="minor">
            <a:schemeClr val="lt1"/>
          </a:fontRef>
        </p:style>
      </p:cxnSp>
      <p:cxnSp>
        <p:nvCxnSpPr>
          <p:cNvPr id="6" name="Connector 6"/>
          <p:cNvCxnSpPr/>
          <p:nvPr>
            <p:custDataLst>
              <p:tags r:id="rId6"/>
            </p:custDataLst>
          </p:nvPr>
        </p:nvCxnSpPr>
        <p:spPr>
          <a:xfrm>
            <a:off x="3569918" y="4041523"/>
            <a:ext cx="207264" cy="0"/>
          </a:xfrm>
          <a:prstGeom prst="line">
            <a:avLst/>
          </a:prstGeom>
          <a:ln w="38100">
            <a:solidFill>
              <a:schemeClr val="accent1"/>
            </a:solidFill>
            <a:prstDash val="solid"/>
          </a:ln>
        </p:spPr>
        <p:style>
          <a:lnRef idx="0">
            <a:schemeClr val="accent1"/>
          </a:lnRef>
          <a:fillRef idx="1">
            <a:schemeClr val="accent1"/>
          </a:fillRef>
          <a:effectRef idx="0">
            <a:schemeClr val="accent1"/>
          </a:effectRef>
          <a:fontRef idx="minor">
            <a:schemeClr val="lt1"/>
          </a:fontRef>
        </p:style>
      </p:cxnSp>
      <p:sp>
        <p:nvSpPr>
          <p:cNvPr id="7" name="Freeform 7"/>
          <p:cNvSpPr/>
          <p:nvPr>
            <p:custDataLst>
              <p:tags r:id="rId7"/>
            </p:custDataLst>
          </p:nvPr>
        </p:nvSpPr>
        <p:spPr>
          <a:xfrm>
            <a:off x="3687773" y="3947812"/>
            <a:ext cx="151723" cy="187422"/>
          </a:xfrm>
          <a:custGeom>
            <a:avLst/>
            <a:gdLst/>
            <a:ahLst/>
            <a:cxnLst/>
            <a:rect l="l" t="t" r="r" b="b"/>
            <a:pathLst>
              <a:path w="1905000" h="1905000">
                <a:moveTo>
                  <a:pt x="0" y="0"/>
                </a:moveTo>
                <a:lnTo>
                  <a:pt x="762000" y="0"/>
                </a:lnTo>
                <a:lnTo>
                  <a:pt x="1905000" y="952500"/>
                </a:lnTo>
                <a:lnTo>
                  <a:pt x="762000" y="1905000"/>
                </a:lnTo>
                <a:lnTo>
                  <a:pt x="0" y="1905000"/>
                </a:lnTo>
                <a:lnTo>
                  <a:pt x="1143000" y="952500"/>
                </a:lnTo>
                <a:lnTo>
                  <a:pt x="0" y="0"/>
                </a:lnTo>
                <a:close/>
              </a:path>
            </a:pathLst>
          </a:custGeom>
          <a:solidFill>
            <a:schemeClr val="accent1">
              <a:alpha val="100000"/>
            </a:schemeClr>
          </a:solidFill>
          <a:ln>
            <a:solidFill>
              <a:schemeClr val="accent1">
                <a:alpha val="100000"/>
              </a:schemeClr>
            </a:solidFill>
          </a:ln>
        </p:spPr>
      </p:sp>
      <p:sp>
        <p:nvSpPr>
          <p:cNvPr id="8" name="AutoShape 8"/>
          <p:cNvSpPr/>
          <p:nvPr>
            <p:custDataLst>
              <p:tags r:id="rId8"/>
            </p:custDataLst>
          </p:nvPr>
        </p:nvSpPr>
        <p:spPr>
          <a:xfrm>
            <a:off x="4671297" y="1454147"/>
            <a:ext cx="932011" cy="932011"/>
          </a:xfrm>
          <a:prstGeom prst="ellipse">
            <a:avLst/>
          </a:prstGeom>
          <a:solidFill>
            <a:schemeClr val="accent2">
              <a:alpha val="100000"/>
            </a:schemeClr>
          </a:solidFill>
        </p:spPr>
      </p:sp>
      <p:pic>
        <p:nvPicPr>
          <p:cNvPr id="9" name="Picture 9"/>
          <p:cNvPicPr>
            <a:picLocks noChangeAspect="1"/>
          </p:cNvPicPr>
          <p:nvPr>
            <p:custDataLst>
              <p:tags r:id="rId9"/>
            </p:custDataLst>
          </p:nvPr>
        </p:nvPicPr>
        <p:blipFill>
          <a:blip r:embed="rId10"/>
          <a:srcRect l="12500" r="12500"/>
          <a:stretch>
            <a:fillRect/>
          </a:stretch>
        </p:blipFill>
        <p:spPr>
          <a:xfrm>
            <a:off x="5039938" y="1393187"/>
            <a:ext cx="2231507" cy="2231507"/>
          </a:xfrm>
          <a:prstGeom prst="ellipse">
            <a:avLst/>
          </a:prstGeom>
        </p:spPr>
      </p:pic>
      <p:sp>
        <p:nvSpPr>
          <p:cNvPr id="10" name="TextBox 10"/>
          <p:cNvSpPr txBox="1"/>
          <p:nvPr>
            <p:custDataLst>
              <p:tags r:id="rId11"/>
            </p:custDataLst>
          </p:nvPr>
        </p:nvSpPr>
        <p:spPr>
          <a:xfrm>
            <a:off x="4671297" y="3829496"/>
            <a:ext cx="2409825" cy="413385"/>
          </a:xfrm>
          <a:prstGeom prst="rect">
            <a:avLst/>
          </a:prstGeom>
          <a:ln>
            <a:solidFill>
              <a:schemeClr val="accent1">
                <a:alpha val="100000"/>
              </a:schemeClr>
            </a:solidFill>
          </a:ln>
        </p:spPr>
        <p:txBody>
          <a:bodyPr vert="horz" wrap="square" lIns="114300" tIns="57150" rIns="114300" bIns="57150" rtlCol="0" anchor="t" anchorCtr="0">
            <a:spAutoFit/>
          </a:bodyPr>
          <a:lstStyle/>
          <a:p>
            <a:pPr>
              <a:lnSpc>
                <a:spcPct val="96000"/>
              </a:lnSpc>
            </a:pPr>
            <a:r>
              <a:rPr lang="en-US" sz="2025" b="1">
                <a:solidFill>
                  <a:schemeClr val="accent1"/>
                </a:solidFill>
                <a:latin typeface="微软雅黑" panose="020B0503020204020204" charset="-122"/>
                <a:ea typeface="微软雅黑" panose="020B0503020204020204" charset="-122"/>
                <a:cs typeface="微软雅黑" panose="020B0503020204020204" charset="-122"/>
              </a:rPr>
              <a:t>固定资产</a:t>
            </a:r>
            <a:r>
              <a:rPr lang="zh-CN" altLang="en-US" sz="2025" b="1">
                <a:solidFill>
                  <a:schemeClr val="accent1"/>
                </a:solidFill>
                <a:latin typeface="微软雅黑" panose="020B0503020204020204" charset="-122"/>
                <a:ea typeface="微软雅黑" panose="020B0503020204020204" charset="-122"/>
                <a:cs typeface="微软雅黑" panose="020B0503020204020204" charset="-122"/>
              </a:rPr>
              <a:t>使用</a:t>
            </a:r>
            <a:endParaRPr lang="zh-CN" altLang="en-US" sz="2025" b="1">
              <a:solidFill>
                <a:schemeClr val="accent1"/>
              </a:solidFill>
              <a:latin typeface="微软雅黑" panose="020B0503020204020204" charset="-122"/>
              <a:ea typeface="微软雅黑" panose="020B0503020204020204" charset="-122"/>
              <a:cs typeface="微软雅黑" panose="020B0503020204020204" charset="-122"/>
            </a:endParaRPr>
          </a:p>
        </p:txBody>
      </p:sp>
      <p:cxnSp>
        <p:nvCxnSpPr>
          <p:cNvPr id="11" name="Connector 11"/>
          <p:cNvCxnSpPr/>
          <p:nvPr>
            <p:custDataLst>
              <p:tags r:id="rId12"/>
            </p:custDataLst>
          </p:nvPr>
        </p:nvCxnSpPr>
        <p:spPr>
          <a:xfrm>
            <a:off x="4776211" y="4446335"/>
            <a:ext cx="2676821" cy="0"/>
          </a:xfrm>
          <a:prstGeom prst="line">
            <a:avLst/>
          </a:prstGeom>
          <a:ln w="9525">
            <a:solidFill>
              <a:schemeClr val="accent2">
                <a:lumMod val="75000"/>
              </a:schemeClr>
            </a:solidFill>
            <a:prstDash val="solid"/>
          </a:ln>
        </p:spPr>
        <p:style>
          <a:lnRef idx="0">
            <a:schemeClr val="accent2"/>
          </a:lnRef>
          <a:fillRef idx="1">
            <a:schemeClr val="accent2"/>
          </a:fillRef>
          <a:effectRef idx="0">
            <a:schemeClr val="accent2"/>
          </a:effectRef>
          <a:fontRef idx="minor">
            <a:schemeClr val="lt1"/>
          </a:fontRef>
        </p:style>
      </p:cxnSp>
      <p:cxnSp>
        <p:nvCxnSpPr>
          <p:cNvPr id="12" name="Connector 12"/>
          <p:cNvCxnSpPr/>
          <p:nvPr>
            <p:custDataLst>
              <p:tags r:id="rId13"/>
            </p:custDataLst>
          </p:nvPr>
        </p:nvCxnSpPr>
        <p:spPr>
          <a:xfrm>
            <a:off x="7251125" y="4041523"/>
            <a:ext cx="207264" cy="0"/>
          </a:xfrm>
          <a:prstGeom prst="line">
            <a:avLst/>
          </a:prstGeom>
          <a:ln w="38100">
            <a:solidFill>
              <a:schemeClr val="accent2"/>
            </a:solidFill>
            <a:prstDash val="solid"/>
          </a:ln>
        </p:spPr>
        <p:style>
          <a:lnRef idx="0">
            <a:schemeClr val="accent2"/>
          </a:lnRef>
          <a:fillRef idx="1">
            <a:schemeClr val="accent2"/>
          </a:fillRef>
          <a:effectRef idx="0">
            <a:schemeClr val="accent2"/>
          </a:effectRef>
          <a:fontRef idx="minor">
            <a:schemeClr val="lt1"/>
          </a:fontRef>
        </p:style>
      </p:cxnSp>
      <p:sp>
        <p:nvSpPr>
          <p:cNvPr id="13" name="Freeform 13"/>
          <p:cNvSpPr/>
          <p:nvPr>
            <p:custDataLst>
              <p:tags r:id="rId14"/>
            </p:custDataLst>
          </p:nvPr>
        </p:nvSpPr>
        <p:spPr>
          <a:xfrm>
            <a:off x="7368981" y="3947812"/>
            <a:ext cx="151723" cy="187422"/>
          </a:xfrm>
          <a:custGeom>
            <a:avLst/>
            <a:gdLst/>
            <a:ahLst/>
            <a:cxnLst/>
            <a:rect l="l" t="t" r="r" b="b"/>
            <a:pathLst>
              <a:path w="1905000" h="1905000">
                <a:moveTo>
                  <a:pt x="0" y="0"/>
                </a:moveTo>
                <a:lnTo>
                  <a:pt x="762000" y="0"/>
                </a:lnTo>
                <a:lnTo>
                  <a:pt x="1905000" y="952500"/>
                </a:lnTo>
                <a:lnTo>
                  <a:pt x="762000" y="1905000"/>
                </a:lnTo>
                <a:lnTo>
                  <a:pt x="0" y="1905000"/>
                </a:lnTo>
                <a:lnTo>
                  <a:pt x="1143000" y="952500"/>
                </a:lnTo>
                <a:lnTo>
                  <a:pt x="0" y="0"/>
                </a:lnTo>
                <a:close/>
              </a:path>
            </a:pathLst>
          </a:custGeom>
          <a:solidFill>
            <a:schemeClr val="accent2">
              <a:alpha val="100000"/>
            </a:schemeClr>
          </a:solidFill>
          <a:ln>
            <a:solidFill>
              <a:schemeClr val="accent1">
                <a:alpha val="100000"/>
              </a:schemeClr>
            </a:solidFill>
          </a:ln>
        </p:spPr>
      </p:sp>
      <p:sp>
        <p:nvSpPr>
          <p:cNvPr id="14" name="AutoShape 14"/>
          <p:cNvSpPr/>
          <p:nvPr>
            <p:custDataLst>
              <p:tags r:id="rId15"/>
            </p:custDataLst>
          </p:nvPr>
        </p:nvSpPr>
        <p:spPr>
          <a:xfrm>
            <a:off x="8373015" y="1454147"/>
            <a:ext cx="932011" cy="932011"/>
          </a:xfrm>
          <a:prstGeom prst="ellipse">
            <a:avLst/>
          </a:prstGeom>
          <a:solidFill>
            <a:schemeClr val="accent1">
              <a:alpha val="100000"/>
            </a:schemeClr>
          </a:solidFill>
        </p:spPr>
      </p:sp>
      <p:pic>
        <p:nvPicPr>
          <p:cNvPr id="15" name="Picture 15"/>
          <p:cNvPicPr>
            <a:picLocks noChangeAspect="1"/>
          </p:cNvPicPr>
          <p:nvPr>
            <p:custDataLst>
              <p:tags r:id="rId16"/>
            </p:custDataLst>
          </p:nvPr>
        </p:nvPicPr>
        <p:blipFill>
          <a:blip r:embed="rId17"/>
          <a:srcRect l="12500" r="12500"/>
          <a:stretch>
            <a:fillRect/>
          </a:stretch>
        </p:blipFill>
        <p:spPr>
          <a:xfrm>
            <a:off x="8741656" y="1393187"/>
            <a:ext cx="2231507" cy="2231507"/>
          </a:xfrm>
          <a:prstGeom prst="ellipse">
            <a:avLst/>
          </a:prstGeom>
        </p:spPr>
      </p:pic>
      <p:sp>
        <p:nvSpPr>
          <p:cNvPr id="16" name="TextBox 16"/>
          <p:cNvSpPr txBox="1"/>
          <p:nvPr>
            <p:custDataLst>
              <p:tags r:id="rId18"/>
            </p:custDataLst>
          </p:nvPr>
        </p:nvSpPr>
        <p:spPr>
          <a:xfrm>
            <a:off x="8373015" y="3829496"/>
            <a:ext cx="2409825" cy="413385"/>
          </a:xfrm>
          <a:prstGeom prst="rect">
            <a:avLst/>
          </a:prstGeom>
          <a:ln>
            <a:solidFill>
              <a:schemeClr val="accent1">
                <a:alpha val="100000"/>
              </a:schemeClr>
            </a:solidFill>
          </a:ln>
        </p:spPr>
        <p:txBody>
          <a:bodyPr vert="horz" wrap="square" lIns="114300" tIns="57150" rIns="114300" bIns="57150" rtlCol="0" anchor="t" anchorCtr="0">
            <a:spAutoFit/>
          </a:bodyPr>
          <a:lstStyle/>
          <a:p>
            <a:pPr>
              <a:lnSpc>
                <a:spcPct val="96000"/>
              </a:lnSpc>
            </a:pPr>
            <a:r>
              <a:rPr lang="en-US" sz="2025" b="1">
                <a:solidFill>
                  <a:schemeClr val="accent1"/>
                </a:solidFill>
                <a:latin typeface="微软雅黑" panose="020B0503020204020204" charset="-122"/>
                <a:ea typeface="微软雅黑" panose="020B0503020204020204" charset="-122"/>
                <a:cs typeface="微软雅黑" panose="020B0503020204020204" charset="-122"/>
              </a:rPr>
              <a:t>固定资产</a:t>
            </a:r>
            <a:r>
              <a:rPr lang="zh-CN" altLang="en-US" sz="2025" b="1">
                <a:solidFill>
                  <a:schemeClr val="accent1"/>
                </a:solidFill>
                <a:latin typeface="微软雅黑" panose="020B0503020204020204" charset="-122"/>
                <a:ea typeface="微软雅黑" panose="020B0503020204020204" charset="-122"/>
                <a:cs typeface="微软雅黑" panose="020B0503020204020204" charset="-122"/>
              </a:rPr>
              <a:t>处置</a:t>
            </a:r>
            <a:endParaRPr lang="zh-CN" altLang="en-US" sz="2025" b="1">
              <a:solidFill>
                <a:schemeClr val="accent1"/>
              </a:solidFill>
              <a:latin typeface="微软雅黑" panose="020B0503020204020204" charset="-122"/>
              <a:ea typeface="微软雅黑" panose="020B0503020204020204" charset="-122"/>
              <a:cs typeface="微软雅黑" panose="020B0503020204020204" charset="-122"/>
            </a:endParaRPr>
          </a:p>
        </p:txBody>
      </p:sp>
      <p:cxnSp>
        <p:nvCxnSpPr>
          <p:cNvPr id="17" name="Connector 17"/>
          <p:cNvCxnSpPr/>
          <p:nvPr>
            <p:custDataLst>
              <p:tags r:id="rId19"/>
            </p:custDataLst>
          </p:nvPr>
        </p:nvCxnSpPr>
        <p:spPr>
          <a:xfrm>
            <a:off x="8477928" y="4446335"/>
            <a:ext cx="2676821" cy="0"/>
          </a:xfrm>
          <a:prstGeom prst="line">
            <a:avLst/>
          </a:prstGeom>
          <a:ln w="9525">
            <a:solidFill>
              <a:schemeClr val="accent1">
                <a:lumMod val="75000"/>
              </a:schemeClr>
            </a:solidFill>
            <a:prstDash val="solid"/>
          </a:ln>
        </p:spPr>
        <p:style>
          <a:lnRef idx="0">
            <a:schemeClr val="accent1"/>
          </a:lnRef>
          <a:fillRef idx="1">
            <a:schemeClr val="accent1"/>
          </a:fillRef>
          <a:effectRef idx="0">
            <a:schemeClr val="accent1"/>
          </a:effectRef>
          <a:fontRef idx="minor">
            <a:schemeClr val="lt1"/>
          </a:fontRef>
        </p:style>
      </p:cxnSp>
      <p:cxnSp>
        <p:nvCxnSpPr>
          <p:cNvPr id="18" name="Connector 18"/>
          <p:cNvCxnSpPr/>
          <p:nvPr>
            <p:custDataLst>
              <p:tags r:id="rId20"/>
            </p:custDataLst>
          </p:nvPr>
        </p:nvCxnSpPr>
        <p:spPr>
          <a:xfrm>
            <a:off x="10952843" y="4041523"/>
            <a:ext cx="207264" cy="0"/>
          </a:xfrm>
          <a:prstGeom prst="line">
            <a:avLst/>
          </a:prstGeom>
          <a:ln w="38100">
            <a:solidFill>
              <a:schemeClr val="accent1"/>
            </a:solidFill>
            <a:prstDash val="solid"/>
          </a:ln>
        </p:spPr>
        <p:style>
          <a:lnRef idx="0">
            <a:schemeClr val="accent1"/>
          </a:lnRef>
          <a:fillRef idx="1">
            <a:schemeClr val="accent1"/>
          </a:fillRef>
          <a:effectRef idx="0">
            <a:schemeClr val="accent1"/>
          </a:effectRef>
          <a:fontRef idx="minor">
            <a:schemeClr val="lt1"/>
          </a:fontRef>
        </p:style>
      </p:cxnSp>
      <p:sp>
        <p:nvSpPr>
          <p:cNvPr id="19" name="Freeform 19"/>
          <p:cNvSpPr/>
          <p:nvPr>
            <p:custDataLst>
              <p:tags r:id="rId21"/>
            </p:custDataLst>
          </p:nvPr>
        </p:nvSpPr>
        <p:spPr>
          <a:xfrm>
            <a:off x="11070699" y="3947812"/>
            <a:ext cx="151723" cy="187422"/>
          </a:xfrm>
          <a:custGeom>
            <a:avLst/>
            <a:gdLst/>
            <a:ahLst/>
            <a:cxnLst/>
            <a:rect l="l" t="t" r="r" b="b"/>
            <a:pathLst>
              <a:path w="1905000" h="1905000">
                <a:moveTo>
                  <a:pt x="0" y="0"/>
                </a:moveTo>
                <a:lnTo>
                  <a:pt x="762000" y="0"/>
                </a:lnTo>
                <a:lnTo>
                  <a:pt x="1905000" y="952500"/>
                </a:lnTo>
                <a:lnTo>
                  <a:pt x="762000" y="1905000"/>
                </a:lnTo>
                <a:lnTo>
                  <a:pt x="0" y="1905000"/>
                </a:lnTo>
                <a:lnTo>
                  <a:pt x="1143000" y="952500"/>
                </a:lnTo>
                <a:lnTo>
                  <a:pt x="0" y="0"/>
                </a:lnTo>
                <a:close/>
              </a:path>
            </a:pathLst>
          </a:custGeom>
          <a:solidFill>
            <a:schemeClr val="accent1">
              <a:alpha val="100000"/>
            </a:schemeClr>
          </a:solidFill>
          <a:ln>
            <a:solidFill>
              <a:schemeClr val="accent1">
                <a:alpha val="100000"/>
              </a:schemeClr>
            </a:solidFill>
          </a:ln>
        </p:spPr>
      </p:sp>
      <p:pic>
        <p:nvPicPr>
          <p:cNvPr id="20" name="Picture 20"/>
          <p:cNvPicPr>
            <a:picLocks noChangeAspect="1"/>
          </p:cNvPicPr>
          <p:nvPr>
            <p:custDataLst>
              <p:tags r:id="rId22"/>
            </p:custDataLst>
          </p:nvPr>
        </p:nvPicPr>
        <p:blipFill>
          <a:blip r:embed="rId23"/>
          <a:srcRect l="16667" r="16667"/>
          <a:stretch>
            <a:fillRect/>
          </a:stretch>
        </p:blipFill>
        <p:spPr>
          <a:xfrm>
            <a:off x="1358558" y="1454147"/>
            <a:ext cx="2231507" cy="2231507"/>
          </a:xfrm>
          <a:prstGeom prst="ellipse">
            <a:avLst/>
          </a:prstGeom>
        </p:spPr>
      </p:pic>
      <p:sp>
        <p:nvSpPr>
          <p:cNvPr id="21" name="TextBox 21"/>
          <p:cNvSpPr txBox="1"/>
          <p:nvPr>
            <p:custDataLst>
              <p:tags r:id="rId24"/>
            </p:custDataLst>
          </p:nvPr>
        </p:nvSpPr>
        <p:spPr>
          <a:xfrm>
            <a:off x="4671297" y="4677159"/>
            <a:ext cx="2409825" cy="556260"/>
          </a:xfrm>
          <a:prstGeom prst="rect">
            <a:avLst/>
          </a:prstGeom>
        </p:spPr>
        <p:txBody>
          <a:bodyPr vert="horz" wrap="square" lIns="114300" tIns="57150" rIns="114300" bIns="57150" rtlCol="0" anchor="t" anchorCtr="0">
            <a:spAutoFit/>
          </a:bodyPr>
          <a:lstStyle/>
          <a:p>
            <a:pPr algn="just">
              <a:lnSpc>
                <a:spcPct val="96000"/>
              </a:lnSpc>
            </a:pPr>
            <a:r>
              <a:rPr lang="zh-CN" altLang="en-US" sz="1500">
                <a:solidFill>
                  <a:schemeClr val="tx1"/>
                </a:solidFill>
                <a:effectLst/>
                <a:latin typeface="微软雅黑" panose="020B0503020204020204" charset="-122"/>
                <a:ea typeface="微软雅黑" panose="020B0503020204020204" charset="-122"/>
                <a:cs typeface="微软雅黑" panose="020B0503020204020204" charset="-122"/>
                <a:sym typeface="+mn-ea"/>
              </a:rPr>
              <a:t>项目负责人为固定资产管理责任人。</a:t>
            </a:r>
            <a:endParaRPr lang="zh-CN" altLang="en-US" sz="1500">
              <a:solidFill>
                <a:schemeClr val="tx1"/>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22" name="TextBox 22"/>
          <p:cNvSpPr txBox="1"/>
          <p:nvPr>
            <p:custDataLst>
              <p:tags r:id="rId25"/>
            </p:custDataLst>
          </p:nvPr>
        </p:nvSpPr>
        <p:spPr>
          <a:xfrm>
            <a:off x="8373015" y="4677159"/>
            <a:ext cx="2409825" cy="1268095"/>
          </a:xfrm>
          <a:prstGeom prst="rect">
            <a:avLst/>
          </a:prstGeom>
        </p:spPr>
        <p:txBody>
          <a:bodyPr vert="horz" wrap="square" lIns="114300" tIns="57150" rIns="114300" bIns="57150" rtlCol="0" anchor="t" anchorCtr="0">
            <a:spAutoFit/>
          </a:bodyPr>
          <a:lstStyle/>
          <a:p>
            <a:pPr lvl="0" algn="l"/>
            <a:r>
              <a:rPr lang="zh-CN" altLang="en-US" sz="1500">
                <a:solidFill>
                  <a:schemeClr val="tx1"/>
                </a:solidFill>
                <a:effectLst/>
                <a:latin typeface="微软雅黑" panose="020B0503020204020204" charset="-122"/>
                <a:ea typeface="微软雅黑" panose="020B0503020204020204" charset="-122"/>
                <a:cs typeface="微软雅黑" panose="020B0503020204020204" charset="-122"/>
                <a:sym typeface="+mn-ea"/>
              </a:rPr>
              <a:t>项目经费支出形成的固定资产，在结题前归科研团队所有和使用，结题后根据协议的有关约定进行处理。</a:t>
            </a:r>
            <a:endParaRPr lang="zh-CN" altLang="en-US" sz="1500">
              <a:solidFill>
                <a:schemeClr val="tx1"/>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23" name="TextBox 23"/>
          <p:cNvSpPr txBox="1"/>
          <p:nvPr>
            <p:custDataLst>
              <p:tags r:id="rId26"/>
            </p:custDataLst>
          </p:nvPr>
        </p:nvSpPr>
        <p:spPr>
          <a:xfrm>
            <a:off x="8392065" y="1604894"/>
            <a:ext cx="581025" cy="457200"/>
          </a:xfrm>
          <a:prstGeom prst="rect">
            <a:avLst/>
          </a:prstGeom>
        </p:spPr>
        <p:txBody>
          <a:bodyPr vert="horz" wrap="square" lIns="114300" tIns="57150" rIns="114300" bIns="57150" rtlCol="0" anchor="ctr" anchorCtr="1">
            <a:spAutoFit/>
          </a:bodyPr>
          <a:lstStyle/>
          <a:p>
            <a:pPr algn="ctr">
              <a:lnSpc>
                <a:spcPct val="100000"/>
              </a:lnSpc>
              <a:spcBef>
                <a:spcPts val="450"/>
              </a:spcBef>
            </a:pPr>
            <a:r>
              <a:rPr lang="en-US" sz="2025" b="1">
                <a:solidFill>
                  <a:srgbClr val="FFFFFF"/>
                </a:solidFill>
                <a:latin typeface="微软雅黑" panose="020B0503020204020204" charset="-122"/>
                <a:ea typeface="微软雅黑" panose="020B0503020204020204" charset="-122"/>
                <a:cs typeface="微软雅黑" panose="020B0503020204020204" charset="-122"/>
              </a:rPr>
              <a:t>03</a:t>
            </a:r>
            <a:endParaRPr lang="en-US" sz="2025"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24" name="TextBox 24"/>
          <p:cNvSpPr txBox="1"/>
          <p:nvPr>
            <p:custDataLst>
              <p:tags r:id="rId27"/>
            </p:custDataLst>
          </p:nvPr>
        </p:nvSpPr>
        <p:spPr>
          <a:xfrm>
            <a:off x="4690347" y="1604894"/>
            <a:ext cx="578298" cy="437007"/>
          </a:xfrm>
          <a:prstGeom prst="rect">
            <a:avLst/>
          </a:prstGeom>
        </p:spPr>
        <p:txBody>
          <a:bodyPr vert="horz" wrap="square" lIns="114300" tIns="57150" rIns="114300" bIns="57150" rtlCol="0" anchor="ctr" anchorCtr="1">
            <a:spAutoFit/>
          </a:bodyPr>
          <a:lstStyle/>
          <a:p>
            <a:pPr>
              <a:lnSpc>
                <a:spcPct val="100000"/>
              </a:lnSpc>
              <a:spcBef>
                <a:spcPts val="450"/>
              </a:spcBef>
            </a:pPr>
            <a:r>
              <a:rPr lang="en-US" sz="2025" b="1">
                <a:solidFill>
                  <a:srgbClr val="FFFFFF"/>
                </a:solidFill>
                <a:latin typeface="微软雅黑" panose="020B0503020204020204" charset="-122"/>
                <a:ea typeface="微软雅黑" panose="020B0503020204020204" charset="-122"/>
                <a:cs typeface="微软雅黑" panose="020B0503020204020204" charset="-122"/>
              </a:rPr>
              <a:t>02</a:t>
            </a:r>
            <a:endParaRPr lang="en-US" sz="2025"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25" name="TextBox 25"/>
          <p:cNvSpPr txBox="1"/>
          <p:nvPr>
            <p:custDataLst>
              <p:tags r:id="rId28"/>
            </p:custDataLst>
          </p:nvPr>
        </p:nvSpPr>
        <p:spPr>
          <a:xfrm>
            <a:off x="980564" y="1604894"/>
            <a:ext cx="581025" cy="457200"/>
          </a:xfrm>
          <a:prstGeom prst="rect">
            <a:avLst/>
          </a:prstGeom>
        </p:spPr>
        <p:txBody>
          <a:bodyPr vert="horz" wrap="square" lIns="114300" tIns="57150" rIns="114300" bIns="57150" rtlCol="0" anchor="ctr" anchorCtr="1">
            <a:spAutoFit/>
          </a:bodyPr>
          <a:lstStyle/>
          <a:p>
            <a:pPr algn="ctr">
              <a:lnSpc>
                <a:spcPct val="100000"/>
              </a:lnSpc>
              <a:spcBef>
                <a:spcPts val="450"/>
              </a:spcBef>
            </a:pPr>
            <a:r>
              <a:rPr lang="en-US" sz="2025" b="1">
                <a:solidFill>
                  <a:srgbClr val="FFFFFF"/>
                </a:solidFill>
                <a:latin typeface="微软雅黑" panose="020B0503020204020204" charset="-122"/>
                <a:ea typeface="微软雅黑" panose="020B0503020204020204" charset="-122"/>
                <a:cs typeface="微软雅黑" panose="020B0503020204020204" charset="-122"/>
              </a:rPr>
              <a:t>01</a:t>
            </a:r>
            <a:endParaRPr lang="en-US" sz="2025"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26" name="AutoShape 26"/>
          <p:cNvSpPr/>
          <p:nvPr/>
        </p:nvSpPr>
        <p:spPr>
          <a:xfrm>
            <a:off x="454963" y="331168"/>
            <a:ext cx="84147" cy="84147"/>
          </a:xfrm>
          <a:prstGeom prst="ellipse">
            <a:avLst/>
          </a:prstGeom>
          <a:solidFill>
            <a:schemeClr val="accent1">
              <a:alpha val="100000"/>
            </a:schemeClr>
          </a:solidFill>
        </p:spPr>
      </p:sp>
      <p:sp>
        <p:nvSpPr>
          <p:cNvPr id="27" name="AutoShape 27"/>
          <p:cNvSpPr/>
          <p:nvPr/>
        </p:nvSpPr>
        <p:spPr>
          <a:xfrm>
            <a:off x="575049" y="337743"/>
            <a:ext cx="78137" cy="78137"/>
          </a:xfrm>
          <a:prstGeom prst="ellipse">
            <a:avLst/>
          </a:prstGeom>
          <a:solidFill>
            <a:schemeClr val="accent1">
              <a:alpha val="80000"/>
            </a:schemeClr>
          </a:solidFill>
        </p:spPr>
      </p:sp>
      <p:sp>
        <p:nvSpPr>
          <p:cNvPr id="28" name="AutoShape 28"/>
          <p:cNvSpPr/>
          <p:nvPr/>
        </p:nvSpPr>
        <p:spPr>
          <a:xfrm>
            <a:off x="689125" y="339460"/>
            <a:ext cx="74704" cy="74704"/>
          </a:xfrm>
          <a:prstGeom prst="ellipse">
            <a:avLst/>
          </a:prstGeom>
          <a:solidFill>
            <a:schemeClr val="accent1">
              <a:alpha val="60000"/>
            </a:schemeClr>
          </a:solidFill>
        </p:spPr>
      </p:sp>
      <p:sp>
        <p:nvSpPr>
          <p:cNvPr id="29" name="AutoShape 29"/>
          <p:cNvSpPr/>
          <p:nvPr/>
        </p:nvSpPr>
        <p:spPr>
          <a:xfrm>
            <a:off x="799768" y="348430"/>
            <a:ext cx="69238" cy="69238"/>
          </a:xfrm>
          <a:prstGeom prst="ellipse">
            <a:avLst/>
          </a:prstGeom>
          <a:solidFill>
            <a:schemeClr val="accent1">
              <a:alpha val="40000"/>
            </a:schemeClr>
          </a:solidFill>
        </p:spPr>
      </p:sp>
      <p:sp>
        <p:nvSpPr>
          <p:cNvPr id="30" name="AutoShape 30"/>
          <p:cNvSpPr/>
          <p:nvPr/>
        </p:nvSpPr>
        <p:spPr>
          <a:xfrm>
            <a:off x="904945" y="344297"/>
            <a:ext cx="65594" cy="65594"/>
          </a:xfrm>
          <a:prstGeom prst="ellipse">
            <a:avLst/>
          </a:prstGeom>
          <a:solidFill>
            <a:schemeClr val="accent1">
              <a:alpha val="20000"/>
            </a:schemeClr>
          </a:solidFill>
        </p:spPr>
      </p:sp>
      <p:sp>
        <p:nvSpPr>
          <p:cNvPr id="31" name="AutoShape 31"/>
          <p:cNvSpPr/>
          <p:nvPr/>
        </p:nvSpPr>
        <p:spPr>
          <a:xfrm>
            <a:off x="454963" y="448942"/>
            <a:ext cx="84147" cy="84147"/>
          </a:xfrm>
          <a:prstGeom prst="ellipse">
            <a:avLst/>
          </a:prstGeom>
          <a:solidFill>
            <a:schemeClr val="accent1">
              <a:alpha val="100000"/>
            </a:schemeClr>
          </a:solidFill>
        </p:spPr>
      </p:sp>
      <p:sp>
        <p:nvSpPr>
          <p:cNvPr id="32" name="AutoShape 32"/>
          <p:cNvSpPr/>
          <p:nvPr/>
        </p:nvSpPr>
        <p:spPr>
          <a:xfrm>
            <a:off x="575049" y="455517"/>
            <a:ext cx="78137" cy="78137"/>
          </a:xfrm>
          <a:prstGeom prst="ellipse">
            <a:avLst/>
          </a:prstGeom>
          <a:solidFill>
            <a:schemeClr val="accent1">
              <a:alpha val="80000"/>
            </a:schemeClr>
          </a:solidFill>
        </p:spPr>
      </p:sp>
      <p:sp>
        <p:nvSpPr>
          <p:cNvPr id="33" name="AutoShape 33"/>
          <p:cNvSpPr/>
          <p:nvPr/>
        </p:nvSpPr>
        <p:spPr>
          <a:xfrm>
            <a:off x="689125" y="457233"/>
            <a:ext cx="74704" cy="74704"/>
          </a:xfrm>
          <a:prstGeom prst="ellipse">
            <a:avLst/>
          </a:prstGeom>
          <a:solidFill>
            <a:schemeClr val="accent1">
              <a:alpha val="60000"/>
            </a:schemeClr>
          </a:solidFill>
        </p:spPr>
      </p:sp>
      <p:sp>
        <p:nvSpPr>
          <p:cNvPr id="34" name="AutoShape 34"/>
          <p:cNvSpPr/>
          <p:nvPr/>
        </p:nvSpPr>
        <p:spPr>
          <a:xfrm>
            <a:off x="799768" y="466203"/>
            <a:ext cx="69238" cy="69238"/>
          </a:xfrm>
          <a:prstGeom prst="ellipse">
            <a:avLst/>
          </a:prstGeom>
          <a:solidFill>
            <a:schemeClr val="accent1">
              <a:alpha val="40000"/>
            </a:schemeClr>
          </a:solidFill>
        </p:spPr>
      </p:sp>
      <p:sp>
        <p:nvSpPr>
          <p:cNvPr id="35" name="AutoShape 35"/>
          <p:cNvSpPr/>
          <p:nvPr/>
        </p:nvSpPr>
        <p:spPr>
          <a:xfrm>
            <a:off x="904945" y="462070"/>
            <a:ext cx="65594" cy="65594"/>
          </a:xfrm>
          <a:prstGeom prst="ellipse">
            <a:avLst/>
          </a:prstGeom>
          <a:solidFill>
            <a:schemeClr val="accent1">
              <a:alpha val="20000"/>
            </a:schemeClr>
          </a:solidFill>
        </p:spPr>
      </p:sp>
      <p:sp>
        <p:nvSpPr>
          <p:cNvPr id="36" name="AutoShape 36"/>
          <p:cNvSpPr/>
          <p:nvPr/>
        </p:nvSpPr>
        <p:spPr>
          <a:xfrm>
            <a:off x="454963" y="566715"/>
            <a:ext cx="84147" cy="84147"/>
          </a:xfrm>
          <a:prstGeom prst="ellipse">
            <a:avLst/>
          </a:prstGeom>
          <a:solidFill>
            <a:schemeClr val="accent1">
              <a:alpha val="100000"/>
            </a:schemeClr>
          </a:solidFill>
        </p:spPr>
      </p:sp>
      <p:sp>
        <p:nvSpPr>
          <p:cNvPr id="37" name="AutoShape 37"/>
          <p:cNvSpPr/>
          <p:nvPr/>
        </p:nvSpPr>
        <p:spPr>
          <a:xfrm>
            <a:off x="575049" y="573291"/>
            <a:ext cx="78137" cy="78137"/>
          </a:xfrm>
          <a:prstGeom prst="ellipse">
            <a:avLst/>
          </a:prstGeom>
          <a:solidFill>
            <a:schemeClr val="accent1">
              <a:alpha val="80000"/>
            </a:schemeClr>
          </a:solidFill>
        </p:spPr>
      </p:sp>
      <p:sp>
        <p:nvSpPr>
          <p:cNvPr id="38" name="AutoShape 38"/>
          <p:cNvSpPr/>
          <p:nvPr/>
        </p:nvSpPr>
        <p:spPr>
          <a:xfrm>
            <a:off x="689125" y="575007"/>
            <a:ext cx="74704" cy="74704"/>
          </a:xfrm>
          <a:prstGeom prst="ellipse">
            <a:avLst/>
          </a:prstGeom>
          <a:solidFill>
            <a:schemeClr val="accent1">
              <a:alpha val="60000"/>
            </a:schemeClr>
          </a:solidFill>
        </p:spPr>
      </p:sp>
      <p:sp>
        <p:nvSpPr>
          <p:cNvPr id="39" name="AutoShape 39"/>
          <p:cNvSpPr/>
          <p:nvPr/>
        </p:nvSpPr>
        <p:spPr>
          <a:xfrm>
            <a:off x="799768" y="583977"/>
            <a:ext cx="69238" cy="69238"/>
          </a:xfrm>
          <a:prstGeom prst="ellipse">
            <a:avLst/>
          </a:prstGeom>
          <a:solidFill>
            <a:schemeClr val="accent1">
              <a:alpha val="40000"/>
            </a:schemeClr>
          </a:solidFill>
        </p:spPr>
      </p:sp>
      <p:sp>
        <p:nvSpPr>
          <p:cNvPr id="40" name="AutoShape 40"/>
          <p:cNvSpPr/>
          <p:nvPr/>
        </p:nvSpPr>
        <p:spPr>
          <a:xfrm>
            <a:off x="904945" y="579844"/>
            <a:ext cx="65594" cy="65594"/>
          </a:xfrm>
          <a:prstGeom prst="ellipse">
            <a:avLst/>
          </a:prstGeom>
          <a:solidFill>
            <a:schemeClr val="accent1">
              <a:alpha val="20000"/>
            </a:schemeClr>
          </a:solidFill>
        </p:spPr>
      </p:sp>
      <p:sp>
        <p:nvSpPr>
          <p:cNvPr id="41" name="AutoShape 41"/>
          <p:cNvSpPr/>
          <p:nvPr/>
        </p:nvSpPr>
        <p:spPr>
          <a:xfrm>
            <a:off x="454963" y="684489"/>
            <a:ext cx="84147" cy="84147"/>
          </a:xfrm>
          <a:prstGeom prst="ellipse">
            <a:avLst/>
          </a:prstGeom>
          <a:solidFill>
            <a:schemeClr val="accent1">
              <a:alpha val="100000"/>
            </a:schemeClr>
          </a:solidFill>
        </p:spPr>
      </p:sp>
      <p:sp>
        <p:nvSpPr>
          <p:cNvPr id="42" name="AutoShape 42"/>
          <p:cNvSpPr/>
          <p:nvPr/>
        </p:nvSpPr>
        <p:spPr>
          <a:xfrm>
            <a:off x="575049" y="691064"/>
            <a:ext cx="78137" cy="78137"/>
          </a:xfrm>
          <a:prstGeom prst="ellipse">
            <a:avLst/>
          </a:prstGeom>
          <a:solidFill>
            <a:schemeClr val="accent1">
              <a:alpha val="80000"/>
            </a:schemeClr>
          </a:solidFill>
        </p:spPr>
      </p:sp>
      <p:sp>
        <p:nvSpPr>
          <p:cNvPr id="43" name="AutoShape 43"/>
          <p:cNvSpPr/>
          <p:nvPr/>
        </p:nvSpPr>
        <p:spPr>
          <a:xfrm>
            <a:off x="689125" y="692781"/>
            <a:ext cx="74704" cy="74704"/>
          </a:xfrm>
          <a:prstGeom prst="ellipse">
            <a:avLst/>
          </a:prstGeom>
          <a:solidFill>
            <a:schemeClr val="accent1">
              <a:alpha val="60000"/>
            </a:schemeClr>
          </a:solidFill>
        </p:spPr>
      </p:sp>
      <p:sp>
        <p:nvSpPr>
          <p:cNvPr id="44" name="AutoShape 44"/>
          <p:cNvSpPr/>
          <p:nvPr/>
        </p:nvSpPr>
        <p:spPr>
          <a:xfrm>
            <a:off x="799768" y="701751"/>
            <a:ext cx="69238" cy="69238"/>
          </a:xfrm>
          <a:prstGeom prst="ellipse">
            <a:avLst/>
          </a:prstGeom>
          <a:solidFill>
            <a:schemeClr val="accent1">
              <a:alpha val="40000"/>
            </a:schemeClr>
          </a:solidFill>
        </p:spPr>
      </p:sp>
      <p:sp>
        <p:nvSpPr>
          <p:cNvPr id="45" name="AutoShape 45"/>
          <p:cNvSpPr/>
          <p:nvPr/>
        </p:nvSpPr>
        <p:spPr>
          <a:xfrm>
            <a:off x="904945" y="697618"/>
            <a:ext cx="65594" cy="65594"/>
          </a:xfrm>
          <a:prstGeom prst="ellipse">
            <a:avLst/>
          </a:prstGeom>
          <a:solidFill>
            <a:schemeClr val="accent1">
              <a:alpha val="20000"/>
            </a:schemeClr>
          </a:solidFill>
        </p:spPr>
      </p:sp>
      <p:sp>
        <p:nvSpPr>
          <p:cNvPr id="46" name="TextBox 46"/>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solidFill>
                <a:latin typeface="微软雅黑" panose="020B0503020204020204" charset="-122"/>
                <a:ea typeface="微软雅黑" panose="020B0503020204020204" charset="-122"/>
                <a:cs typeface="微软雅黑" panose="020B0503020204020204" charset="-122"/>
              </a:rPr>
              <a:t>固定资产管理规定</a:t>
            </a:r>
            <a:endParaRPr lang="en-US" sz="3000" b="1">
              <a:solidFill>
                <a:schemeClr val="accent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2270084" y="2908356"/>
            <a:ext cx="7651831" cy="1805940"/>
          </a:xfrm>
          <a:prstGeom prst="rect">
            <a:avLst/>
          </a:prstGeom>
        </p:spPr>
        <p:txBody>
          <a:bodyPr vert="horz" wrap="square" lIns="91440" tIns="45720" rIns="91440" bIns="45720" rtlCol="0" anchor="t" anchorCtr="1">
            <a:normAutofit/>
          </a:bodyPr>
          <a:lstStyle/>
          <a:p>
            <a:pPr algn="ctr">
              <a:lnSpc>
                <a:spcPct val="120000"/>
              </a:lnSpc>
              <a:spcBef>
                <a:spcPts val="375"/>
              </a:spcBef>
            </a:pPr>
            <a:r>
              <a:rPr lang="en-US" sz="4500" b="1">
                <a:solidFill>
                  <a:schemeClr val="dk1">
                    <a:alpha val="100000"/>
                  </a:schemeClr>
                </a:solidFill>
                <a:latin typeface="微软雅黑" panose="020B0503020204020204" charset="-122"/>
                <a:ea typeface="微软雅黑" panose="020B0503020204020204" charset="-122"/>
                <a:cs typeface="微软雅黑" panose="020B0503020204020204" charset="-122"/>
                <a:sym typeface="+mn-ea"/>
              </a:rPr>
              <a:t>横向科研项目财务档案查询流程</a:t>
            </a:r>
            <a:endParaRPr lang="en-US" sz="4500"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 name="TextBox 3"/>
          <p:cNvSpPr txBox="1"/>
          <p:nvPr/>
        </p:nvSpPr>
        <p:spPr>
          <a:xfrm>
            <a:off x="5161230" y="1698798"/>
            <a:ext cx="1869540" cy="1138956"/>
          </a:xfrm>
          <a:prstGeom prst="rect">
            <a:avLst/>
          </a:prstGeom>
        </p:spPr>
        <p:txBody>
          <a:bodyPr vert="horz" wrap="square" lIns="66008" tIns="33052" rIns="66008" bIns="33052" rtlCol="0" anchor="t" anchorCtr="1">
            <a:normAutofit/>
          </a:bodyPr>
          <a:lstStyle/>
          <a:p>
            <a:pPr algn="ctr">
              <a:lnSpc>
                <a:spcPct val="100000"/>
              </a:lnSpc>
            </a:pPr>
            <a:r>
              <a:rPr lang="en-US" sz="6525" b="1">
                <a:solidFill>
                  <a:schemeClr val="accent1">
                    <a:alpha val="100000"/>
                  </a:schemeClr>
                </a:solidFill>
                <a:latin typeface="微软雅黑" panose="020B0503020204020204" charset="-122"/>
                <a:ea typeface="微软雅黑" panose="020B0503020204020204" charset="-122"/>
                <a:cs typeface="微软雅黑" panose="020B0503020204020204" charset="-122"/>
              </a:rPr>
              <a:t>05</a:t>
            </a:r>
            <a:endParaRPr lang="en-US" sz="652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2270084" y="2908356"/>
            <a:ext cx="7651831" cy="1805940"/>
          </a:xfrm>
          <a:prstGeom prst="rect">
            <a:avLst/>
          </a:prstGeom>
        </p:spPr>
        <p:txBody>
          <a:bodyPr vert="horz" wrap="square" lIns="91440" tIns="45720" rIns="91440" bIns="45720" rtlCol="0" anchor="t" anchorCtr="1">
            <a:normAutofit/>
          </a:bodyPr>
          <a:lstStyle/>
          <a:p>
            <a:pPr algn="ctr">
              <a:lnSpc>
                <a:spcPct val="120000"/>
              </a:lnSpc>
              <a:spcBef>
                <a:spcPts val="375"/>
              </a:spcBef>
            </a:pPr>
            <a:r>
              <a:rPr lang="en-US" sz="4500" b="1">
                <a:solidFill>
                  <a:schemeClr val="dk1">
                    <a:alpha val="100000"/>
                  </a:schemeClr>
                </a:solidFill>
                <a:latin typeface="微软雅黑" panose="020B0503020204020204" charset="-122"/>
                <a:ea typeface="微软雅黑" panose="020B0503020204020204" charset="-122"/>
                <a:cs typeface="微软雅黑" panose="020B0503020204020204" charset="-122"/>
                <a:sym typeface="+mn-ea"/>
              </a:rPr>
              <a:t>经费拨付流程及注意事项</a:t>
            </a:r>
            <a:endParaRPr lang="en-US" sz="4500" b="1">
              <a:solidFill>
                <a:schemeClr val="dk2">
                  <a:alpha val="10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3" name="TextBox 3"/>
          <p:cNvSpPr txBox="1"/>
          <p:nvPr/>
        </p:nvSpPr>
        <p:spPr>
          <a:xfrm>
            <a:off x="5161230" y="1698798"/>
            <a:ext cx="1869540" cy="1138956"/>
          </a:xfrm>
          <a:prstGeom prst="rect">
            <a:avLst/>
          </a:prstGeom>
        </p:spPr>
        <p:txBody>
          <a:bodyPr vert="horz" wrap="square" lIns="66008" tIns="33052" rIns="66008" bIns="33052" rtlCol="0" anchor="t" anchorCtr="1">
            <a:normAutofit/>
          </a:bodyPr>
          <a:lstStyle/>
          <a:p>
            <a:pPr algn="ctr">
              <a:lnSpc>
                <a:spcPct val="100000"/>
              </a:lnSpc>
            </a:pPr>
            <a:r>
              <a:rPr lang="en-US" sz="6525" b="1">
                <a:solidFill>
                  <a:schemeClr val="accent1">
                    <a:alpha val="100000"/>
                  </a:schemeClr>
                </a:solidFill>
                <a:latin typeface="微软雅黑" panose="020B0503020204020204" charset="-122"/>
                <a:ea typeface="微软雅黑" panose="020B0503020204020204" charset="-122"/>
                <a:cs typeface="微软雅黑" panose="020B0503020204020204" charset="-122"/>
              </a:rPr>
              <a:t>01</a:t>
            </a:r>
            <a:endParaRPr lang="en-US" sz="652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custDataLst>
              <p:tags r:id="rId2"/>
            </p:custDataLst>
          </p:nvPr>
        </p:nvPicPr>
        <p:blipFill>
          <a:blip r:embed="rId3"/>
          <a:srcRect l="21510" r="21510"/>
          <a:stretch>
            <a:fillRect/>
          </a:stretch>
        </p:blipFill>
        <p:spPr>
          <a:xfrm>
            <a:off x="6416218" y="1873250"/>
            <a:ext cx="2285143" cy="2439670"/>
          </a:xfrm>
          <a:prstGeom prst="rect">
            <a:avLst/>
          </a:prstGeom>
        </p:spPr>
      </p:pic>
      <p:pic>
        <p:nvPicPr>
          <p:cNvPr id="3" name="Picture 3"/>
          <p:cNvPicPr>
            <a:picLocks noChangeAspect="1"/>
          </p:cNvPicPr>
          <p:nvPr>
            <p:custDataLst>
              <p:tags r:id="rId4"/>
            </p:custDataLst>
          </p:nvPr>
        </p:nvPicPr>
        <p:blipFill>
          <a:blip r:embed="rId5"/>
          <a:srcRect t="14364" b="14364"/>
          <a:stretch>
            <a:fillRect/>
          </a:stretch>
        </p:blipFill>
        <p:spPr>
          <a:xfrm>
            <a:off x="705451" y="1873250"/>
            <a:ext cx="2286000" cy="2308332"/>
          </a:xfrm>
          <a:prstGeom prst="rect">
            <a:avLst/>
          </a:prstGeom>
        </p:spPr>
      </p:pic>
      <p:pic>
        <p:nvPicPr>
          <p:cNvPr id="4" name="Picture 4"/>
          <p:cNvPicPr>
            <a:picLocks noChangeAspect="1"/>
          </p:cNvPicPr>
          <p:nvPr>
            <p:custDataLst>
              <p:tags r:id="rId6"/>
            </p:custDataLst>
          </p:nvPr>
        </p:nvPicPr>
        <p:blipFill>
          <a:blip r:embed="rId7"/>
          <a:srcRect l="18724" r="18724"/>
          <a:stretch>
            <a:fillRect/>
          </a:stretch>
        </p:blipFill>
        <p:spPr>
          <a:xfrm>
            <a:off x="9265251" y="1892300"/>
            <a:ext cx="2271183" cy="2420620"/>
          </a:xfrm>
          <a:prstGeom prst="rect">
            <a:avLst/>
          </a:prstGeom>
        </p:spPr>
      </p:pic>
      <p:pic>
        <p:nvPicPr>
          <p:cNvPr id="5" name="Picture 5"/>
          <p:cNvPicPr>
            <a:picLocks noChangeAspect="1"/>
          </p:cNvPicPr>
          <p:nvPr>
            <p:custDataLst>
              <p:tags r:id="rId8"/>
            </p:custDataLst>
          </p:nvPr>
        </p:nvPicPr>
        <p:blipFill>
          <a:blip r:embed="rId9"/>
          <a:srcRect l="18783" r="18783"/>
          <a:stretch>
            <a:fillRect/>
          </a:stretch>
        </p:blipFill>
        <p:spPr>
          <a:xfrm>
            <a:off x="3571418" y="1892300"/>
            <a:ext cx="2266949" cy="2420620"/>
          </a:xfrm>
          <a:prstGeom prst="rect">
            <a:avLst/>
          </a:prstGeom>
        </p:spPr>
      </p:pic>
      <p:sp>
        <p:nvSpPr>
          <p:cNvPr id="6" name="AutoShape 6"/>
          <p:cNvSpPr/>
          <p:nvPr>
            <p:custDataLst>
              <p:tags r:id="rId10"/>
            </p:custDataLst>
          </p:nvPr>
        </p:nvSpPr>
        <p:spPr>
          <a:xfrm>
            <a:off x="6416218" y="3460761"/>
            <a:ext cx="2285143" cy="745998"/>
          </a:xfrm>
          <a:prstGeom prst="rect">
            <a:avLst/>
          </a:prstGeom>
          <a:solidFill>
            <a:schemeClr val="accent1">
              <a:alpha val="100000"/>
            </a:schemeClr>
          </a:solidFill>
        </p:spPr>
      </p:sp>
      <p:sp>
        <p:nvSpPr>
          <p:cNvPr id="7" name="AutoShape 7"/>
          <p:cNvSpPr/>
          <p:nvPr>
            <p:custDataLst>
              <p:tags r:id="rId11"/>
            </p:custDataLst>
          </p:nvPr>
        </p:nvSpPr>
        <p:spPr>
          <a:xfrm>
            <a:off x="6416218" y="4197615"/>
            <a:ext cx="2288381" cy="2112169"/>
          </a:xfrm>
          <a:prstGeom prst="rect">
            <a:avLst/>
          </a:prstGeom>
          <a:solidFill>
            <a:schemeClr val="accent1">
              <a:lumMod val="50000"/>
              <a:alpha val="100000"/>
            </a:schemeClr>
          </a:solidFill>
        </p:spPr>
      </p:sp>
      <p:sp>
        <p:nvSpPr>
          <p:cNvPr id="8" name="AutoShape 8"/>
          <p:cNvSpPr/>
          <p:nvPr>
            <p:custDataLst>
              <p:tags r:id="rId12"/>
            </p:custDataLst>
          </p:nvPr>
        </p:nvSpPr>
        <p:spPr>
          <a:xfrm>
            <a:off x="3571418" y="3460761"/>
            <a:ext cx="2285429" cy="852159"/>
          </a:xfrm>
          <a:prstGeom prst="rect">
            <a:avLst/>
          </a:prstGeom>
          <a:solidFill>
            <a:schemeClr val="accent1">
              <a:alpha val="100000"/>
            </a:schemeClr>
          </a:solidFill>
        </p:spPr>
      </p:sp>
      <p:sp>
        <p:nvSpPr>
          <p:cNvPr id="9" name="AutoShape 9"/>
          <p:cNvSpPr/>
          <p:nvPr>
            <p:custDataLst>
              <p:tags r:id="rId13"/>
            </p:custDataLst>
          </p:nvPr>
        </p:nvSpPr>
        <p:spPr>
          <a:xfrm>
            <a:off x="3571418" y="4206759"/>
            <a:ext cx="2288096" cy="2103025"/>
          </a:xfrm>
          <a:prstGeom prst="rect">
            <a:avLst/>
          </a:prstGeom>
          <a:solidFill>
            <a:schemeClr val="accent1">
              <a:lumMod val="50000"/>
              <a:alpha val="100000"/>
            </a:schemeClr>
          </a:solidFill>
        </p:spPr>
      </p:sp>
      <p:sp>
        <p:nvSpPr>
          <p:cNvPr id="10" name="AutoShape 10"/>
          <p:cNvSpPr/>
          <p:nvPr>
            <p:custDataLst>
              <p:tags r:id="rId14"/>
            </p:custDataLst>
          </p:nvPr>
        </p:nvSpPr>
        <p:spPr>
          <a:xfrm>
            <a:off x="9265251" y="3460761"/>
            <a:ext cx="2286000" cy="745998"/>
          </a:xfrm>
          <a:prstGeom prst="rect">
            <a:avLst/>
          </a:prstGeom>
          <a:solidFill>
            <a:schemeClr val="accent1">
              <a:alpha val="100000"/>
            </a:schemeClr>
          </a:solidFill>
        </p:spPr>
      </p:sp>
      <p:sp>
        <p:nvSpPr>
          <p:cNvPr id="11" name="AutoShape 11"/>
          <p:cNvSpPr/>
          <p:nvPr>
            <p:custDataLst>
              <p:tags r:id="rId15"/>
            </p:custDataLst>
          </p:nvPr>
        </p:nvSpPr>
        <p:spPr>
          <a:xfrm>
            <a:off x="9265251" y="4204473"/>
            <a:ext cx="2286000" cy="2105311"/>
          </a:xfrm>
          <a:prstGeom prst="rect">
            <a:avLst/>
          </a:prstGeom>
          <a:solidFill>
            <a:schemeClr val="accent1">
              <a:lumMod val="50000"/>
              <a:alpha val="100000"/>
            </a:schemeClr>
          </a:solidFill>
        </p:spPr>
      </p:sp>
      <p:sp>
        <p:nvSpPr>
          <p:cNvPr id="12" name="AutoShape 12"/>
          <p:cNvSpPr/>
          <p:nvPr>
            <p:custDataLst>
              <p:tags r:id="rId16"/>
            </p:custDataLst>
          </p:nvPr>
        </p:nvSpPr>
        <p:spPr>
          <a:xfrm>
            <a:off x="705451" y="3460761"/>
            <a:ext cx="2286000" cy="883920"/>
          </a:xfrm>
          <a:prstGeom prst="rect">
            <a:avLst/>
          </a:prstGeom>
          <a:solidFill>
            <a:schemeClr val="accent1">
              <a:alpha val="100000"/>
            </a:schemeClr>
          </a:solidFill>
        </p:spPr>
      </p:sp>
      <p:sp>
        <p:nvSpPr>
          <p:cNvPr id="13" name="AutoShape 13"/>
          <p:cNvSpPr/>
          <p:nvPr>
            <p:custDataLst>
              <p:tags r:id="rId17"/>
            </p:custDataLst>
          </p:nvPr>
        </p:nvSpPr>
        <p:spPr>
          <a:xfrm>
            <a:off x="705451" y="4206759"/>
            <a:ext cx="2286000" cy="2103025"/>
          </a:xfrm>
          <a:prstGeom prst="rect">
            <a:avLst/>
          </a:prstGeom>
          <a:solidFill>
            <a:schemeClr val="accent1">
              <a:lumMod val="50000"/>
              <a:alpha val="100000"/>
            </a:schemeClr>
          </a:solidFill>
        </p:spPr>
      </p:sp>
      <p:sp>
        <p:nvSpPr>
          <p:cNvPr id="14" name="AutoShape 14"/>
          <p:cNvSpPr/>
          <p:nvPr/>
        </p:nvSpPr>
        <p:spPr>
          <a:xfrm>
            <a:off x="454963" y="331168"/>
            <a:ext cx="84147" cy="84147"/>
          </a:xfrm>
          <a:prstGeom prst="ellipse">
            <a:avLst/>
          </a:prstGeom>
          <a:solidFill>
            <a:schemeClr val="accent1">
              <a:alpha val="100000"/>
            </a:schemeClr>
          </a:solidFill>
        </p:spPr>
      </p:sp>
      <p:sp>
        <p:nvSpPr>
          <p:cNvPr id="15" name="AutoShape 15"/>
          <p:cNvSpPr/>
          <p:nvPr/>
        </p:nvSpPr>
        <p:spPr>
          <a:xfrm>
            <a:off x="575049" y="337743"/>
            <a:ext cx="78137" cy="78137"/>
          </a:xfrm>
          <a:prstGeom prst="ellipse">
            <a:avLst/>
          </a:prstGeom>
          <a:solidFill>
            <a:schemeClr val="accent1">
              <a:alpha val="80000"/>
            </a:schemeClr>
          </a:solidFill>
        </p:spPr>
      </p:sp>
      <p:sp>
        <p:nvSpPr>
          <p:cNvPr id="16" name="AutoShape 16"/>
          <p:cNvSpPr/>
          <p:nvPr/>
        </p:nvSpPr>
        <p:spPr>
          <a:xfrm>
            <a:off x="689125" y="339460"/>
            <a:ext cx="74704" cy="74704"/>
          </a:xfrm>
          <a:prstGeom prst="ellipse">
            <a:avLst/>
          </a:prstGeom>
          <a:solidFill>
            <a:schemeClr val="accent1">
              <a:alpha val="60000"/>
            </a:schemeClr>
          </a:solidFill>
        </p:spPr>
      </p:sp>
      <p:sp>
        <p:nvSpPr>
          <p:cNvPr id="17" name="AutoShape 17"/>
          <p:cNvSpPr/>
          <p:nvPr/>
        </p:nvSpPr>
        <p:spPr>
          <a:xfrm>
            <a:off x="799768" y="348430"/>
            <a:ext cx="69238" cy="69238"/>
          </a:xfrm>
          <a:prstGeom prst="ellipse">
            <a:avLst/>
          </a:prstGeom>
          <a:solidFill>
            <a:schemeClr val="accent1">
              <a:alpha val="40000"/>
            </a:schemeClr>
          </a:solidFill>
        </p:spPr>
      </p:sp>
      <p:sp>
        <p:nvSpPr>
          <p:cNvPr id="18" name="AutoShape 18"/>
          <p:cNvSpPr/>
          <p:nvPr/>
        </p:nvSpPr>
        <p:spPr>
          <a:xfrm>
            <a:off x="904945" y="344297"/>
            <a:ext cx="65594" cy="65594"/>
          </a:xfrm>
          <a:prstGeom prst="ellipse">
            <a:avLst/>
          </a:prstGeom>
          <a:solidFill>
            <a:schemeClr val="accent1">
              <a:alpha val="20000"/>
            </a:schemeClr>
          </a:solidFill>
        </p:spPr>
      </p:sp>
      <p:sp>
        <p:nvSpPr>
          <p:cNvPr id="19" name="AutoShape 19"/>
          <p:cNvSpPr/>
          <p:nvPr/>
        </p:nvSpPr>
        <p:spPr>
          <a:xfrm>
            <a:off x="454963" y="448942"/>
            <a:ext cx="84147" cy="84147"/>
          </a:xfrm>
          <a:prstGeom prst="ellipse">
            <a:avLst/>
          </a:prstGeom>
          <a:solidFill>
            <a:schemeClr val="accent1">
              <a:alpha val="100000"/>
            </a:schemeClr>
          </a:solidFill>
        </p:spPr>
      </p:sp>
      <p:sp>
        <p:nvSpPr>
          <p:cNvPr id="20" name="AutoShape 20"/>
          <p:cNvSpPr/>
          <p:nvPr/>
        </p:nvSpPr>
        <p:spPr>
          <a:xfrm>
            <a:off x="575049" y="455517"/>
            <a:ext cx="78137" cy="78137"/>
          </a:xfrm>
          <a:prstGeom prst="ellipse">
            <a:avLst/>
          </a:prstGeom>
          <a:solidFill>
            <a:schemeClr val="accent1">
              <a:alpha val="80000"/>
            </a:schemeClr>
          </a:solidFill>
        </p:spPr>
      </p:sp>
      <p:sp>
        <p:nvSpPr>
          <p:cNvPr id="21" name="AutoShape 21"/>
          <p:cNvSpPr/>
          <p:nvPr/>
        </p:nvSpPr>
        <p:spPr>
          <a:xfrm>
            <a:off x="689125" y="457233"/>
            <a:ext cx="74704" cy="74704"/>
          </a:xfrm>
          <a:prstGeom prst="ellipse">
            <a:avLst/>
          </a:prstGeom>
          <a:solidFill>
            <a:schemeClr val="accent1">
              <a:alpha val="60000"/>
            </a:schemeClr>
          </a:solidFill>
        </p:spPr>
      </p:sp>
      <p:sp>
        <p:nvSpPr>
          <p:cNvPr id="22" name="AutoShape 22"/>
          <p:cNvSpPr/>
          <p:nvPr/>
        </p:nvSpPr>
        <p:spPr>
          <a:xfrm>
            <a:off x="799768" y="466203"/>
            <a:ext cx="69238" cy="69238"/>
          </a:xfrm>
          <a:prstGeom prst="ellipse">
            <a:avLst/>
          </a:prstGeom>
          <a:solidFill>
            <a:schemeClr val="accent1">
              <a:alpha val="40000"/>
            </a:schemeClr>
          </a:solidFill>
        </p:spPr>
      </p:sp>
      <p:sp>
        <p:nvSpPr>
          <p:cNvPr id="23" name="AutoShape 23"/>
          <p:cNvSpPr/>
          <p:nvPr/>
        </p:nvSpPr>
        <p:spPr>
          <a:xfrm>
            <a:off x="904945" y="462070"/>
            <a:ext cx="65594" cy="65594"/>
          </a:xfrm>
          <a:prstGeom prst="ellipse">
            <a:avLst/>
          </a:prstGeom>
          <a:solidFill>
            <a:schemeClr val="accent1">
              <a:alpha val="20000"/>
            </a:schemeClr>
          </a:solidFill>
        </p:spPr>
      </p:sp>
      <p:sp>
        <p:nvSpPr>
          <p:cNvPr id="24" name="AutoShape 24"/>
          <p:cNvSpPr/>
          <p:nvPr/>
        </p:nvSpPr>
        <p:spPr>
          <a:xfrm>
            <a:off x="454963" y="566715"/>
            <a:ext cx="84147" cy="84147"/>
          </a:xfrm>
          <a:prstGeom prst="ellipse">
            <a:avLst/>
          </a:prstGeom>
          <a:solidFill>
            <a:schemeClr val="accent1">
              <a:alpha val="100000"/>
            </a:schemeClr>
          </a:solidFill>
        </p:spPr>
      </p:sp>
      <p:sp>
        <p:nvSpPr>
          <p:cNvPr id="25" name="AutoShape 25"/>
          <p:cNvSpPr/>
          <p:nvPr/>
        </p:nvSpPr>
        <p:spPr>
          <a:xfrm>
            <a:off x="575049" y="573291"/>
            <a:ext cx="78137" cy="78137"/>
          </a:xfrm>
          <a:prstGeom prst="ellipse">
            <a:avLst/>
          </a:prstGeom>
          <a:solidFill>
            <a:schemeClr val="accent1">
              <a:alpha val="80000"/>
            </a:schemeClr>
          </a:solidFill>
        </p:spPr>
      </p:sp>
      <p:sp>
        <p:nvSpPr>
          <p:cNvPr id="26" name="AutoShape 26"/>
          <p:cNvSpPr/>
          <p:nvPr/>
        </p:nvSpPr>
        <p:spPr>
          <a:xfrm>
            <a:off x="689125" y="575007"/>
            <a:ext cx="74704" cy="74704"/>
          </a:xfrm>
          <a:prstGeom prst="ellipse">
            <a:avLst/>
          </a:prstGeom>
          <a:solidFill>
            <a:schemeClr val="accent1">
              <a:alpha val="60000"/>
            </a:schemeClr>
          </a:solidFill>
        </p:spPr>
      </p:sp>
      <p:sp>
        <p:nvSpPr>
          <p:cNvPr id="27" name="AutoShape 27"/>
          <p:cNvSpPr/>
          <p:nvPr/>
        </p:nvSpPr>
        <p:spPr>
          <a:xfrm>
            <a:off x="799768" y="583977"/>
            <a:ext cx="69238" cy="69238"/>
          </a:xfrm>
          <a:prstGeom prst="ellipse">
            <a:avLst/>
          </a:prstGeom>
          <a:solidFill>
            <a:schemeClr val="accent1">
              <a:alpha val="40000"/>
            </a:schemeClr>
          </a:solidFill>
        </p:spPr>
      </p:sp>
      <p:sp>
        <p:nvSpPr>
          <p:cNvPr id="28" name="AutoShape 28"/>
          <p:cNvSpPr/>
          <p:nvPr/>
        </p:nvSpPr>
        <p:spPr>
          <a:xfrm>
            <a:off x="904945" y="579844"/>
            <a:ext cx="65594" cy="65594"/>
          </a:xfrm>
          <a:prstGeom prst="ellipse">
            <a:avLst/>
          </a:prstGeom>
          <a:solidFill>
            <a:schemeClr val="accent1">
              <a:alpha val="20000"/>
            </a:schemeClr>
          </a:solidFill>
        </p:spPr>
      </p:sp>
      <p:sp>
        <p:nvSpPr>
          <p:cNvPr id="29" name="AutoShape 29"/>
          <p:cNvSpPr/>
          <p:nvPr/>
        </p:nvSpPr>
        <p:spPr>
          <a:xfrm>
            <a:off x="454963" y="684489"/>
            <a:ext cx="84147" cy="84147"/>
          </a:xfrm>
          <a:prstGeom prst="ellipse">
            <a:avLst/>
          </a:prstGeom>
          <a:solidFill>
            <a:schemeClr val="accent1">
              <a:alpha val="100000"/>
            </a:schemeClr>
          </a:solidFill>
        </p:spPr>
      </p:sp>
      <p:sp>
        <p:nvSpPr>
          <p:cNvPr id="30" name="AutoShape 30"/>
          <p:cNvSpPr/>
          <p:nvPr/>
        </p:nvSpPr>
        <p:spPr>
          <a:xfrm>
            <a:off x="575049" y="691064"/>
            <a:ext cx="78137" cy="78137"/>
          </a:xfrm>
          <a:prstGeom prst="ellipse">
            <a:avLst/>
          </a:prstGeom>
          <a:solidFill>
            <a:schemeClr val="accent1">
              <a:alpha val="80000"/>
            </a:schemeClr>
          </a:solidFill>
        </p:spPr>
      </p:sp>
      <p:sp>
        <p:nvSpPr>
          <p:cNvPr id="31" name="AutoShape 31"/>
          <p:cNvSpPr/>
          <p:nvPr/>
        </p:nvSpPr>
        <p:spPr>
          <a:xfrm>
            <a:off x="689125" y="692781"/>
            <a:ext cx="74704" cy="74704"/>
          </a:xfrm>
          <a:prstGeom prst="ellipse">
            <a:avLst/>
          </a:prstGeom>
          <a:solidFill>
            <a:schemeClr val="accent1">
              <a:alpha val="60000"/>
            </a:schemeClr>
          </a:solidFill>
        </p:spPr>
      </p:sp>
      <p:sp>
        <p:nvSpPr>
          <p:cNvPr id="32" name="AutoShape 32"/>
          <p:cNvSpPr/>
          <p:nvPr/>
        </p:nvSpPr>
        <p:spPr>
          <a:xfrm>
            <a:off x="799768" y="701751"/>
            <a:ext cx="69238" cy="69238"/>
          </a:xfrm>
          <a:prstGeom prst="ellipse">
            <a:avLst/>
          </a:prstGeom>
          <a:solidFill>
            <a:schemeClr val="accent1">
              <a:alpha val="40000"/>
            </a:schemeClr>
          </a:solidFill>
        </p:spPr>
      </p:sp>
      <p:sp>
        <p:nvSpPr>
          <p:cNvPr id="33" name="AutoShape 33"/>
          <p:cNvSpPr/>
          <p:nvPr/>
        </p:nvSpPr>
        <p:spPr>
          <a:xfrm>
            <a:off x="904945" y="697618"/>
            <a:ext cx="65594" cy="65594"/>
          </a:xfrm>
          <a:prstGeom prst="ellipse">
            <a:avLst/>
          </a:prstGeom>
          <a:solidFill>
            <a:schemeClr val="accent1">
              <a:alpha val="20000"/>
            </a:schemeClr>
          </a:solidFill>
        </p:spPr>
      </p:sp>
      <p:sp>
        <p:nvSpPr>
          <p:cNvPr id="34" name="TextBox 34"/>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solidFill>
                <a:latin typeface="微软雅黑" panose="020B0503020204020204" charset="-122"/>
                <a:ea typeface="微软雅黑" panose="020B0503020204020204" charset="-122"/>
                <a:cs typeface="微软雅黑" panose="020B0503020204020204" charset="-122"/>
              </a:rPr>
              <a:t>横向科研项目财务档案查询流程</a:t>
            </a:r>
            <a:endParaRPr lang="en-US" sz="3000" b="1">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35" name="TextBox 35"/>
          <p:cNvSpPr txBox="1"/>
          <p:nvPr>
            <p:custDataLst>
              <p:tags r:id="rId18"/>
            </p:custDataLst>
          </p:nvPr>
        </p:nvSpPr>
        <p:spPr>
          <a:xfrm>
            <a:off x="756455" y="4477571"/>
            <a:ext cx="2164942" cy="1552257"/>
          </a:xfrm>
          <a:prstGeom prst="rect">
            <a:avLst/>
          </a:prstGeom>
        </p:spPr>
        <p:txBody>
          <a:bodyPr wrap="square" lIns="66008" tIns="33052" rIns="66008" bIns="33052" rtlCol="0" anchor="ctr" anchorCtr="1">
            <a:normAutofit/>
          </a:bodyPr>
          <a:lstStyle/>
          <a:p>
            <a:pPr algn="ctr">
              <a:lnSpc>
                <a:spcPct val="150000"/>
              </a:lnSpc>
            </a:pPr>
            <a:r>
              <a:rPr lang="en-US" sz="1500">
                <a:solidFill>
                  <a:srgbClr val="FFFDFD">
                    <a:alpha val="100000"/>
                  </a:srgbClr>
                </a:solidFill>
                <a:latin typeface="微软雅黑" panose="020B0503020204020204" charset="-122"/>
                <a:ea typeface="微软雅黑" panose="020B0503020204020204" charset="-122"/>
                <a:cs typeface="微软雅黑" panose="020B0503020204020204" charset="-122"/>
              </a:rPr>
              <a:t>填写查询申请表，提供相关证明材料。</a:t>
            </a:r>
            <a:endParaRPr lang="en-US" sz="1500">
              <a:solidFill>
                <a:srgbClr val="FFFDFD">
                  <a:alpha val="100000"/>
                </a:srgbClr>
              </a:solidFill>
              <a:latin typeface="微软雅黑" panose="020B0503020204020204" charset="-122"/>
              <a:ea typeface="微软雅黑" panose="020B0503020204020204" charset="-122"/>
              <a:cs typeface="微软雅黑" panose="020B0503020204020204" charset="-122"/>
            </a:endParaRPr>
          </a:p>
        </p:txBody>
      </p:sp>
      <p:sp>
        <p:nvSpPr>
          <p:cNvPr id="36" name="TextBox 36"/>
          <p:cNvSpPr txBox="1"/>
          <p:nvPr>
            <p:custDataLst>
              <p:tags r:id="rId19"/>
            </p:custDataLst>
          </p:nvPr>
        </p:nvSpPr>
        <p:spPr>
          <a:xfrm>
            <a:off x="3628568" y="4477571"/>
            <a:ext cx="2164942" cy="1552257"/>
          </a:xfrm>
          <a:prstGeom prst="rect">
            <a:avLst/>
          </a:prstGeom>
        </p:spPr>
        <p:txBody>
          <a:bodyPr wrap="square" lIns="66008" tIns="33052" rIns="66008" bIns="33052" rtlCol="0" anchor="ctr" anchorCtr="1">
            <a:normAutofit/>
          </a:bodyPr>
          <a:lstStyle/>
          <a:p>
            <a:pPr algn="ctr">
              <a:lnSpc>
                <a:spcPct val="150000"/>
              </a:lnSpc>
            </a:pPr>
            <a:r>
              <a:rPr lang="en-US" sz="1500">
                <a:solidFill>
                  <a:srgbClr val="FFFDFD">
                    <a:alpha val="100000"/>
                  </a:srgbClr>
                </a:solidFill>
                <a:latin typeface="微软雅黑" panose="020B0503020204020204" charset="-122"/>
                <a:ea typeface="微软雅黑" panose="020B0503020204020204" charset="-122"/>
                <a:cs typeface="微软雅黑" panose="020B0503020204020204" charset="-122"/>
              </a:rPr>
              <a:t>财务部门</a:t>
            </a:r>
            <a:r>
              <a:rPr lang="zh-CN" altLang="en-US" sz="1500">
                <a:solidFill>
                  <a:srgbClr val="FFFDFD">
                    <a:alpha val="100000"/>
                  </a:srgbClr>
                </a:solidFill>
                <a:latin typeface="微软雅黑" panose="020B0503020204020204" charset="-122"/>
                <a:ea typeface="微软雅黑" panose="020B0503020204020204" charset="-122"/>
                <a:cs typeface="微软雅黑" panose="020B0503020204020204" charset="-122"/>
              </a:rPr>
              <a:t>、科研处</a:t>
            </a:r>
            <a:r>
              <a:rPr lang="en-US" sz="1500">
                <a:solidFill>
                  <a:srgbClr val="FFFDFD">
                    <a:alpha val="100000"/>
                  </a:srgbClr>
                </a:solidFill>
                <a:latin typeface="微软雅黑" panose="020B0503020204020204" charset="-122"/>
                <a:ea typeface="微软雅黑" panose="020B0503020204020204" charset="-122"/>
                <a:cs typeface="微软雅黑" panose="020B0503020204020204" charset="-122"/>
              </a:rPr>
              <a:t>审核查询申请，批准后方可查询。</a:t>
            </a:r>
            <a:endParaRPr lang="en-US" sz="1500">
              <a:solidFill>
                <a:srgbClr val="FFFDFD">
                  <a:alpha val="100000"/>
                </a:srgbClr>
              </a:solidFill>
              <a:latin typeface="微软雅黑" panose="020B0503020204020204" charset="-122"/>
              <a:ea typeface="微软雅黑" panose="020B0503020204020204" charset="-122"/>
              <a:cs typeface="微软雅黑" panose="020B0503020204020204" charset="-122"/>
            </a:endParaRPr>
          </a:p>
        </p:txBody>
      </p:sp>
      <p:sp>
        <p:nvSpPr>
          <p:cNvPr id="37" name="TextBox 37"/>
          <p:cNvSpPr txBox="1"/>
          <p:nvPr>
            <p:custDataLst>
              <p:tags r:id="rId20"/>
            </p:custDataLst>
          </p:nvPr>
        </p:nvSpPr>
        <p:spPr>
          <a:xfrm>
            <a:off x="6466794" y="4477571"/>
            <a:ext cx="2164942" cy="1552257"/>
          </a:xfrm>
          <a:prstGeom prst="rect">
            <a:avLst/>
          </a:prstGeom>
        </p:spPr>
        <p:txBody>
          <a:bodyPr wrap="square" lIns="66008" tIns="33052" rIns="66008" bIns="33052" rtlCol="0" anchor="ctr" anchorCtr="1">
            <a:normAutofit/>
          </a:bodyPr>
          <a:lstStyle/>
          <a:p>
            <a:pPr algn="ctr">
              <a:lnSpc>
                <a:spcPct val="150000"/>
              </a:lnSpc>
            </a:pPr>
            <a:r>
              <a:rPr lang="en-US" sz="1500">
                <a:solidFill>
                  <a:srgbClr val="FFFDFD">
                    <a:alpha val="100000"/>
                  </a:srgbClr>
                </a:solidFill>
                <a:latin typeface="微软雅黑" panose="020B0503020204020204" charset="-122"/>
                <a:ea typeface="微软雅黑" panose="020B0503020204020204" charset="-122"/>
                <a:cs typeface="微软雅黑" panose="020B0503020204020204" charset="-122"/>
              </a:rPr>
              <a:t>在财务部门指定地点借阅财务档案，确保档案完整、安全。</a:t>
            </a:r>
            <a:endParaRPr lang="en-US" sz="1500">
              <a:solidFill>
                <a:srgbClr val="FFFDFD">
                  <a:alpha val="100000"/>
                </a:srgbClr>
              </a:solidFill>
              <a:latin typeface="微软雅黑" panose="020B0503020204020204" charset="-122"/>
              <a:ea typeface="微软雅黑" panose="020B0503020204020204" charset="-122"/>
              <a:cs typeface="微软雅黑" panose="020B0503020204020204" charset="-122"/>
            </a:endParaRPr>
          </a:p>
        </p:txBody>
      </p:sp>
      <p:sp>
        <p:nvSpPr>
          <p:cNvPr id="38" name="TextBox 38"/>
          <p:cNvSpPr txBox="1"/>
          <p:nvPr>
            <p:custDataLst>
              <p:tags r:id="rId21"/>
            </p:custDataLst>
          </p:nvPr>
        </p:nvSpPr>
        <p:spPr>
          <a:xfrm>
            <a:off x="9318371" y="4477571"/>
            <a:ext cx="2164942" cy="1552257"/>
          </a:xfrm>
          <a:prstGeom prst="rect">
            <a:avLst/>
          </a:prstGeom>
        </p:spPr>
        <p:txBody>
          <a:bodyPr wrap="square" lIns="66008" tIns="33052" rIns="66008" bIns="33052" rtlCol="0" anchor="ctr" anchorCtr="1">
            <a:normAutofit/>
          </a:bodyPr>
          <a:lstStyle/>
          <a:p>
            <a:pPr algn="ctr">
              <a:lnSpc>
                <a:spcPct val="150000"/>
              </a:lnSpc>
            </a:pPr>
            <a:r>
              <a:rPr lang="en-US" sz="1500">
                <a:solidFill>
                  <a:srgbClr val="FFFDFD">
                    <a:alpha val="100000"/>
                  </a:srgbClr>
                </a:solidFill>
                <a:latin typeface="微软雅黑" panose="020B0503020204020204" charset="-122"/>
                <a:ea typeface="微软雅黑" panose="020B0503020204020204" charset="-122"/>
                <a:cs typeface="微软雅黑" panose="020B0503020204020204" charset="-122"/>
              </a:rPr>
              <a:t>借阅完毕后及时归还档案，做好借阅记录。</a:t>
            </a:r>
            <a:endParaRPr lang="en-US" sz="1500">
              <a:solidFill>
                <a:srgbClr val="FFFDFD">
                  <a:alpha val="100000"/>
                </a:srgbClr>
              </a:solidFill>
              <a:latin typeface="微软雅黑" panose="020B0503020204020204" charset="-122"/>
              <a:ea typeface="微软雅黑" panose="020B0503020204020204" charset="-122"/>
              <a:cs typeface="微软雅黑" panose="020B0503020204020204" charset="-122"/>
            </a:endParaRPr>
          </a:p>
        </p:txBody>
      </p:sp>
      <p:sp>
        <p:nvSpPr>
          <p:cNvPr id="39" name="TextBox 39"/>
          <p:cNvSpPr txBox="1"/>
          <p:nvPr>
            <p:custDataLst>
              <p:tags r:id="rId22"/>
            </p:custDataLst>
          </p:nvPr>
        </p:nvSpPr>
        <p:spPr>
          <a:xfrm>
            <a:off x="705451" y="3588593"/>
            <a:ext cx="2267763" cy="490334"/>
          </a:xfrm>
          <a:prstGeom prst="rect">
            <a:avLst/>
          </a:prstGeom>
        </p:spPr>
        <p:txBody>
          <a:bodyPr wrap="square" lIns="66008" tIns="33052" rIns="66008" bIns="33052" rtlCol="0" anchor="ctr" anchorCtr="1">
            <a:normAutofit/>
          </a:bodyPr>
          <a:lstStyle/>
          <a:p>
            <a:pPr algn="ctr">
              <a:lnSpc>
                <a:spcPct val="120000"/>
              </a:lnSpc>
            </a:pPr>
            <a:r>
              <a:rPr lang="en-US" sz="2025" b="1">
                <a:solidFill>
                  <a:srgbClr val="FFFFFF">
                    <a:alpha val="100000"/>
                  </a:srgbClr>
                </a:solidFill>
                <a:latin typeface="微软雅黑" panose="020B0503020204020204" charset="-122"/>
                <a:ea typeface="微软雅黑" panose="020B0503020204020204" charset="-122"/>
                <a:cs typeface="微软雅黑" panose="020B0503020204020204" charset="-122"/>
              </a:rPr>
              <a:t>查询申请</a:t>
            </a:r>
            <a:endParaRPr lang="en-US" sz="202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40" name="TextBox 40"/>
          <p:cNvSpPr txBox="1"/>
          <p:nvPr>
            <p:custDataLst>
              <p:tags r:id="rId23"/>
            </p:custDataLst>
          </p:nvPr>
        </p:nvSpPr>
        <p:spPr>
          <a:xfrm>
            <a:off x="3628568" y="3588593"/>
            <a:ext cx="2267763" cy="490334"/>
          </a:xfrm>
          <a:prstGeom prst="rect">
            <a:avLst/>
          </a:prstGeom>
        </p:spPr>
        <p:txBody>
          <a:bodyPr wrap="square" lIns="66008" tIns="33052" rIns="66008" bIns="33052" rtlCol="0" anchor="ctr" anchorCtr="1">
            <a:normAutofit/>
          </a:bodyPr>
          <a:lstStyle/>
          <a:p>
            <a:pPr algn="ctr">
              <a:lnSpc>
                <a:spcPct val="120000"/>
              </a:lnSpc>
            </a:pPr>
            <a:r>
              <a:rPr lang="en-US" sz="2025" b="1">
                <a:solidFill>
                  <a:srgbClr val="FFFFFF">
                    <a:alpha val="100000"/>
                  </a:srgbClr>
                </a:solidFill>
                <a:latin typeface="微软雅黑" panose="020B0503020204020204" charset="-122"/>
                <a:ea typeface="微软雅黑" panose="020B0503020204020204" charset="-122"/>
                <a:cs typeface="微软雅黑" panose="020B0503020204020204" charset="-122"/>
              </a:rPr>
              <a:t>审核批准</a:t>
            </a:r>
            <a:endParaRPr lang="en-US" sz="202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41" name="TextBox 41"/>
          <p:cNvSpPr txBox="1"/>
          <p:nvPr>
            <p:custDataLst>
              <p:tags r:id="rId24"/>
            </p:custDataLst>
          </p:nvPr>
        </p:nvSpPr>
        <p:spPr>
          <a:xfrm>
            <a:off x="6433598" y="3588593"/>
            <a:ext cx="2267763" cy="490334"/>
          </a:xfrm>
          <a:prstGeom prst="rect">
            <a:avLst/>
          </a:prstGeom>
        </p:spPr>
        <p:txBody>
          <a:bodyPr wrap="square" lIns="66008" tIns="33052" rIns="66008" bIns="33052" rtlCol="0" anchor="ctr" anchorCtr="1">
            <a:normAutofit/>
          </a:bodyPr>
          <a:lstStyle/>
          <a:p>
            <a:pPr algn="ctr">
              <a:lnSpc>
                <a:spcPct val="120000"/>
              </a:lnSpc>
            </a:pPr>
            <a:r>
              <a:rPr lang="en-US" sz="2025" b="1">
                <a:solidFill>
                  <a:srgbClr val="FFFFFF">
                    <a:alpha val="100000"/>
                  </a:srgbClr>
                </a:solidFill>
                <a:latin typeface="微软雅黑" panose="020B0503020204020204" charset="-122"/>
                <a:ea typeface="微软雅黑" panose="020B0503020204020204" charset="-122"/>
                <a:cs typeface="微软雅黑" panose="020B0503020204020204" charset="-122"/>
              </a:rPr>
              <a:t>档案借阅</a:t>
            </a:r>
            <a:endParaRPr lang="en-US" sz="202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42" name="TextBox 42"/>
          <p:cNvSpPr txBox="1"/>
          <p:nvPr>
            <p:custDataLst>
              <p:tags r:id="rId25"/>
            </p:custDataLst>
          </p:nvPr>
        </p:nvSpPr>
        <p:spPr>
          <a:xfrm>
            <a:off x="9265251" y="3588593"/>
            <a:ext cx="2267763" cy="490334"/>
          </a:xfrm>
          <a:prstGeom prst="rect">
            <a:avLst/>
          </a:prstGeom>
        </p:spPr>
        <p:txBody>
          <a:bodyPr wrap="square" lIns="66008" tIns="33052" rIns="66008" bIns="33052" rtlCol="0" anchor="ctr" anchorCtr="1">
            <a:normAutofit/>
          </a:bodyPr>
          <a:lstStyle/>
          <a:p>
            <a:pPr algn="ctr">
              <a:lnSpc>
                <a:spcPct val="120000"/>
              </a:lnSpc>
            </a:pPr>
            <a:r>
              <a:rPr lang="en-US" sz="2025" b="1">
                <a:solidFill>
                  <a:srgbClr val="FFFFFF">
                    <a:alpha val="100000"/>
                  </a:srgbClr>
                </a:solidFill>
                <a:latin typeface="微软雅黑" panose="020B0503020204020204" charset="-122"/>
                <a:ea typeface="微软雅黑" panose="020B0503020204020204" charset="-122"/>
                <a:cs typeface="微软雅黑" panose="020B0503020204020204" charset="-122"/>
              </a:rPr>
              <a:t>归还档案</a:t>
            </a:r>
            <a:endParaRPr lang="en-US" sz="202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32042" r="32042"/>
          <a:stretch>
            <a:fillRect/>
          </a:stretch>
        </p:blipFill>
        <p:spPr>
          <a:xfrm>
            <a:off x="454963" y="1569535"/>
            <a:ext cx="4219249" cy="4219249"/>
          </a:xfrm>
          <a:prstGeom prst="ellipse">
            <a:avLst/>
          </a:prstGeom>
        </p:spPr>
      </p:pic>
      <p:sp>
        <p:nvSpPr>
          <p:cNvPr id="3" name="AutoShape 3"/>
          <p:cNvSpPr/>
          <p:nvPr>
            <p:custDataLst>
              <p:tags r:id="rId3"/>
            </p:custDataLst>
          </p:nvPr>
        </p:nvSpPr>
        <p:spPr>
          <a:xfrm>
            <a:off x="5328795" y="1294832"/>
            <a:ext cx="6099220" cy="1468186"/>
          </a:xfrm>
          <a:prstGeom prst="rect">
            <a:avLst/>
          </a:prstGeom>
          <a:solidFill>
            <a:schemeClr val="accent2">
              <a:alpha val="100000"/>
            </a:schemeClr>
          </a:solidFill>
        </p:spPr>
      </p:sp>
      <p:sp>
        <p:nvSpPr>
          <p:cNvPr id="4" name="TextBox 4"/>
          <p:cNvSpPr txBox="1"/>
          <p:nvPr>
            <p:custDataLst>
              <p:tags r:id="rId4"/>
            </p:custDataLst>
          </p:nvPr>
        </p:nvSpPr>
        <p:spPr>
          <a:xfrm>
            <a:off x="5632910" y="1424361"/>
            <a:ext cx="3055242" cy="398526"/>
          </a:xfrm>
          <a:prstGeom prst="rect">
            <a:avLst/>
          </a:prstGeom>
        </p:spPr>
        <p:txBody>
          <a:bodyPr vert="horz" wrap="square" lIns="114300" tIns="57150" rIns="114300" bIns="57150" rtlCol="0" anchor="t" anchorCtr="0">
            <a:spAutoFit/>
          </a:bodyPr>
          <a:lstStyle/>
          <a:p>
            <a:pPr>
              <a:lnSpc>
                <a:spcPct val="77000"/>
              </a:lnSpc>
              <a:spcBef>
                <a:spcPts val="450"/>
              </a:spcBef>
            </a:pPr>
            <a:r>
              <a:rPr lang="en-US" sz="2325" b="1">
                <a:solidFill>
                  <a:srgbClr val="FFFFFF"/>
                </a:solidFill>
                <a:latin typeface="微软雅黑" panose="020B0503020204020204" charset="-122"/>
                <a:ea typeface="微软雅黑" panose="020B0503020204020204" charset="-122"/>
                <a:cs typeface="微软雅黑" panose="020B0503020204020204" charset="-122"/>
              </a:rPr>
              <a:t>借阅人姓名</a:t>
            </a:r>
            <a:endParaRPr lang="en-US" sz="2325"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5" name="TextBox 5"/>
          <p:cNvSpPr txBox="1"/>
          <p:nvPr>
            <p:custDataLst>
              <p:tags r:id="rId5"/>
            </p:custDataLst>
          </p:nvPr>
        </p:nvSpPr>
        <p:spPr>
          <a:xfrm>
            <a:off x="5632910" y="1910708"/>
            <a:ext cx="5568066" cy="702183"/>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solidFill>
                <a:latin typeface="微软雅黑" panose="020B0503020204020204" charset="-122"/>
                <a:ea typeface="微软雅黑" panose="020B0503020204020204" charset="-122"/>
                <a:cs typeface="微软雅黑" panose="020B0503020204020204" charset="-122"/>
              </a:rPr>
              <a:t>填写借阅人的真实姓名。</a:t>
            </a:r>
            <a:endParaRPr lang="en-US" sz="1500">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6" name="AutoShape 6"/>
          <p:cNvSpPr/>
          <p:nvPr>
            <p:custDataLst>
              <p:tags r:id="rId6"/>
            </p:custDataLst>
          </p:nvPr>
        </p:nvSpPr>
        <p:spPr>
          <a:xfrm>
            <a:off x="5163133" y="1294832"/>
            <a:ext cx="165663" cy="1468186"/>
          </a:xfrm>
          <a:prstGeom prst="rect">
            <a:avLst/>
          </a:prstGeom>
          <a:solidFill>
            <a:schemeClr val="accent1">
              <a:alpha val="100000"/>
            </a:schemeClr>
          </a:solidFill>
        </p:spPr>
      </p:sp>
      <p:sp>
        <p:nvSpPr>
          <p:cNvPr id="7" name="AutoShape 7"/>
          <p:cNvSpPr/>
          <p:nvPr>
            <p:custDataLst>
              <p:tags r:id="rId7"/>
            </p:custDataLst>
          </p:nvPr>
        </p:nvSpPr>
        <p:spPr>
          <a:xfrm>
            <a:off x="5328795" y="2945066"/>
            <a:ext cx="6099220" cy="1468186"/>
          </a:xfrm>
          <a:prstGeom prst="rect">
            <a:avLst/>
          </a:prstGeom>
          <a:solidFill>
            <a:schemeClr val="accent2">
              <a:alpha val="100000"/>
            </a:schemeClr>
          </a:solidFill>
        </p:spPr>
      </p:sp>
      <p:sp>
        <p:nvSpPr>
          <p:cNvPr id="8" name="TextBox 8"/>
          <p:cNvSpPr txBox="1"/>
          <p:nvPr>
            <p:custDataLst>
              <p:tags r:id="rId8"/>
            </p:custDataLst>
          </p:nvPr>
        </p:nvSpPr>
        <p:spPr>
          <a:xfrm>
            <a:off x="5632910" y="3074595"/>
            <a:ext cx="3055242" cy="389890"/>
          </a:xfrm>
          <a:prstGeom prst="rect">
            <a:avLst/>
          </a:prstGeom>
        </p:spPr>
        <p:txBody>
          <a:bodyPr vert="horz" wrap="square" lIns="114300" tIns="57150" rIns="114300" bIns="57150" rtlCol="0" anchor="t" anchorCtr="0">
            <a:spAutoFit/>
          </a:bodyPr>
          <a:lstStyle/>
          <a:p>
            <a:pPr>
              <a:lnSpc>
                <a:spcPct val="77000"/>
              </a:lnSpc>
              <a:spcBef>
                <a:spcPts val="450"/>
              </a:spcBef>
            </a:pPr>
            <a:r>
              <a:rPr lang="en-US" sz="2325" b="1">
                <a:solidFill>
                  <a:srgbClr val="FFFFFF"/>
                </a:solidFill>
                <a:latin typeface="微软雅黑" panose="020B0503020204020204" charset="-122"/>
                <a:ea typeface="微软雅黑" panose="020B0503020204020204" charset="-122"/>
                <a:cs typeface="微软雅黑" panose="020B0503020204020204" charset="-122"/>
              </a:rPr>
              <a:t>借阅人</a:t>
            </a:r>
            <a:r>
              <a:rPr lang="zh-CN" altLang="en-US" sz="2325" b="1">
                <a:solidFill>
                  <a:srgbClr val="FFFFFF"/>
                </a:solidFill>
                <a:latin typeface="微软雅黑" panose="020B0503020204020204" charset="-122"/>
                <a:ea typeface="微软雅黑" panose="020B0503020204020204" charset="-122"/>
                <a:cs typeface="微软雅黑" panose="020B0503020204020204" charset="-122"/>
              </a:rPr>
              <a:t>学院</a:t>
            </a:r>
            <a:endParaRPr lang="zh-CN" altLang="en-US" sz="2325"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9" name="TextBox 9"/>
          <p:cNvSpPr txBox="1"/>
          <p:nvPr>
            <p:custDataLst>
              <p:tags r:id="rId9"/>
            </p:custDataLst>
          </p:nvPr>
        </p:nvSpPr>
        <p:spPr>
          <a:xfrm>
            <a:off x="5632910" y="3560941"/>
            <a:ext cx="5568066" cy="702183"/>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solidFill>
                <a:latin typeface="微软雅黑" panose="020B0503020204020204" charset="-122"/>
                <a:ea typeface="微软雅黑" panose="020B0503020204020204" charset="-122"/>
                <a:cs typeface="微软雅黑" panose="020B0503020204020204" charset="-122"/>
              </a:rPr>
              <a:t>填写借阅人所在单位或部门的全称。</a:t>
            </a:r>
            <a:endParaRPr lang="en-US" sz="1500">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10" name="AutoShape 10"/>
          <p:cNvSpPr/>
          <p:nvPr>
            <p:custDataLst>
              <p:tags r:id="rId10"/>
            </p:custDataLst>
          </p:nvPr>
        </p:nvSpPr>
        <p:spPr>
          <a:xfrm>
            <a:off x="5163133" y="2945066"/>
            <a:ext cx="165663" cy="1468186"/>
          </a:xfrm>
          <a:prstGeom prst="rect">
            <a:avLst/>
          </a:prstGeom>
          <a:solidFill>
            <a:schemeClr val="accent1">
              <a:alpha val="100000"/>
            </a:schemeClr>
          </a:solidFill>
        </p:spPr>
      </p:sp>
      <p:sp>
        <p:nvSpPr>
          <p:cNvPr id="11" name="AutoShape 11"/>
          <p:cNvSpPr/>
          <p:nvPr>
            <p:custDataLst>
              <p:tags r:id="rId11"/>
            </p:custDataLst>
          </p:nvPr>
        </p:nvSpPr>
        <p:spPr>
          <a:xfrm>
            <a:off x="5328795" y="4595300"/>
            <a:ext cx="6099220" cy="1468186"/>
          </a:xfrm>
          <a:prstGeom prst="rect">
            <a:avLst/>
          </a:prstGeom>
          <a:solidFill>
            <a:schemeClr val="accent2">
              <a:alpha val="100000"/>
            </a:schemeClr>
          </a:solidFill>
        </p:spPr>
      </p:sp>
      <p:sp>
        <p:nvSpPr>
          <p:cNvPr id="12" name="TextBox 12"/>
          <p:cNvSpPr txBox="1"/>
          <p:nvPr>
            <p:custDataLst>
              <p:tags r:id="rId12"/>
            </p:custDataLst>
          </p:nvPr>
        </p:nvSpPr>
        <p:spPr>
          <a:xfrm>
            <a:off x="5632910" y="4724828"/>
            <a:ext cx="3055242" cy="398526"/>
          </a:xfrm>
          <a:prstGeom prst="rect">
            <a:avLst/>
          </a:prstGeom>
        </p:spPr>
        <p:txBody>
          <a:bodyPr vert="horz" wrap="square" lIns="114300" tIns="57150" rIns="114300" bIns="57150" rtlCol="0" anchor="t" anchorCtr="0">
            <a:spAutoFit/>
          </a:bodyPr>
          <a:lstStyle/>
          <a:p>
            <a:pPr>
              <a:lnSpc>
                <a:spcPct val="77000"/>
              </a:lnSpc>
              <a:spcBef>
                <a:spcPts val="450"/>
              </a:spcBef>
            </a:pPr>
            <a:r>
              <a:rPr lang="en-US" sz="2325" b="1">
                <a:solidFill>
                  <a:srgbClr val="FFFFFF"/>
                </a:solidFill>
                <a:latin typeface="微软雅黑" panose="020B0503020204020204" charset="-122"/>
                <a:ea typeface="微软雅黑" panose="020B0503020204020204" charset="-122"/>
                <a:cs typeface="微软雅黑" panose="020B0503020204020204" charset="-122"/>
              </a:rPr>
              <a:t>借阅时间</a:t>
            </a:r>
            <a:endParaRPr lang="en-US" sz="2325"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13" name="TextBox 13"/>
          <p:cNvSpPr txBox="1"/>
          <p:nvPr>
            <p:custDataLst>
              <p:tags r:id="rId13"/>
            </p:custDataLst>
          </p:nvPr>
        </p:nvSpPr>
        <p:spPr>
          <a:xfrm>
            <a:off x="5632910" y="5211175"/>
            <a:ext cx="5568066" cy="702183"/>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solidFill>
                <a:latin typeface="微软雅黑" panose="020B0503020204020204" charset="-122"/>
                <a:ea typeface="微软雅黑" panose="020B0503020204020204" charset="-122"/>
                <a:cs typeface="微软雅黑" panose="020B0503020204020204" charset="-122"/>
              </a:rPr>
              <a:t>填写借阅档案的具体日期和时间。</a:t>
            </a:r>
            <a:endParaRPr lang="en-US" sz="1500">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14" name="AutoShape 14"/>
          <p:cNvSpPr/>
          <p:nvPr>
            <p:custDataLst>
              <p:tags r:id="rId14"/>
            </p:custDataLst>
          </p:nvPr>
        </p:nvSpPr>
        <p:spPr>
          <a:xfrm>
            <a:off x="5163133" y="4595300"/>
            <a:ext cx="165663" cy="1468186"/>
          </a:xfrm>
          <a:prstGeom prst="rect">
            <a:avLst/>
          </a:prstGeom>
          <a:solidFill>
            <a:schemeClr val="accent1">
              <a:alpha val="100000"/>
            </a:schemeClr>
          </a:solidFill>
        </p:spPr>
      </p:sp>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solidFill>
                <a:latin typeface="微软雅黑" panose="020B0503020204020204" charset="-122"/>
                <a:ea typeface="微软雅黑" panose="020B0503020204020204" charset="-122"/>
                <a:cs typeface="微软雅黑" panose="020B0503020204020204" charset="-122"/>
              </a:rPr>
              <a:t>借阅登记表格式</a:t>
            </a:r>
            <a:endParaRPr lang="en-US" sz="3000" b="1">
              <a:solidFill>
                <a:schemeClr val="accent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16667" r="16667"/>
          <a:stretch>
            <a:fillRect/>
          </a:stretch>
        </p:blipFill>
        <p:spPr>
          <a:xfrm>
            <a:off x="4289936" y="1498289"/>
            <a:ext cx="3861422" cy="3861422"/>
          </a:xfrm>
          <a:prstGeom prst="diamond">
            <a:avLst/>
          </a:prstGeom>
        </p:spPr>
      </p:pic>
      <p:sp>
        <p:nvSpPr>
          <p:cNvPr id="3" name="AutoShape 3"/>
          <p:cNvSpPr/>
          <p:nvPr/>
        </p:nvSpPr>
        <p:spPr>
          <a:xfrm>
            <a:off x="4429413" y="1744054"/>
            <a:ext cx="682752" cy="682752"/>
          </a:xfrm>
          <a:prstGeom prst="ellipse">
            <a:avLst/>
          </a:prstGeom>
          <a:solidFill>
            <a:schemeClr val="accent2">
              <a:alpha val="100000"/>
            </a:schemeClr>
          </a:solidFill>
        </p:spPr>
      </p:sp>
      <p:sp>
        <p:nvSpPr>
          <p:cNvPr id="4" name="TextBox 4"/>
          <p:cNvSpPr txBox="1"/>
          <p:nvPr/>
        </p:nvSpPr>
        <p:spPr>
          <a:xfrm>
            <a:off x="216800" y="2131183"/>
            <a:ext cx="3905833" cy="702183"/>
          </a:xfrm>
          <a:prstGeom prst="rect">
            <a:avLst/>
          </a:prstGeom>
        </p:spPr>
        <p:txBody>
          <a:bodyPr vert="horz" wrap="square" lIns="114300" tIns="57150" rIns="114300" bIns="57150" rtlCol="0" anchor="t" anchorCtr="0">
            <a:spAutoFit/>
          </a:bodyPr>
          <a:lstStyle/>
          <a:p>
            <a:pPr algn="r">
              <a:lnSpc>
                <a:spcPct val="120000"/>
              </a:lnSpc>
            </a:pPr>
            <a:r>
              <a:rPr lang="en-US" sz="1500">
                <a:solidFill>
                  <a:schemeClr val="dk1"/>
                </a:solidFill>
                <a:latin typeface="微软雅黑" panose="020B0503020204020204" charset="-122"/>
                <a:ea typeface="微软雅黑" panose="020B0503020204020204" charset="-122"/>
                <a:cs typeface="微软雅黑" panose="020B0503020204020204" charset="-122"/>
              </a:rPr>
              <a:t>填写所借档案的全称或关键词。</a:t>
            </a:r>
            <a:endParaRPr lang="en-US" sz="150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TextBox 5"/>
          <p:cNvSpPr txBox="1"/>
          <p:nvPr/>
        </p:nvSpPr>
        <p:spPr>
          <a:xfrm>
            <a:off x="44972" y="1608799"/>
            <a:ext cx="4521094" cy="398526"/>
          </a:xfrm>
          <a:prstGeom prst="rect">
            <a:avLst/>
          </a:prstGeom>
        </p:spPr>
        <p:txBody>
          <a:bodyPr vert="horz" wrap="square" lIns="114300" tIns="57150" rIns="114300" bIns="57150" rtlCol="0" anchor="t" anchorCtr="0">
            <a:spAutoFit/>
          </a:bodyPr>
          <a:lstStyle/>
          <a:p>
            <a:pPr algn="ctr">
              <a:lnSpc>
                <a:spcPct val="77000"/>
              </a:lnSpc>
            </a:pPr>
            <a:r>
              <a:rPr lang="en-US" sz="2325" b="1">
                <a:solidFill>
                  <a:schemeClr val="accent1"/>
                </a:solidFill>
                <a:latin typeface="微软雅黑" panose="020B0503020204020204" charset="-122"/>
                <a:ea typeface="微软雅黑" panose="020B0503020204020204" charset="-122"/>
                <a:cs typeface="微软雅黑" panose="020B0503020204020204" charset="-122"/>
              </a:rPr>
              <a:t>借阅档案名称</a:t>
            </a:r>
            <a:endParaRPr lang="en-US" sz="2325" b="1">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6" name="Freeform 6"/>
          <p:cNvSpPr/>
          <p:nvPr/>
        </p:nvSpPr>
        <p:spPr>
          <a:xfrm>
            <a:off x="4566065" y="1914535"/>
            <a:ext cx="418083" cy="363887"/>
          </a:xfrm>
          <a:custGeom>
            <a:avLst/>
            <a:gdLst/>
            <a:ahLst/>
            <a:cxnLst/>
            <a:rect l="l" t="t" r="r" b="b"/>
            <a:pathLst>
              <a:path w="304800" h="304800">
                <a:moveTo>
                  <a:pt x="257299" y="240773"/>
                </a:moveTo>
                <a:lnTo>
                  <a:pt x="257299" y="258156"/>
                </a:lnTo>
                <a:lnTo>
                  <a:pt x="47501" y="258156"/>
                </a:lnTo>
                <a:lnTo>
                  <a:pt x="47501" y="240773"/>
                </a:lnTo>
                <a:cubicBezTo>
                  <a:pt x="47501" y="240773"/>
                  <a:pt x="43015" y="231162"/>
                  <a:pt x="67361" y="208112"/>
                </a:cubicBezTo>
                <a:cubicBezTo>
                  <a:pt x="91688" y="185071"/>
                  <a:pt x="88487" y="125511"/>
                  <a:pt x="88487" y="85173"/>
                </a:cubicBezTo>
                <a:cubicBezTo>
                  <a:pt x="88487" y="44834"/>
                  <a:pt x="145142" y="43977"/>
                  <a:pt x="145142" y="43977"/>
                </a:cubicBezTo>
                <a:lnTo>
                  <a:pt x="147085" y="43977"/>
                </a:lnTo>
                <a:cubicBezTo>
                  <a:pt x="147085" y="43996"/>
                  <a:pt x="147085" y="43701"/>
                  <a:pt x="147085" y="37424"/>
                </a:cubicBezTo>
                <a:cubicBezTo>
                  <a:pt x="147085" y="33395"/>
                  <a:pt x="133560" y="18802"/>
                  <a:pt x="133560" y="18802"/>
                </a:cubicBezTo>
                <a:lnTo>
                  <a:pt x="133360" y="9973"/>
                </a:lnTo>
                <a:lnTo>
                  <a:pt x="171555" y="9973"/>
                </a:lnTo>
                <a:lnTo>
                  <a:pt x="171298" y="19136"/>
                </a:lnTo>
                <a:cubicBezTo>
                  <a:pt x="171298" y="19136"/>
                  <a:pt x="156639" y="33719"/>
                  <a:pt x="156639" y="38014"/>
                </a:cubicBezTo>
                <a:cubicBezTo>
                  <a:pt x="156639" y="42167"/>
                  <a:pt x="156639" y="43558"/>
                  <a:pt x="156639" y="43967"/>
                </a:cubicBezTo>
                <a:lnTo>
                  <a:pt x="159658" y="43967"/>
                </a:lnTo>
                <a:cubicBezTo>
                  <a:pt x="159658" y="43967"/>
                  <a:pt x="216313" y="44825"/>
                  <a:pt x="216313" y="85163"/>
                </a:cubicBezTo>
                <a:cubicBezTo>
                  <a:pt x="216313" y="125501"/>
                  <a:pt x="213112" y="185071"/>
                  <a:pt x="237449" y="208121"/>
                </a:cubicBezTo>
                <a:cubicBezTo>
                  <a:pt x="261785" y="231172"/>
                  <a:pt x="257299" y="240773"/>
                  <a:pt x="257299" y="240773"/>
                </a:cubicBezTo>
                <a:close/>
                <a:moveTo>
                  <a:pt x="176327" y="267367"/>
                </a:moveTo>
                <a:cubicBezTo>
                  <a:pt x="176327" y="280559"/>
                  <a:pt x="165640" y="294827"/>
                  <a:pt x="152457" y="294827"/>
                </a:cubicBezTo>
                <a:cubicBezTo>
                  <a:pt x="139275" y="294827"/>
                  <a:pt x="128588" y="280559"/>
                  <a:pt x="128588" y="267367"/>
                </a:cubicBezTo>
                <a:cubicBezTo>
                  <a:pt x="128588" y="267662"/>
                  <a:pt x="176327" y="267062"/>
                  <a:pt x="176327" y="267367"/>
                </a:cubicBezTo>
                <a:close/>
              </a:path>
            </a:pathLst>
          </a:custGeom>
          <a:solidFill>
            <a:srgbClr val="FFFFFF">
              <a:alpha val="100000"/>
            </a:srgbClr>
          </a:solidFill>
        </p:spPr>
      </p:sp>
      <p:sp>
        <p:nvSpPr>
          <p:cNvPr id="7" name="AutoShape 7"/>
          <p:cNvSpPr/>
          <p:nvPr/>
        </p:nvSpPr>
        <p:spPr>
          <a:xfrm>
            <a:off x="7180959" y="1688047"/>
            <a:ext cx="682752" cy="682752"/>
          </a:xfrm>
          <a:prstGeom prst="ellipse">
            <a:avLst/>
          </a:prstGeom>
          <a:solidFill>
            <a:schemeClr val="accent2">
              <a:alpha val="100000"/>
            </a:schemeClr>
          </a:solidFill>
        </p:spPr>
      </p:sp>
      <p:sp>
        <p:nvSpPr>
          <p:cNvPr id="8" name="TextBox 8"/>
          <p:cNvSpPr txBox="1"/>
          <p:nvPr/>
        </p:nvSpPr>
        <p:spPr>
          <a:xfrm>
            <a:off x="8027972" y="2131183"/>
            <a:ext cx="3905833" cy="702183"/>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solidFill>
                <a:latin typeface="微软雅黑" panose="020B0503020204020204" charset="-122"/>
                <a:ea typeface="微软雅黑" panose="020B0503020204020204" charset="-122"/>
                <a:cs typeface="微软雅黑" panose="020B0503020204020204" charset="-122"/>
              </a:rPr>
              <a:t>填写借阅档案的具体目的和用途。</a:t>
            </a:r>
            <a:endParaRPr lang="en-US" sz="150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9" name="TextBox 9"/>
          <p:cNvSpPr txBox="1"/>
          <p:nvPr/>
        </p:nvSpPr>
        <p:spPr>
          <a:xfrm>
            <a:off x="7606701" y="1608799"/>
            <a:ext cx="4521094" cy="398526"/>
          </a:xfrm>
          <a:prstGeom prst="rect">
            <a:avLst/>
          </a:prstGeom>
        </p:spPr>
        <p:txBody>
          <a:bodyPr vert="horz" wrap="square" lIns="114300" tIns="57150" rIns="114300" bIns="57150" rtlCol="0" anchor="t" anchorCtr="0">
            <a:spAutoFit/>
          </a:bodyPr>
          <a:lstStyle/>
          <a:p>
            <a:pPr algn="ctr">
              <a:lnSpc>
                <a:spcPct val="77000"/>
              </a:lnSpc>
            </a:pPr>
            <a:r>
              <a:rPr lang="en-US" sz="2325" b="1">
                <a:solidFill>
                  <a:schemeClr val="accent1"/>
                </a:solidFill>
                <a:latin typeface="微软雅黑" panose="020B0503020204020204" charset="-122"/>
                <a:ea typeface="微软雅黑" panose="020B0503020204020204" charset="-122"/>
                <a:cs typeface="微软雅黑" panose="020B0503020204020204" charset="-122"/>
              </a:rPr>
              <a:t>借阅目的</a:t>
            </a:r>
            <a:endParaRPr lang="en-US" sz="2325" b="1">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10" name="Freeform 10"/>
          <p:cNvSpPr/>
          <p:nvPr/>
        </p:nvSpPr>
        <p:spPr>
          <a:xfrm>
            <a:off x="7356302" y="1863389"/>
            <a:ext cx="332068" cy="332068"/>
          </a:xfrm>
          <a:custGeom>
            <a:avLst/>
            <a:gdLst/>
            <a:ahLst/>
            <a:cxnLst/>
            <a:rect l="l" t="t" r="r" b="b"/>
            <a:pathLst>
              <a:path w="304800" h="304800">
                <a:moveTo>
                  <a:pt x="304800" y="171155"/>
                </a:moveTo>
                <a:lnTo>
                  <a:pt x="304800" y="133055"/>
                </a:lnTo>
                <a:lnTo>
                  <a:pt x="259261" y="114081"/>
                </a:lnTo>
                <a:cubicBezTo>
                  <a:pt x="257994" y="110509"/>
                  <a:pt x="256661" y="107051"/>
                  <a:pt x="255022" y="103661"/>
                </a:cubicBezTo>
                <a:lnTo>
                  <a:pt x="273406" y="57893"/>
                </a:lnTo>
                <a:lnTo>
                  <a:pt x="246459" y="30956"/>
                </a:lnTo>
                <a:lnTo>
                  <a:pt x="201101" y="49635"/>
                </a:lnTo>
                <a:cubicBezTo>
                  <a:pt x="197644" y="47958"/>
                  <a:pt x="194110" y="46549"/>
                  <a:pt x="190462" y="45244"/>
                </a:cubicBezTo>
                <a:lnTo>
                  <a:pt x="171155" y="0"/>
                </a:lnTo>
                <a:lnTo>
                  <a:pt x="133055" y="0"/>
                </a:lnTo>
                <a:lnTo>
                  <a:pt x="114224" y="45091"/>
                </a:lnTo>
                <a:cubicBezTo>
                  <a:pt x="110433" y="46434"/>
                  <a:pt x="106785" y="47844"/>
                  <a:pt x="103175" y="49559"/>
                </a:cubicBezTo>
                <a:lnTo>
                  <a:pt x="57893" y="31366"/>
                </a:lnTo>
                <a:lnTo>
                  <a:pt x="30956" y="58303"/>
                </a:lnTo>
                <a:lnTo>
                  <a:pt x="49416" y="103175"/>
                </a:lnTo>
                <a:cubicBezTo>
                  <a:pt x="47625" y="106861"/>
                  <a:pt x="46177" y="110614"/>
                  <a:pt x="44796" y="114491"/>
                </a:cubicBezTo>
                <a:lnTo>
                  <a:pt x="0" y="133645"/>
                </a:lnTo>
                <a:lnTo>
                  <a:pt x="0" y="171745"/>
                </a:lnTo>
                <a:lnTo>
                  <a:pt x="44834" y="190424"/>
                </a:lnTo>
                <a:cubicBezTo>
                  <a:pt x="46215" y="194291"/>
                  <a:pt x="47701" y="198053"/>
                  <a:pt x="49482" y="201740"/>
                </a:cubicBezTo>
                <a:lnTo>
                  <a:pt x="31366" y="246907"/>
                </a:lnTo>
                <a:lnTo>
                  <a:pt x="58303" y="273844"/>
                </a:lnTo>
                <a:lnTo>
                  <a:pt x="103289" y="255318"/>
                </a:lnTo>
                <a:cubicBezTo>
                  <a:pt x="106899" y="257032"/>
                  <a:pt x="110585" y="258404"/>
                  <a:pt x="114376" y="259709"/>
                </a:cubicBezTo>
                <a:lnTo>
                  <a:pt x="133645" y="304800"/>
                </a:lnTo>
                <a:lnTo>
                  <a:pt x="171745" y="304800"/>
                </a:lnTo>
                <a:lnTo>
                  <a:pt x="190605" y="259480"/>
                </a:lnTo>
                <a:cubicBezTo>
                  <a:pt x="194215" y="258137"/>
                  <a:pt x="197787" y="256727"/>
                  <a:pt x="201206" y="255089"/>
                </a:cubicBezTo>
                <a:lnTo>
                  <a:pt x="246898" y="273396"/>
                </a:lnTo>
                <a:lnTo>
                  <a:pt x="273834" y="246459"/>
                </a:lnTo>
                <a:lnTo>
                  <a:pt x="255079" y="200997"/>
                </a:lnTo>
                <a:cubicBezTo>
                  <a:pt x="256680" y="197577"/>
                  <a:pt x="257985" y="194110"/>
                  <a:pt x="259251" y="190576"/>
                </a:cubicBezTo>
                <a:lnTo>
                  <a:pt x="304800" y="171155"/>
                </a:lnTo>
                <a:close/>
                <a:moveTo>
                  <a:pt x="152105" y="209550"/>
                </a:moveTo>
                <a:cubicBezTo>
                  <a:pt x="120558" y="209550"/>
                  <a:pt x="94955" y="183947"/>
                  <a:pt x="94955" y="152400"/>
                </a:cubicBezTo>
                <a:cubicBezTo>
                  <a:pt x="94955" y="120853"/>
                  <a:pt x="120558" y="95250"/>
                  <a:pt x="152105" y="95250"/>
                </a:cubicBezTo>
                <a:cubicBezTo>
                  <a:pt x="183652" y="95250"/>
                  <a:pt x="209255" y="120853"/>
                  <a:pt x="209255" y="152400"/>
                </a:cubicBezTo>
                <a:cubicBezTo>
                  <a:pt x="209255" y="183947"/>
                  <a:pt x="183652" y="209550"/>
                  <a:pt x="152105" y="209550"/>
                </a:cubicBezTo>
                <a:close/>
              </a:path>
            </a:pathLst>
          </a:custGeom>
          <a:solidFill>
            <a:srgbClr val="FFFFFF">
              <a:alpha val="100000"/>
            </a:srgbClr>
          </a:solidFill>
        </p:spPr>
      </p:sp>
      <p:sp>
        <p:nvSpPr>
          <p:cNvPr id="11" name="AutoShape 11"/>
          <p:cNvSpPr/>
          <p:nvPr/>
        </p:nvSpPr>
        <p:spPr>
          <a:xfrm>
            <a:off x="4408825" y="4436917"/>
            <a:ext cx="682752" cy="682752"/>
          </a:xfrm>
          <a:prstGeom prst="ellipse">
            <a:avLst/>
          </a:prstGeom>
          <a:solidFill>
            <a:schemeClr val="accent2">
              <a:alpha val="100000"/>
            </a:schemeClr>
          </a:solidFill>
        </p:spPr>
      </p:sp>
      <p:sp>
        <p:nvSpPr>
          <p:cNvPr id="12" name="TextBox 12"/>
          <p:cNvSpPr txBox="1"/>
          <p:nvPr/>
        </p:nvSpPr>
        <p:spPr>
          <a:xfrm>
            <a:off x="196211" y="4903293"/>
            <a:ext cx="3905833" cy="702183"/>
          </a:xfrm>
          <a:prstGeom prst="rect">
            <a:avLst/>
          </a:prstGeom>
        </p:spPr>
        <p:txBody>
          <a:bodyPr vert="horz" wrap="square" lIns="114300" tIns="57150" rIns="114300" bIns="57150" rtlCol="0" anchor="t" anchorCtr="0">
            <a:spAutoFit/>
          </a:bodyPr>
          <a:lstStyle/>
          <a:p>
            <a:pPr algn="r">
              <a:lnSpc>
                <a:spcPct val="120000"/>
              </a:lnSpc>
            </a:pPr>
            <a:r>
              <a:rPr lang="en-US" sz="1500">
                <a:solidFill>
                  <a:schemeClr val="dk1"/>
                </a:solidFill>
                <a:latin typeface="微软雅黑" panose="020B0503020204020204" charset="-122"/>
                <a:ea typeface="微软雅黑" panose="020B0503020204020204" charset="-122"/>
                <a:cs typeface="微软雅黑" panose="020B0503020204020204" charset="-122"/>
              </a:rPr>
              <a:t>填写预计归还档案的具体日期和时间。</a:t>
            </a:r>
            <a:endParaRPr lang="en-US" sz="150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3" name="TextBox 13"/>
          <p:cNvSpPr txBox="1"/>
          <p:nvPr/>
        </p:nvSpPr>
        <p:spPr>
          <a:xfrm>
            <a:off x="24384" y="4380910"/>
            <a:ext cx="4521094" cy="398526"/>
          </a:xfrm>
          <a:prstGeom prst="rect">
            <a:avLst/>
          </a:prstGeom>
        </p:spPr>
        <p:txBody>
          <a:bodyPr vert="horz" wrap="square" lIns="114300" tIns="57150" rIns="114300" bIns="57150" rtlCol="0" anchor="t" anchorCtr="0">
            <a:spAutoFit/>
          </a:bodyPr>
          <a:lstStyle/>
          <a:p>
            <a:pPr algn="ctr">
              <a:lnSpc>
                <a:spcPct val="77000"/>
              </a:lnSpc>
            </a:pPr>
            <a:r>
              <a:rPr lang="en-US" sz="2325" b="1">
                <a:solidFill>
                  <a:schemeClr val="accent1"/>
                </a:solidFill>
                <a:latin typeface="微软雅黑" panose="020B0503020204020204" charset="-122"/>
                <a:ea typeface="微软雅黑" panose="020B0503020204020204" charset="-122"/>
                <a:cs typeface="微软雅黑" panose="020B0503020204020204" charset="-122"/>
              </a:rPr>
              <a:t>归还时间</a:t>
            </a:r>
            <a:endParaRPr lang="en-US" sz="2325" b="1">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14" name="Freeform 14"/>
          <p:cNvSpPr/>
          <p:nvPr/>
        </p:nvSpPr>
        <p:spPr>
          <a:xfrm>
            <a:off x="4584167" y="4590972"/>
            <a:ext cx="332068" cy="374641"/>
          </a:xfrm>
          <a:custGeom>
            <a:avLst/>
            <a:gdLst/>
            <a:ahLst/>
            <a:cxnLst/>
            <a:rect l="l" t="t" r="r" b="b"/>
            <a:pathLst>
              <a:path w="304800" h="304800">
                <a:moveTo>
                  <a:pt x="0" y="209550"/>
                </a:moveTo>
                <a:lnTo>
                  <a:pt x="152410" y="247650"/>
                </a:lnTo>
                <a:lnTo>
                  <a:pt x="304800" y="209550"/>
                </a:lnTo>
                <a:lnTo>
                  <a:pt x="304800" y="247650"/>
                </a:lnTo>
                <a:lnTo>
                  <a:pt x="152410" y="285750"/>
                </a:lnTo>
                <a:lnTo>
                  <a:pt x="0" y="247650"/>
                </a:lnTo>
                <a:close/>
                <a:moveTo>
                  <a:pt x="0" y="133350"/>
                </a:moveTo>
                <a:lnTo>
                  <a:pt x="152410" y="171450"/>
                </a:lnTo>
                <a:lnTo>
                  <a:pt x="304800" y="133350"/>
                </a:lnTo>
                <a:lnTo>
                  <a:pt x="304800" y="171450"/>
                </a:lnTo>
                <a:lnTo>
                  <a:pt x="152410" y="209550"/>
                </a:lnTo>
                <a:lnTo>
                  <a:pt x="0" y="171450"/>
                </a:lnTo>
                <a:close/>
                <a:moveTo>
                  <a:pt x="0" y="57150"/>
                </a:moveTo>
                <a:lnTo>
                  <a:pt x="152410" y="19050"/>
                </a:lnTo>
                <a:lnTo>
                  <a:pt x="304800" y="57150"/>
                </a:lnTo>
                <a:lnTo>
                  <a:pt x="304800" y="95250"/>
                </a:lnTo>
                <a:lnTo>
                  <a:pt x="152410" y="133350"/>
                </a:lnTo>
                <a:lnTo>
                  <a:pt x="0" y="95250"/>
                </a:lnTo>
                <a:close/>
              </a:path>
            </a:pathLst>
          </a:custGeom>
          <a:solidFill>
            <a:srgbClr val="FFFFFF">
              <a:alpha val="100000"/>
            </a:srgbClr>
          </a:solidFill>
        </p:spPr>
      </p:sp>
      <p:sp>
        <p:nvSpPr>
          <p:cNvPr id="15" name="AutoShape 15"/>
          <p:cNvSpPr/>
          <p:nvPr/>
        </p:nvSpPr>
        <p:spPr>
          <a:xfrm>
            <a:off x="7180959" y="4436917"/>
            <a:ext cx="682752" cy="682752"/>
          </a:xfrm>
          <a:prstGeom prst="ellipse">
            <a:avLst/>
          </a:prstGeom>
          <a:solidFill>
            <a:schemeClr val="accent2">
              <a:alpha val="100000"/>
            </a:schemeClr>
          </a:solidFill>
        </p:spPr>
      </p:sp>
      <p:sp>
        <p:nvSpPr>
          <p:cNvPr id="16" name="TextBox 16"/>
          <p:cNvSpPr txBox="1"/>
          <p:nvPr/>
        </p:nvSpPr>
        <p:spPr>
          <a:xfrm>
            <a:off x="8027972" y="4903293"/>
            <a:ext cx="3905833" cy="702183"/>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solidFill>
                <a:latin typeface="微软雅黑" panose="020B0503020204020204" charset="-122"/>
                <a:ea typeface="微软雅黑" panose="020B0503020204020204" charset="-122"/>
                <a:cs typeface="微软雅黑" panose="020B0503020204020204" charset="-122"/>
              </a:rPr>
              <a:t>填写其他需要说明的事项。</a:t>
            </a:r>
            <a:endParaRPr lang="en-US" sz="150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7606701" y="4380910"/>
            <a:ext cx="4521094" cy="398526"/>
          </a:xfrm>
          <a:prstGeom prst="rect">
            <a:avLst/>
          </a:prstGeom>
        </p:spPr>
        <p:txBody>
          <a:bodyPr vert="horz" wrap="square" lIns="114300" tIns="57150" rIns="114300" bIns="57150" rtlCol="0" anchor="t" anchorCtr="0">
            <a:spAutoFit/>
          </a:bodyPr>
          <a:lstStyle/>
          <a:p>
            <a:pPr algn="ctr">
              <a:lnSpc>
                <a:spcPct val="77000"/>
              </a:lnSpc>
            </a:pPr>
            <a:r>
              <a:rPr lang="en-US" sz="2325" b="1">
                <a:solidFill>
                  <a:schemeClr val="accent1"/>
                </a:solidFill>
                <a:latin typeface="微软雅黑" panose="020B0503020204020204" charset="-122"/>
                <a:ea typeface="微软雅黑" panose="020B0503020204020204" charset="-122"/>
                <a:cs typeface="微软雅黑" panose="020B0503020204020204" charset="-122"/>
              </a:rPr>
              <a:t>备注</a:t>
            </a:r>
            <a:endParaRPr lang="en-US" sz="2325" b="1">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18" name="Freeform 18"/>
          <p:cNvSpPr/>
          <p:nvPr/>
        </p:nvSpPr>
        <p:spPr>
          <a:xfrm>
            <a:off x="7339272" y="4595230"/>
            <a:ext cx="366126" cy="366126"/>
          </a:xfrm>
          <a:custGeom>
            <a:avLst/>
            <a:gdLst/>
            <a:ahLst/>
            <a:cxnLst/>
            <a:rect l="l" t="t" r="r" b="b"/>
            <a:pathLst>
              <a:path w="304800" h="304800">
                <a:moveTo>
                  <a:pt x="152800" y="79486"/>
                </a:moveTo>
                <a:cubicBezTo>
                  <a:pt x="152800" y="79486"/>
                  <a:pt x="133750" y="38891"/>
                  <a:pt x="90888" y="38891"/>
                </a:cubicBezTo>
                <a:cubicBezTo>
                  <a:pt x="44053" y="38891"/>
                  <a:pt x="19450" y="78581"/>
                  <a:pt x="19450" y="118262"/>
                </a:cubicBezTo>
                <a:cubicBezTo>
                  <a:pt x="19450" y="184147"/>
                  <a:pt x="152800" y="265900"/>
                  <a:pt x="152800" y="265900"/>
                </a:cubicBezTo>
                <a:cubicBezTo>
                  <a:pt x="152800" y="265900"/>
                  <a:pt x="285350" y="184937"/>
                  <a:pt x="285350" y="118262"/>
                </a:cubicBezTo>
                <a:cubicBezTo>
                  <a:pt x="285350" y="77781"/>
                  <a:pt x="259956" y="38891"/>
                  <a:pt x="214713" y="38891"/>
                </a:cubicBezTo>
                <a:cubicBezTo>
                  <a:pt x="169469" y="38891"/>
                  <a:pt x="152800" y="79486"/>
                  <a:pt x="152800" y="79486"/>
                </a:cubicBezTo>
                <a:close/>
              </a:path>
            </a:pathLst>
          </a:custGeom>
          <a:solidFill>
            <a:srgbClr val="FFFFFF">
              <a:alpha val="100000"/>
            </a:srgbClr>
          </a:solidFill>
        </p:spPr>
      </p:sp>
      <p:sp>
        <p:nvSpPr>
          <p:cNvPr id="19" name="AutoShape 19"/>
          <p:cNvSpPr/>
          <p:nvPr/>
        </p:nvSpPr>
        <p:spPr>
          <a:xfrm>
            <a:off x="454963" y="331168"/>
            <a:ext cx="84147" cy="84147"/>
          </a:xfrm>
          <a:prstGeom prst="ellipse">
            <a:avLst/>
          </a:prstGeom>
          <a:solidFill>
            <a:schemeClr val="accent1">
              <a:alpha val="100000"/>
            </a:schemeClr>
          </a:solidFill>
        </p:spPr>
      </p:sp>
      <p:sp>
        <p:nvSpPr>
          <p:cNvPr id="20" name="AutoShape 20"/>
          <p:cNvSpPr/>
          <p:nvPr/>
        </p:nvSpPr>
        <p:spPr>
          <a:xfrm>
            <a:off x="575049" y="337743"/>
            <a:ext cx="78137" cy="78137"/>
          </a:xfrm>
          <a:prstGeom prst="ellipse">
            <a:avLst/>
          </a:prstGeom>
          <a:solidFill>
            <a:schemeClr val="accent1">
              <a:alpha val="80000"/>
            </a:schemeClr>
          </a:solidFill>
        </p:spPr>
      </p:sp>
      <p:sp>
        <p:nvSpPr>
          <p:cNvPr id="21" name="AutoShape 21"/>
          <p:cNvSpPr/>
          <p:nvPr/>
        </p:nvSpPr>
        <p:spPr>
          <a:xfrm>
            <a:off x="689125" y="339460"/>
            <a:ext cx="74704" cy="74704"/>
          </a:xfrm>
          <a:prstGeom prst="ellipse">
            <a:avLst/>
          </a:prstGeom>
          <a:solidFill>
            <a:schemeClr val="accent1">
              <a:alpha val="60000"/>
            </a:schemeClr>
          </a:solidFill>
        </p:spPr>
      </p:sp>
      <p:sp>
        <p:nvSpPr>
          <p:cNvPr id="22" name="AutoShape 22"/>
          <p:cNvSpPr/>
          <p:nvPr/>
        </p:nvSpPr>
        <p:spPr>
          <a:xfrm>
            <a:off x="799768" y="348430"/>
            <a:ext cx="69238" cy="69238"/>
          </a:xfrm>
          <a:prstGeom prst="ellipse">
            <a:avLst/>
          </a:prstGeom>
          <a:solidFill>
            <a:schemeClr val="accent1">
              <a:alpha val="40000"/>
            </a:schemeClr>
          </a:solidFill>
        </p:spPr>
      </p:sp>
      <p:sp>
        <p:nvSpPr>
          <p:cNvPr id="23" name="AutoShape 23"/>
          <p:cNvSpPr/>
          <p:nvPr/>
        </p:nvSpPr>
        <p:spPr>
          <a:xfrm>
            <a:off x="904945" y="344297"/>
            <a:ext cx="65594" cy="65594"/>
          </a:xfrm>
          <a:prstGeom prst="ellipse">
            <a:avLst/>
          </a:prstGeom>
          <a:solidFill>
            <a:schemeClr val="accent1">
              <a:alpha val="20000"/>
            </a:schemeClr>
          </a:solidFill>
        </p:spPr>
      </p:sp>
      <p:sp>
        <p:nvSpPr>
          <p:cNvPr id="24" name="AutoShape 24"/>
          <p:cNvSpPr/>
          <p:nvPr/>
        </p:nvSpPr>
        <p:spPr>
          <a:xfrm>
            <a:off x="454963" y="448942"/>
            <a:ext cx="84147" cy="84147"/>
          </a:xfrm>
          <a:prstGeom prst="ellipse">
            <a:avLst/>
          </a:prstGeom>
          <a:solidFill>
            <a:schemeClr val="accent1">
              <a:alpha val="100000"/>
            </a:schemeClr>
          </a:solidFill>
        </p:spPr>
      </p:sp>
      <p:sp>
        <p:nvSpPr>
          <p:cNvPr id="25" name="AutoShape 25"/>
          <p:cNvSpPr/>
          <p:nvPr/>
        </p:nvSpPr>
        <p:spPr>
          <a:xfrm>
            <a:off x="575049" y="455517"/>
            <a:ext cx="78137" cy="78137"/>
          </a:xfrm>
          <a:prstGeom prst="ellipse">
            <a:avLst/>
          </a:prstGeom>
          <a:solidFill>
            <a:schemeClr val="accent1">
              <a:alpha val="80000"/>
            </a:schemeClr>
          </a:solidFill>
        </p:spPr>
      </p:sp>
      <p:sp>
        <p:nvSpPr>
          <p:cNvPr id="26" name="AutoShape 26"/>
          <p:cNvSpPr/>
          <p:nvPr/>
        </p:nvSpPr>
        <p:spPr>
          <a:xfrm>
            <a:off x="689125" y="457233"/>
            <a:ext cx="74704" cy="74704"/>
          </a:xfrm>
          <a:prstGeom prst="ellipse">
            <a:avLst/>
          </a:prstGeom>
          <a:solidFill>
            <a:schemeClr val="accent1">
              <a:alpha val="60000"/>
            </a:schemeClr>
          </a:solidFill>
        </p:spPr>
      </p:sp>
      <p:sp>
        <p:nvSpPr>
          <p:cNvPr id="27" name="AutoShape 27"/>
          <p:cNvSpPr/>
          <p:nvPr/>
        </p:nvSpPr>
        <p:spPr>
          <a:xfrm>
            <a:off x="799768" y="466203"/>
            <a:ext cx="69238" cy="69238"/>
          </a:xfrm>
          <a:prstGeom prst="ellipse">
            <a:avLst/>
          </a:prstGeom>
          <a:solidFill>
            <a:schemeClr val="accent1">
              <a:alpha val="40000"/>
            </a:schemeClr>
          </a:solidFill>
        </p:spPr>
      </p:sp>
      <p:sp>
        <p:nvSpPr>
          <p:cNvPr id="28" name="AutoShape 28"/>
          <p:cNvSpPr/>
          <p:nvPr/>
        </p:nvSpPr>
        <p:spPr>
          <a:xfrm>
            <a:off x="904945" y="462070"/>
            <a:ext cx="65594" cy="65594"/>
          </a:xfrm>
          <a:prstGeom prst="ellipse">
            <a:avLst/>
          </a:prstGeom>
          <a:solidFill>
            <a:schemeClr val="accent1">
              <a:alpha val="20000"/>
            </a:schemeClr>
          </a:solidFill>
        </p:spPr>
      </p:sp>
      <p:sp>
        <p:nvSpPr>
          <p:cNvPr id="29" name="AutoShape 29"/>
          <p:cNvSpPr/>
          <p:nvPr/>
        </p:nvSpPr>
        <p:spPr>
          <a:xfrm>
            <a:off x="454963" y="566715"/>
            <a:ext cx="84147" cy="84147"/>
          </a:xfrm>
          <a:prstGeom prst="ellipse">
            <a:avLst/>
          </a:prstGeom>
          <a:solidFill>
            <a:schemeClr val="accent1">
              <a:alpha val="100000"/>
            </a:schemeClr>
          </a:solidFill>
        </p:spPr>
      </p:sp>
      <p:sp>
        <p:nvSpPr>
          <p:cNvPr id="30" name="AutoShape 30"/>
          <p:cNvSpPr/>
          <p:nvPr/>
        </p:nvSpPr>
        <p:spPr>
          <a:xfrm>
            <a:off x="575049" y="573291"/>
            <a:ext cx="78137" cy="78137"/>
          </a:xfrm>
          <a:prstGeom prst="ellipse">
            <a:avLst/>
          </a:prstGeom>
          <a:solidFill>
            <a:schemeClr val="accent1">
              <a:alpha val="80000"/>
            </a:schemeClr>
          </a:solidFill>
        </p:spPr>
      </p:sp>
      <p:sp>
        <p:nvSpPr>
          <p:cNvPr id="31" name="AutoShape 31"/>
          <p:cNvSpPr/>
          <p:nvPr/>
        </p:nvSpPr>
        <p:spPr>
          <a:xfrm>
            <a:off x="689125" y="575007"/>
            <a:ext cx="74704" cy="74704"/>
          </a:xfrm>
          <a:prstGeom prst="ellipse">
            <a:avLst/>
          </a:prstGeom>
          <a:solidFill>
            <a:schemeClr val="accent1">
              <a:alpha val="60000"/>
            </a:schemeClr>
          </a:solidFill>
        </p:spPr>
      </p:sp>
      <p:sp>
        <p:nvSpPr>
          <p:cNvPr id="32" name="AutoShape 32"/>
          <p:cNvSpPr/>
          <p:nvPr/>
        </p:nvSpPr>
        <p:spPr>
          <a:xfrm>
            <a:off x="799768" y="583977"/>
            <a:ext cx="69238" cy="69238"/>
          </a:xfrm>
          <a:prstGeom prst="ellipse">
            <a:avLst/>
          </a:prstGeom>
          <a:solidFill>
            <a:schemeClr val="accent1">
              <a:alpha val="40000"/>
            </a:schemeClr>
          </a:solidFill>
        </p:spPr>
      </p:sp>
      <p:sp>
        <p:nvSpPr>
          <p:cNvPr id="33" name="AutoShape 33"/>
          <p:cNvSpPr/>
          <p:nvPr/>
        </p:nvSpPr>
        <p:spPr>
          <a:xfrm>
            <a:off x="904945" y="579844"/>
            <a:ext cx="65594" cy="65594"/>
          </a:xfrm>
          <a:prstGeom prst="ellipse">
            <a:avLst/>
          </a:prstGeom>
          <a:solidFill>
            <a:schemeClr val="accent1">
              <a:alpha val="20000"/>
            </a:schemeClr>
          </a:solidFill>
        </p:spPr>
      </p:sp>
      <p:sp>
        <p:nvSpPr>
          <p:cNvPr id="34" name="AutoShape 34"/>
          <p:cNvSpPr/>
          <p:nvPr/>
        </p:nvSpPr>
        <p:spPr>
          <a:xfrm>
            <a:off x="454963" y="684489"/>
            <a:ext cx="84147" cy="84147"/>
          </a:xfrm>
          <a:prstGeom prst="ellipse">
            <a:avLst/>
          </a:prstGeom>
          <a:solidFill>
            <a:schemeClr val="accent1">
              <a:alpha val="100000"/>
            </a:schemeClr>
          </a:solidFill>
        </p:spPr>
      </p:sp>
      <p:sp>
        <p:nvSpPr>
          <p:cNvPr id="35" name="AutoShape 35"/>
          <p:cNvSpPr/>
          <p:nvPr/>
        </p:nvSpPr>
        <p:spPr>
          <a:xfrm>
            <a:off x="575049" y="691064"/>
            <a:ext cx="78137" cy="78137"/>
          </a:xfrm>
          <a:prstGeom prst="ellipse">
            <a:avLst/>
          </a:prstGeom>
          <a:solidFill>
            <a:schemeClr val="accent1">
              <a:alpha val="80000"/>
            </a:schemeClr>
          </a:solidFill>
        </p:spPr>
      </p:sp>
      <p:sp>
        <p:nvSpPr>
          <p:cNvPr id="36" name="AutoShape 36"/>
          <p:cNvSpPr/>
          <p:nvPr/>
        </p:nvSpPr>
        <p:spPr>
          <a:xfrm>
            <a:off x="689125" y="692781"/>
            <a:ext cx="74704" cy="74704"/>
          </a:xfrm>
          <a:prstGeom prst="ellipse">
            <a:avLst/>
          </a:prstGeom>
          <a:solidFill>
            <a:schemeClr val="accent1">
              <a:alpha val="60000"/>
            </a:schemeClr>
          </a:solidFill>
        </p:spPr>
      </p:sp>
      <p:sp>
        <p:nvSpPr>
          <p:cNvPr id="37" name="AutoShape 37"/>
          <p:cNvSpPr/>
          <p:nvPr/>
        </p:nvSpPr>
        <p:spPr>
          <a:xfrm>
            <a:off x="799768" y="701751"/>
            <a:ext cx="69238" cy="69238"/>
          </a:xfrm>
          <a:prstGeom prst="ellipse">
            <a:avLst/>
          </a:prstGeom>
          <a:solidFill>
            <a:schemeClr val="accent1">
              <a:alpha val="40000"/>
            </a:schemeClr>
          </a:solidFill>
        </p:spPr>
      </p:sp>
      <p:sp>
        <p:nvSpPr>
          <p:cNvPr id="38" name="AutoShape 38"/>
          <p:cNvSpPr/>
          <p:nvPr/>
        </p:nvSpPr>
        <p:spPr>
          <a:xfrm>
            <a:off x="904945" y="697618"/>
            <a:ext cx="65594" cy="65594"/>
          </a:xfrm>
          <a:prstGeom prst="ellipse">
            <a:avLst/>
          </a:prstGeom>
          <a:solidFill>
            <a:schemeClr val="accent1">
              <a:alpha val="20000"/>
            </a:schemeClr>
          </a:solidFill>
        </p:spPr>
      </p:sp>
      <p:sp>
        <p:nvSpPr>
          <p:cNvPr id="39" name="TextBox 39"/>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solidFill>
                <a:latin typeface="微软雅黑" panose="020B0503020204020204" charset="-122"/>
                <a:ea typeface="微软雅黑" panose="020B0503020204020204" charset="-122"/>
                <a:cs typeface="微软雅黑" panose="020B0503020204020204" charset="-122"/>
              </a:rPr>
              <a:t>借阅登记表格式</a:t>
            </a:r>
            <a:endParaRPr lang="en-US" sz="3000" b="1">
              <a:solidFill>
                <a:schemeClr val="accent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2270084" y="2908356"/>
            <a:ext cx="7651831" cy="1805940"/>
          </a:xfrm>
          <a:prstGeom prst="rect">
            <a:avLst/>
          </a:prstGeom>
        </p:spPr>
        <p:txBody>
          <a:bodyPr vert="horz" wrap="square" lIns="91440" tIns="45720" rIns="91440" bIns="45720" rtlCol="0" anchor="t" anchorCtr="1">
            <a:normAutofit/>
          </a:bodyPr>
          <a:lstStyle/>
          <a:p>
            <a:pPr algn="ctr">
              <a:lnSpc>
                <a:spcPct val="120000"/>
              </a:lnSpc>
              <a:spcBef>
                <a:spcPts val="375"/>
              </a:spcBef>
            </a:pPr>
            <a:r>
              <a:rPr lang="en-US" sz="4500" b="1">
                <a:solidFill>
                  <a:schemeClr val="dk1">
                    <a:alpha val="100000"/>
                  </a:schemeClr>
                </a:solidFill>
                <a:latin typeface="微软雅黑" panose="020B0503020204020204" charset="-122"/>
                <a:ea typeface="微软雅黑" panose="020B0503020204020204" charset="-122"/>
                <a:cs typeface="微软雅黑" panose="020B0503020204020204" charset="-122"/>
                <a:sym typeface="+mn-ea"/>
              </a:rPr>
              <a:t>代理机构联系人及联系方式</a:t>
            </a:r>
            <a:endParaRPr lang="en-US" sz="4500"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 name="TextBox 3"/>
          <p:cNvSpPr txBox="1"/>
          <p:nvPr/>
        </p:nvSpPr>
        <p:spPr>
          <a:xfrm>
            <a:off x="5161230" y="1698798"/>
            <a:ext cx="1869540" cy="1138956"/>
          </a:xfrm>
          <a:prstGeom prst="rect">
            <a:avLst/>
          </a:prstGeom>
        </p:spPr>
        <p:txBody>
          <a:bodyPr vert="horz" wrap="square" lIns="66008" tIns="33052" rIns="66008" bIns="33052" rtlCol="0" anchor="t" anchorCtr="1">
            <a:normAutofit/>
          </a:bodyPr>
          <a:lstStyle/>
          <a:p>
            <a:pPr algn="ctr">
              <a:lnSpc>
                <a:spcPct val="100000"/>
              </a:lnSpc>
            </a:pPr>
            <a:r>
              <a:rPr lang="en-US" sz="6525" b="1">
                <a:solidFill>
                  <a:schemeClr val="accent1">
                    <a:alpha val="100000"/>
                  </a:schemeClr>
                </a:solidFill>
                <a:latin typeface="微软雅黑" panose="020B0503020204020204" charset="-122"/>
                <a:ea typeface="微软雅黑" panose="020B0503020204020204" charset="-122"/>
                <a:cs typeface="微软雅黑" panose="020B0503020204020204" charset="-122"/>
              </a:rPr>
              <a:t>06</a:t>
            </a:r>
            <a:endParaRPr lang="en-US" sz="652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4" name="AutoShape 4"/>
          <p:cNvSpPr/>
          <p:nvPr/>
        </p:nvSpPr>
        <p:spPr>
          <a:xfrm>
            <a:off x="4935912" y="5095961"/>
            <a:ext cx="993758" cy="993758"/>
          </a:xfrm>
          <a:prstGeom prst="ellipse">
            <a:avLst/>
          </a:prstGeom>
          <a:solidFill>
            <a:schemeClr val="accent1">
              <a:alpha val="100000"/>
            </a:schemeClr>
          </a:solidFill>
        </p:spPr>
      </p:sp>
      <p:sp>
        <p:nvSpPr>
          <p:cNvPr id="5" name="TextBox 5"/>
          <p:cNvSpPr txBox="1"/>
          <p:nvPr/>
        </p:nvSpPr>
        <p:spPr>
          <a:xfrm>
            <a:off x="4935912" y="5251464"/>
            <a:ext cx="964530" cy="682752"/>
          </a:xfrm>
          <a:prstGeom prst="rect">
            <a:avLst/>
          </a:prstGeom>
        </p:spPr>
        <p:txBody>
          <a:bodyPr vert="horz" wrap="square" lIns="123825" tIns="123825" rIns="57150" bIns="123825" rtlCol="0" anchor="t" anchorCtr="0">
            <a:spAutoFit/>
          </a:bodyPr>
          <a:lstStyle/>
          <a:p>
            <a:pPr algn="ctr">
              <a:lnSpc>
                <a:spcPct val="120000"/>
              </a:lnSpc>
            </a:pPr>
            <a:r>
              <a:rPr lang="en-US" sz="2325" b="1">
                <a:solidFill>
                  <a:srgbClr val="FFFFFF"/>
                </a:solidFill>
                <a:latin typeface="微软雅黑" panose="020B0503020204020204" charset="-122"/>
                <a:ea typeface="微软雅黑" panose="020B0503020204020204" charset="-122"/>
                <a:cs typeface="微软雅黑" panose="020B0503020204020204" charset="-122"/>
              </a:rPr>
              <a:t>03</a:t>
            </a:r>
            <a:endParaRPr lang="en-US" sz="2325"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6" name="TextBox 6"/>
          <p:cNvSpPr txBox="1"/>
          <p:nvPr/>
        </p:nvSpPr>
        <p:spPr>
          <a:xfrm>
            <a:off x="6074571" y="4851539"/>
            <a:ext cx="5683179" cy="618490"/>
          </a:xfrm>
          <a:prstGeom prst="rect">
            <a:avLst/>
          </a:prstGeom>
        </p:spPr>
        <p:txBody>
          <a:bodyPr vert="horz" wrap="square" lIns="123825" tIns="123825" rIns="57150" bIns="123825" rtlCol="0" anchor="t" anchorCtr="0">
            <a:spAutoFit/>
          </a:bodyPr>
          <a:lstStyle/>
          <a:p>
            <a:pPr>
              <a:lnSpc>
                <a:spcPct val="150000"/>
              </a:lnSpc>
            </a:pPr>
            <a:r>
              <a:rPr lang="zh-CN" altLang="en-US" sz="1605" b="1">
                <a:solidFill>
                  <a:schemeClr val="accent1"/>
                </a:solidFill>
                <a:latin typeface="微软雅黑" panose="020B0503020204020204" charset="-122"/>
                <a:ea typeface="微软雅黑" panose="020B0503020204020204" charset="-122"/>
                <a:cs typeface="微软雅黑" panose="020B0503020204020204" charset="-122"/>
              </a:rPr>
              <a:t>武城职横向项目（产学研）群</a:t>
            </a:r>
            <a:endParaRPr lang="zh-CN" altLang="en-US" sz="1605" b="1">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6074571" y="5341007"/>
            <a:ext cx="5486256" cy="593725"/>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solidFill>
                <a:latin typeface="微软雅黑" panose="020B0503020204020204" charset="-122"/>
                <a:ea typeface="微软雅黑" panose="020B0503020204020204" charset="-122"/>
                <a:cs typeface="微软雅黑" panose="020B0503020204020204" charset="-122"/>
              </a:rPr>
              <a:t>QQ</a:t>
            </a:r>
            <a:r>
              <a:rPr lang="zh-CN" altLang="en-US" sz="1500">
                <a:solidFill>
                  <a:schemeClr val="dk1"/>
                </a:solidFill>
                <a:latin typeface="微软雅黑" panose="020B0503020204020204" charset="-122"/>
                <a:ea typeface="微软雅黑" panose="020B0503020204020204" charset="-122"/>
                <a:cs typeface="微软雅黑" panose="020B0503020204020204" charset="-122"/>
              </a:rPr>
              <a:t>群：</a:t>
            </a:r>
            <a:r>
              <a:rPr lang="en-US" altLang="zh-CN" sz="1500">
                <a:solidFill>
                  <a:schemeClr val="dk1"/>
                </a:solidFill>
                <a:effectLst/>
                <a:latin typeface="微软雅黑" panose="020B0503020204020204" charset="-122"/>
                <a:ea typeface="微软雅黑" panose="020B0503020204020204" charset="-122"/>
                <a:cs typeface="微软雅黑" panose="020B0503020204020204" charset="-122"/>
              </a:rPr>
              <a:t>456943524</a:t>
            </a:r>
            <a:endParaRPr lang="en-US" altLang="zh-CN" sz="1500">
              <a:solidFill>
                <a:schemeClr val="dk1"/>
              </a:solidFill>
              <a:effectLst/>
              <a:latin typeface="微软雅黑" panose="020B0503020204020204" charset="-122"/>
              <a:ea typeface="微软雅黑" panose="020B0503020204020204" charset="-122"/>
              <a:cs typeface="微软雅黑" panose="020B0503020204020204" charset="-122"/>
            </a:endParaRPr>
          </a:p>
        </p:txBody>
      </p:sp>
      <p:sp>
        <p:nvSpPr>
          <p:cNvPr id="8" name="AutoShape 8"/>
          <p:cNvSpPr/>
          <p:nvPr/>
        </p:nvSpPr>
        <p:spPr>
          <a:xfrm>
            <a:off x="4935912" y="1819581"/>
            <a:ext cx="993758" cy="993758"/>
          </a:xfrm>
          <a:prstGeom prst="ellipse">
            <a:avLst/>
          </a:prstGeom>
          <a:solidFill>
            <a:schemeClr val="accent1">
              <a:alpha val="100000"/>
            </a:schemeClr>
          </a:solidFill>
        </p:spPr>
      </p:sp>
      <p:sp>
        <p:nvSpPr>
          <p:cNvPr id="9" name="TextBox 9"/>
          <p:cNvSpPr txBox="1"/>
          <p:nvPr/>
        </p:nvSpPr>
        <p:spPr>
          <a:xfrm>
            <a:off x="4935912" y="1975084"/>
            <a:ext cx="964530" cy="682752"/>
          </a:xfrm>
          <a:prstGeom prst="rect">
            <a:avLst/>
          </a:prstGeom>
        </p:spPr>
        <p:txBody>
          <a:bodyPr vert="horz" wrap="square" lIns="123825" tIns="123825" rIns="57150" bIns="123825" rtlCol="0" anchor="ctr" anchorCtr="0">
            <a:spAutoFit/>
          </a:bodyPr>
          <a:lstStyle/>
          <a:p>
            <a:pPr algn="ctr">
              <a:lnSpc>
                <a:spcPct val="120000"/>
              </a:lnSpc>
            </a:pPr>
            <a:r>
              <a:rPr lang="en-US" sz="2325" b="1">
                <a:solidFill>
                  <a:srgbClr val="FFFFFF"/>
                </a:solidFill>
                <a:latin typeface="微软雅黑" panose="020B0503020204020204" charset="-122"/>
                <a:ea typeface="微软雅黑" panose="020B0503020204020204" charset="-122"/>
                <a:cs typeface="微软雅黑" panose="020B0503020204020204" charset="-122"/>
              </a:rPr>
              <a:t>01</a:t>
            </a:r>
            <a:endParaRPr lang="en-US" sz="2325"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6074571" y="1538583"/>
            <a:ext cx="5683179" cy="731520"/>
          </a:xfrm>
          <a:prstGeom prst="rect">
            <a:avLst/>
          </a:prstGeom>
        </p:spPr>
        <p:txBody>
          <a:bodyPr vert="horz" wrap="square" lIns="123825" tIns="123825" rIns="57150" bIns="123825" rtlCol="0" anchor="t" anchorCtr="0">
            <a:spAutoFit/>
          </a:bodyPr>
          <a:lstStyle/>
          <a:p>
            <a:pPr>
              <a:lnSpc>
                <a:spcPct val="150000"/>
              </a:lnSpc>
            </a:pPr>
            <a:r>
              <a:rPr lang="en-US" sz="1605" b="1">
                <a:solidFill>
                  <a:schemeClr val="accent1"/>
                </a:solidFill>
                <a:latin typeface="微软雅黑" panose="020B0503020204020204" charset="-122"/>
                <a:ea typeface="微软雅黑" panose="020B0503020204020204" charset="-122"/>
                <a:cs typeface="微软雅黑" panose="020B0503020204020204" charset="-122"/>
              </a:rPr>
              <a:t>代理机构名称及联系人</a:t>
            </a:r>
            <a:endParaRPr lang="en-US" sz="1605" b="1">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11" name="TextBox 11"/>
          <p:cNvSpPr txBox="1"/>
          <p:nvPr/>
        </p:nvSpPr>
        <p:spPr>
          <a:xfrm>
            <a:off x="6074571" y="2003667"/>
            <a:ext cx="5486256" cy="593725"/>
          </a:xfrm>
          <a:prstGeom prst="rect">
            <a:avLst/>
          </a:prstGeom>
        </p:spPr>
        <p:txBody>
          <a:bodyPr vert="horz" wrap="square" lIns="123825" tIns="123825" rIns="57150" bIns="123825" rtlCol="0" anchor="t" anchorCtr="0">
            <a:spAutoFit/>
          </a:bodyPr>
          <a:lstStyle/>
          <a:p>
            <a:pPr>
              <a:lnSpc>
                <a:spcPct val="150000"/>
              </a:lnSpc>
            </a:pPr>
            <a:r>
              <a:rPr lang="zh-CN" altLang="en-US" sz="1500">
                <a:solidFill>
                  <a:schemeClr val="dk1"/>
                </a:solidFill>
                <a:effectLst/>
                <a:latin typeface="微软雅黑" panose="020B0503020204020204" charset="-122"/>
                <a:ea typeface="微软雅黑" panose="020B0503020204020204" charset="-122"/>
                <a:cs typeface="微软雅黑" panose="020B0503020204020204" charset="-122"/>
              </a:rPr>
              <a:t>三德</a:t>
            </a:r>
            <a:r>
              <a:rPr lang="en-US" sz="1500">
                <a:solidFill>
                  <a:schemeClr val="dk1"/>
                </a:solidFill>
                <a:effectLst/>
                <a:latin typeface="微软雅黑" panose="020B0503020204020204" charset="-122"/>
                <a:ea typeface="微软雅黑" panose="020B0503020204020204" charset="-122"/>
                <a:cs typeface="微软雅黑" panose="020B0503020204020204" charset="-122"/>
              </a:rPr>
              <a:t>代理机构，联系人：</a:t>
            </a:r>
            <a:r>
              <a:rPr lang="zh-CN" altLang="en-US" sz="1500">
                <a:solidFill>
                  <a:schemeClr val="dk1"/>
                </a:solidFill>
                <a:effectLst/>
                <a:latin typeface="微软雅黑" panose="020B0503020204020204" charset="-122"/>
                <a:ea typeface="微软雅黑" panose="020B0503020204020204" charset="-122"/>
                <a:cs typeface="微软雅黑" panose="020B0503020204020204" charset="-122"/>
              </a:rPr>
              <a:t>毛成凤</a:t>
            </a:r>
            <a:r>
              <a:rPr lang="en-US" altLang="zh-CN" sz="1500">
                <a:solidFill>
                  <a:schemeClr val="dk1"/>
                </a:solidFill>
                <a:effectLst/>
                <a:latin typeface="微软雅黑" panose="020B0503020204020204" charset="-122"/>
                <a:ea typeface="微软雅黑" panose="020B0503020204020204" charset="-122"/>
                <a:cs typeface="微软雅黑" panose="020B0503020204020204" charset="-122"/>
              </a:rPr>
              <a:t>   </a:t>
            </a:r>
            <a:r>
              <a:rPr lang="zh-CN" altLang="en-US" sz="1500">
                <a:solidFill>
                  <a:schemeClr val="dk1"/>
                </a:solidFill>
                <a:effectLst/>
                <a:latin typeface="微软雅黑" panose="020B0503020204020204" charset="-122"/>
                <a:ea typeface="微软雅黑" panose="020B0503020204020204" charset="-122"/>
                <a:cs typeface="微软雅黑" panose="020B0503020204020204" charset="-122"/>
              </a:rPr>
              <a:t>肖晓莹</a:t>
            </a:r>
            <a:endParaRPr lang="zh-CN" altLang="en-US" sz="1500">
              <a:solidFill>
                <a:schemeClr val="dk1"/>
              </a:solidFill>
              <a:effectLst/>
              <a:latin typeface="微软雅黑" panose="020B0503020204020204" charset="-122"/>
              <a:ea typeface="微软雅黑" panose="020B0503020204020204" charset="-122"/>
              <a:cs typeface="微软雅黑" panose="020B0503020204020204" charset="-122"/>
            </a:endParaRPr>
          </a:p>
        </p:txBody>
      </p:sp>
      <p:sp>
        <p:nvSpPr>
          <p:cNvPr id="12" name="AutoShape 12"/>
          <p:cNvSpPr/>
          <p:nvPr/>
        </p:nvSpPr>
        <p:spPr>
          <a:xfrm>
            <a:off x="4935912" y="3457771"/>
            <a:ext cx="993758" cy="993758"/>
          </a:xfrm>
          <a:prstGeom prst="ellipse">
            <a:avLst/>
          </a:prstGeom>
          <a:solidFill>
            <a:schemeClr val="accent1">
              <a:alpha val="100000"/>
            </a:schemeClr>
          </a:solidFill>
        </p:spPr>
      </p:sp>
      <p:sp>
        <p:nvSpPr>
          <p:cNvPr id="13" name="TextBox 13"/>
          <p:cNvSpPr txBox="1"/>
          <p:nvPr/>
        </p:nvSpPr>
        <p:spPr>
          <a:xfrm>
            <a:off x="4935912" y="3613274"/>
            <a:ext cx="964530" cy="682752"/>
          </a:xfrm>
          <a:prstGeom prst="rect">
            <a:avLst/>
          </a:prstGeom>
        </p:spPr>
        <p:txBody>
          <a:bodyPr vert="horz" wrap="square" lIns="123825" tIns="123825" rIns="57150" bIns="123825" rtlCol="0" anchor="t" anchorCtr="0">
            <a:spAutoFit/>
          </a:bodyPr>
          <a:lstStyle/>
          <a:p>
            <a:pPr algn="ctr">
              <a:lnSpc>
                <a:spcPct val="120000"/>
              </a:lnSpc>
            </a:pPr>
            <a:r>
              <a:rPr lang="en-US" sz="2325" b="1">
                <a:solidFill>
                  <a:srgbClr val="FFFFFF"/>
                </a:solidFill>
                <a:latin typeface="微软雅黑" panose="020B0503020204020204" charset="-122"/>
                <a:ea typeface="微软雅黑" panose="020B0503020204020204" charset="-122"/>
                <a:cs typeface="微软雅黑" panose="020B0503020204020204" charset="-122"/>
              </a:rPr>
              <a:t>02</a:t>
            </a:r>
            <a:endParaRPr lang="en-US" sz="2325"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14" name="TextBox 14"/>
          <p:cNvSpPr txBox="1"/>
          <p:nvPr/>
        </p:nvSpPr>
        <p:spPr>
          <a:xfrm>
            <a:off x="6074571" y="3188965"/>
            <a:ext cx="5683179" cy="731520"/>
          </a:xfrm>
          <a:prstGeom prst="rect">
            <a:avLst/>
          </a:prstGeom>
        </p:spPr>
        <p:txBody>
          <a:bodyPr vert="horz" wrap="square" lIns="123825" tIns="123825" rIns="57150" bIns="123825" rtlCol="0" anchor="t" anchorCtr="0">
            <a:spAutoFit/>
          </a:bodyPr>
          <a:lstStyle/>
          <a:p>
            <a:pPr>
              <a:lnSpc>
                <a:spcPct val="150000"/>
              </a:lnSpc>
            </a:pPr>
            <a:r>
              <a:rPr lang="en-US" sz="1605" b="1">
                <a:solidFill>
                  <a:schemeClr val="accent1"/>
                </a:solidFill>
                <a:latin typeface="微软雅黑" panose="020B0503020204020204" charset="-122"/>
                <a:ea typeface="微软雅黑" panose="020B0503020204020204" charset="-122"/>
                <a:cs typeface="微软雅黑" panose="020B0503020204020204" charset="-122"/>
              </a:rPr>
              <a:t>联系方式</a:t>
            </a:r>
            <a:endParaRPr lang="en-US" sz="1605" b="1">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15" name="TextBox 15"/>
          <p:cNvSpPr txBox="1"/>
          <p:nvPr/>
        </p:nvSpPr>
        <p:spPr>
          <a:xfrm>
            <a:off x="6074571" y="3666241"/>
            <a:ext cx="5486256" cy="93980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solidFill>
                <a:effectLst/>
                <a:latin typeface="微软雅黑" panose="020B0503020204020204" charset="-122"/>
                <a:ea typeface="微软雅黑" panose="020B0503020204020204" charset="-122"/>
                <a:cs typeface="微软雅黑" panose="020B0503020204020204" charset="-122"/>
              </a:rPr>
              <a:t>电话：</a:t>
            </a:r>
            <a:r>
              <a:rPr lang="zh-CN" altLang="en-US" sz="1500">
                <a:solidFill>
                  <a:schemeClr val="tx1"/>
                </a:solidFill>
                <a:effectLst/>
                <a:latin typeface="微软雅黑" panose="020B0503020204020204" charset="-122"/>
                <a:ea typeface="微软雅黑" panose="020B0503020204020204" charset="-122"/>
                <a:cs typeface="微软雅黑" panose="020B0503020204020204" charset="-122"/>
                <a:sym typeface="+mn-ea"/>
              </a:rPr>
              <a:t>13886162765</a:t>
            </a:r>
            <a:r>
              <a:rPr lang="en-US" altLang="zh-CN" sz="1500">
                <a:solidFill>
                  <a:schemeClr val="tx1"/>
                </a:solidFill>
                <a:effectLst/>
                <a:latin typeface="微软雅黑" panose="020B0503020204020204" charset="-122"/>
                <a:ea typeface="微软雅黑" panose="020B0503020204020204" charset="-122"/>
                <a:cs typeface="微软雅黑" panose="020B0503020204020204" charset="-122"/>
                <a:sym typeface="+mn-ea"/>
              </a:rPr>
              <a:t>   </a:t>
            </a:r>
            <a:r>
              <a:rPr lang="en-US" sz="1500">
                <a:solidFill>
                  <a:schemeClr val="tx1"/>
                </a:solidFill>
                <a:effectLst/>
                <a:latin typeface="微软雅黑" panose="020B0503020204020204" charset="-122"/>
                <a:ea typeface="微软雅黑" panose="020B0503020204020204" charset="-122"/>
                <a:cs typeface="微软雅黑" panose="020B0503020204020204" charset="-122"/>
                <a:sym typeface="+mn-ea"/>
              </a:rPr>
              <a:t>18062550573</a:t>
            </a:r>
            <a:r>
              <a:rPr lang="en-US" sz="1500">
                <a:solidFill>
                  <a:schemeClr val="dk1"/>
                </a:solidFill>
                <a:effectLst/>
                <a:latin typeface="微软雅黑" panose="020B0503020204020204" charset="-122"/>
                <a:ea typeface="微软雅黑" panose="020B0503020204020204" charset="-122"/>
                <a:cs typeface="微软雅黑" panose="020B0503020204020204" charset="-122"/>
              </a:rPr>
              <a:t>；邮箱：</a:t>
            </a:r>
            <a:r>
              <a:rPr lang="zh-CN" altLang="en-US" sz="1500">
                <a:solidFill>
                  <a:schemeClr val="tx1"/>
                </a:solidFill>
                <a:effectLst/>
                <a:latin typeface="微软雅黑" panose="020B0503020204020204" charset="-122"/>
                <a:ea typeface="微软雅黑" panose="020B0503020204020204" charset="-122"/>
                <a:cs typeface="微软雅黑" panose="020B0503020204020204" charset="-122"/>
                <a:sym typeface="+mn-ea"/>
              </a:rPr>
              <a:t>787599879</a:t>
            </a:r>
            <a:r>
              <a:rPr lang="en-US" altLang="zh-CN" sz="1500">
                <a:solidFill>
                  <a:schemeClr val="tx1"/>
                </a:solidFill>
                <a:effectLst/>
                <a:latin typeface="微软雅黑" panose="020B0503020204020204" charset="-122"/>
                <a:ea typeface="微软雅黑" panose="020B0503020204020204" charset="-122"/>
                <a:cs typeface="微软雅黑" panose="020B0503020204020204" charset="-122"/>
                <a:sym typeface="+mn-ea"/>
              </a:rPr>
              <a:t>@qq.com  550337679@</a:t>
            </a:r>
            <a:r>
              <a:rPr lang="en-US" altLang="zh-CN" sz="1500">
                <a:effectLst/>
                <a:latin typeface="微软雅黑" panose="020B0503020204020204" charset="-122"/>
                <a:ea typeface="微软雅黑" panose="020B0503020204020204" charset="-122"/>
                <a:cs typeface="微软雅黑" panose="020B0503020204020204" charset="-122"/>
                <a:sym typeface="+mn-ea"/>
              </a:rPr>
              <a:t>qq.com</a:t>
            </a:r>
            <a:endParaRPr lang="en-US" altLang="zh-CN" sz="1500">
              <a:solidFill>
                <a:schemeClr val="tx1"/>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16" name="AutoShape 16"/>
          <p:cNvSpPr/>
          <p:nvPr/>
        </p:nvSpPr>
        <p:spPr>
          <a:xfrm>
            <a:off x="454963" y="331168"/>
            <a:ext cx="84147" cy="84147"/>
          </a:xfrm>
          <a:prstGeom prst="ellipse">
            <a:avLst/>
          </a:prstGeom>
          <a:solidFill>
            <a:schemeClr val="accent1">
              <a:alpha val="100000"/>
            </a:schemeClr>
          </a:solidFill>
        </p:spPr>
      </p:sp>
      <p:sp>
        <p:nvSpPr>
          <p:cNvPr id="17" name="AutoShape 17"/>
          <p:cNvSpPr/>
          <p:nvPr/>
        </p:nvSpPr>
        <p:spPr>
          <a:xfrm>
            <a:off x="575049" y="337743"/>
            <a:ext cx="78137" cy="78137"/>
          </a:xfrm>
          <a:prstGeom prst="ellipse">
            <a:avLst/>
          </a:prstGeom>
          <a:solidFill>
            <a:schemeClr val="accent1">
              <a:alpha val="80000"/>
            </a:schemeClr>
          </a:solidFill>
        </p:spPr>
      </p:sp>
      <p:sp>
        <p:nvSpPr>
          <p:cNvPr id="18" name="AutoShape 18"/>
          <p:cNvSpPr/>
          <p:nvPr/>
        </p:nvSpPr>
        <p:spPr>
          <a:xfrm>
            <a:off x="689125" y="339460"/>
            <a:ext cx="74704" cy="74704"/>
          </a:xfrm>
          <a:prstGeom prst="ellipse">
            <a:avLst/>
          </a:prstGeom>
          <a:solidFill>
            <a:schemeClr val="accent1">
              <a:alpha val="60000"/>
            </a:schemeClr>
          </a:solidFill>
        </p:spPr>
      </p:sp>
      <p:sp>
        <p:nvSpPr>
          <p:cNvPr id="19" name="AutoShape 19"/>
          <p:cNvSpPr/>
          <p:nvPr/>
        </p:nvSpPr>
        <p:spPr>
          <a:xfrm>
            <a:off x="799768" y="348430"/>
            <a:ext cx="69238" cy="69238"/>
          </a:xfrm>
          <a:prstGeom prst="ellipse">
            <a:avLst/>
          </a:prstGeom>
          <a:solidFill>
            <a:schemeClr val="accent1">
              <a:alpha val="40000"/>
            </a:schemeClr>
          </a:solidFill>
        </p:spPr>
      </p:sp>
      <p:sp>
        <p:nvSpPr>
          <p:cNvPr id="20" name="AutoShape 20"/>
          <p:cNvSpPr/>
          <p:nvPr/>
        </p:nvSpPr>
        <p:spPr>
          <a:xfrm>
            <a:off x="904945" y="344297"/>
            <a:ext cx="65594" cy="65594"/>
          </a:xfrm>
          <a:prstGeom prst="ellipse">
            <a:avLst/>
          </a:prstGeom>
          <a:solidFill>
            <a:schemeClr val="accent1">
              <a:alpha val="20000"/>
            </a:schemeClr>
          </a:solidFill>
        </p:spPr>
      </p:sp>
      <p:sp>
        <p:nvSpPr>
          <p:cNvPr id="21" name="AutoShape 21"/>
          <p:cNvSpPr/>
          <p:nvPr/>
        </p:nvSpPr>
        <p:spPr>
          <a:xfrm>
            <a:off x="454963" y="448942"/>
            <a:ext cx="84147" cy="84147"/>
          </a:xfrm>
          <a:prstGeom prst="ellipse">
            <a:avLst/>
          </a:prstGeom>
          <a:solidFill>
            <a:schemeClr val="accent1">
              <a:alpha val="100000"/>
            </a:schemeClr>
          </a:solidFill>
        </p:spPr>
      </p:sp>
      <p:sp>
        <p:nvSpPr>
          <p:cNvPr id="22" name="AutoShape 22"/>
          <p:cNvSpPr/>
          <p:nvPr/>
        </p:nvSpPr>
        <p:spPr>
          <a:xfrm>
            <a:off x="575049" y="455517"/>
            <a:ext cx="78137" cy="78137"/>
          </a:xfrm>
          <a:prstGeom prst="ellipse">
            <a:avLst/>
          </a:prstGeom>
          <a:solidFill>
            <a:schemeClr val="accent1">
              <a:alpha val="80000"/>
            </a:schemeClr>
          </a:solidFill>
        </p:spPr>
      </p:sp>
      <p:sp>
        <p:nvSpPr>
          <p:cNvPr id="23" name="AutoShape 23"/>
          <p:cNvSpPr/>
          <p:nvPr/>
        </p:nvSpPr>
        <p:spPr>
          <a:xfrm>
            <a:off x="689125" y="457233"/>
            <a:ext cx="74704" cy="74704"/>
          </a:xfrm>
          <a:prstGeom prst="ellipse">
            <a:avLst/>
          </a:prstGeom>
          <a:solidFill>
            <a:schemeClr val="accent1">
              <a:alpha val="60000"/>
            </a:schemeClr>
          </a:solidFill>
        </p:spPr>
      </p:sp>
      <p:sp>
        <p:nvSpPr>
          <p:cNvPr id="24" name="AutoShape 24"/>
          <p:cNvSpPr/>
          <p:nvPr/>
        </p:nvSpPr>
        <p:spPr>
          <a:xfrm>
            <a:off x="799768" y="466203"/>
            <a:ext cx="69238" cy="69238"/>
          </a:xfrm>
          <a:prstGeom prst="ellipse">
            <a:avLst/>
          </a:prstGeom>
          <a:solidFill>
            <a:schemeClr val="accent1">
              <a:alpha val="40000"/>
            </a:schemeClr>
          </a:solidFill>
        </p:spPr>
      </p:sp>
      <p:sp>
        <p:nvSpPr>
          <p:cNvPr id="25" name="AutoShape 25"/>
          <p:cNvSpPr/>
          <p:nvPr/>
        </p:nvSpPr>
        <p:spPr>
          <a:xfrm>
            <a:off x="904945" y="462070"/>
            <a:ext cx="65594" cy="65594"/>
          </a:xfrm>
          <a:prstGeom prst="ellipse">
            <a:avLst/>
          </a:prstGeom>
          <a:solidFill>
            <a:schemeClr val="accent1">
              <a:alpha val="20000"/>
            </a:schemeClr>
          </a:solidFill>
        </p:spPr>
      </p:sp>
      <p:sp>
        <p:nvSpPr>
          <p:cNvPr id="26" name="AutoShape 26"/>
          <p:cNvSpPr/>
          <p:nvPr/>
        </p:nvSpPr>
        <p:spPr>
          <a:xfrm>
            <a:off x="454963" y="566715"/>
            <a:ext cx="84147" cy="84147"/>
          </a:xfrm>
          <a:prstGeom prst="ellipse">
            <a:avLst/>
          </a:prstGeom>
          <a:solidFill>
            <a:schemeClr val="accent1">
              <a:alpha val="100000"/>
            </a:schemeClr>
          </a:solidFill>
        </p:spPr>
      </p:sp>
      <p:sp>
        <p:nvSpPr>
          <p:cNvPr id="27" name="AutoShape 27"/>
          <p:cNvSpPr/>
          <p:nvPr/>
        </p:nvSpPr>
        <p:spPr>
          <a:xfrm>
            <a:off x="575049" y="573291"/>
            <a:ext cx="78137" cy="78137"/>
          </a:xfrm>
          <a:prstGeom prst="ellipse">
            <a:avLst/>
          </a:prstGeom>
          <a:solidFill>
            <a:schemeClr val="accent1">
              <a:alpha val="80000"/>
            </a:schemeClr>
          </a:solidFill>
        </p:spPr>
      </p:sp>
      <p:sp>
        <p:nvSpPr>
          <p:cNvPr id="28" name="AutoShape 28"/>
          <p:cNvSpPr/>
          <p:nvPr/>
        </p:nvSpPr>
        <p:spPr>
          <a:xfrm>
            <a:off x="689125" y="575007"/>
            <a:ext cx="74704" cy="74704"/>
          </a:xfrm>
          <a:prstGeom prst="ellipse">
            <a:avLst/>
          </a:prstGeom>
          <a:solidFill>
            <a:schemeClr val="accent1">
              <a:alpha val="60000"/>
            </a:schemeClr>
          </a:solidFill>
        </p:spPr>
      </p:sp>
      <p:sp>
        <p:nvSpPr>
          <p:cNvPr id="29" name="AutoShape 29"/>
          <p:cNvSpPr/>
          <p:nvPr/>
        </p:nvSpPr>
        <p:spPr>
          <a:xfrm>
            <a:off x="799768" y="583977"/>
            <a:ext cx="69238" cy="69238"/>
          </a:xfrm>
          <a:prstGeom prst="ellipse">
            <a:avLst/>
          </a:prstGeom>
          <a:solidFill>
            <a:schemeClr val="accent1">
              <a:alpha val="40000"/>
            </a:schemeClr>
          </a:solidFill>
        </p:spPr>
      </p:sp>
      <p:sp>
        <p:nvSpPr>
          <p:cNvPr id="30" name="AutoShape 30"/>
          <p:cNvSpPr/>
          <p:nvPr/>
        </p:nvSpPr>
        <p:spPr>
          <a:xfrm>
            <a:off x="904945" y="579844"/>
            <a:ext cx="65594" cy="65594"/>
          </a:xfrm>
          <a:prstGeom prst="ellipse">
            <a:avLst/>
          </a:prstGeom>
          <a:solidFill>
            <a:schemeClr val="accent1">
              <a:alpha val="20000"/>
            </a:schemeClr>
          </a:solidFill>
        </p:spPr>
      </p:sp>
      <p:sp>
        <p:nvSpPr>
          <p:cNvPr id="31" name="AutoShape 31"/>
          <p:cNvSpPr/>
          <p:nvPr/>
        </p:nvSpPr>
        <p:spPr>
          <a:xfrm>
            <a:off x="454963" y="684489"/>
            <a:ext cx="84147" cy="84147"/>
          </a:xfrm>
          <a:prstGeom prst="ellipse">
            <a:avLst/>
          </a:prstGeom>
          <a:solidFill>
            <a:schemeClr val="accent1">
              <a:alpha val="100000"/>
            </a:schemeClr>
          </a:solidFill>
        </p:spPr>
      </p:sp>
      <p:sp>
        <p:nvSpPr>
          <p:cNvPr id="32" name="AutoShape 32"/>
          <p:cNvSpPr/>
          <p:nvPr/>
        </p:nvSpPr>
        <p:spPr>
          <a:xfrm>
            <a:off x="575049" y="691064"/>
            <a:ext cx="78137" cy="78137"/>
          </a:xfrm>
          <a:prstGeom prst="ellipse">
            <a:avLst/>
          </a:prstGeom>
          <a:solidFill>
            <a:schemeClr val="accent1">
              <a:alpha val="80000"/>
            </a:schemeClr>
          </a:solidFill>
        </p:spPr>
      </p:sp>
      <p:sp>
        <p:nvSpPr>
          <p:cNvPr id="33" name="AutoShape 33"/>
          <p:cNvSpPr/>
          <p:nvPr/>
        </p:nvSpPr>
        <p:spPr>
          <a:xfrm>
            <a:off x="689125" y="692781"/>
            <a:ext cx="74704" cy="74704"/>
          </a:xfrm>
          <a:prstGeom prst="ellipse">
            <a:avLst/>
          </a:prstGeom>
          <a:solidFill>
            <a:schemeClr val="accent1">
              <a:alpha val="60000"/>
            </a:schemeClr>
          </a:solidFill>
        </p:spPr>
      </p:sp>
      <p:sp>
        <p:nvSpPr>
          <p:cNvPr id="34" name="AutoShape 34"/>
          <p:cNvSpPr/>
          <p:nvPr/>
        </p:nvSpPr>
        <p:spPr>
          <a:xfrm>
            <a:off x="799768" y="701751"/>
            <a:ext cx="69238" cy="69238"/>
          </a:xfrm>
          <a:prstGeom prst="ellipse">
            <a:avLst/>
          </a:prstGeom>
          <a:solidFill>
            <a:schemeClr val="accent1">
              <a:alpha val="40000"/>
            </a:schemeClr>
          </a:solidFill>
        </p:spPr>
      </p:sp>
      <p:sp>
        <p:nvSpPr>
          <p:cNvPr id="35" name="AutoShape 35"/>
          <p:cNvSpPr/>
          <p:nvPr/>
        </p:nvSpPr>
        <p:spPr>
          <a:xfrm>
            <a:off x="904945" y="697618"/>
            <a:ext cx="65594" cy="65594"/>
          </a:xfrm>
          <a:prstGeom prst="ellipse">
            <a:avLst/>
          </a:prstGeom>
          <a:solidFill>
            <a:schemeClr val="accent1">
              <a:alpha val="20000"/>
            </a:schemeClr>
          </a:solidFill>
        </p:spPr>
      </p:sp>
      <p:sp>
        <p:nvSpPr>
          <p:cNvPr id="36" name="TextBox 36"/>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solidFill>
                <a:latin typeface="微软雅黑" panose="020B0503020204020204" charset="-122"/>
                <a:ea typeface="微软雅黑" panose="020B0503020204020204" charset="-122"/>
                <a:cs typeface="微软雅黑" panose="020B0503020204020204" charset="-122"/>
              </a:rPr>
              <a:t>代理机构联系人及联系方式</a:t>
            </a:r>
            <a:endParaRPr lang="en-US" sz="3000" b="1">
              <a:solidFill>
                <a:schemeClr val="accent1"/>
              </a:solidFill>
              <a:latin typeface="微软雅黑" panose="020B0503020204020204" charset="-122"/>
              <a:ea typeface="微软雅黑" panose="020B0503020204020204" charset="-122"/>
              <a:cs typeface="微软雅黑" panose="020B0503020204020204" charset="-122"/>
            </a:endParaRPr>
          </a:p>
        </p:txBody>
      </p:sp>
      <p:grpSp>
        <p:nvGrpSpPr>
          <p:cNvPr id="37" name="Group 2"/>
          <p:cNvGrpSpPr/>
          <p:nvPr>
            <p:custDataLst>
              <p:tags r:id="rId2"/>
            </p:custDataLst>
          </p:nvPr>
        </p:nvGrpSpPr>
        <p:grpSpPr>
          <a:xfrm rot="0">
            <a:off x="990886" y="1951196"/>
            <a:ext cx="3694081" cy="3705321"/>
            <a:chOff x="4078891" y="1977866"/>
            <a:chExt cx="3694081" cy="3705321"/>
          </a:xfrm>
        </p:grpSpPr>
        <p:sp>
          <p:nvSpPr>
            <p:cNvPr id="38" name="Freeform 3"/>
            <p:cNvSpPr/>
            <p:nvPr>
              <p:custDataLst>
                <p:tags r:id="rId3"/>
              </p:custDataLst>
            </p:nvPr>
          </p:nvSpPr>
          <p:spPr>
            <a:xfrm>
              <a:off x="5357622" y="1977866"/>
              <a:ext cx="2415350" cy="2409920"/>
            </a:xfrm>
            <a:custGeom>
              <a:avLst/>
              <a:gdLst/>
              <a:ahLst/>
              <a:cxnLst/>
              <a:rect l="l" t="t" r="r" b="b"/>
              <a:pathLst>
                <a:path w="188" h="188">
                  <a:moveTo>
                    <a:pt x="27" y="27"/>
                  </a:moveTo>
                  <a:cubicBezTo>
                    <a:pt x="0" y="54"/>
                    <a:pt x="8" y="106"/>
                    <a:pt x="45" y="143"/>
                  </a:cubicBezTo>
                  <a:cubicBezTo>
                    <a:pt x="81" y="180"/>
                    <a:pt x="134" y="188"/>
                    <a:pt x="161" y="161"/>
                  </a:cubicBezTo>
                  <a:cubicBezTo>
                    <a:pt x="188" y="133"/>
                    <a:pt x="180" y="81"/>
                    <a:pt x="144" y="44"/>
                  </a:cubicBezTo>
                  <a:cubicBezTo>
                    <a:pt x="107" y="7"/>
                    <a:pt x="54" y="0"/>
                    <a:pt x="27" y="27"/>
                  </a:cubicBezTo>
                  <a:close/>
                  <a:moveTo>
                    <a:pt x="136" y="154"/>
                  </a:moveTo>
                  <a:cubicBezTo>
                    <a:pt x="114" y="176"/>
                    <a:pt x="74" y="169"/>
                    <a:pt x="45" y="141"/>
                  </a:cubicBezTo>
                  <a:cubicBezTo>
                    <a:pt x="16" y="112"/>
                    <a:pt x="10" y="71"/>
                    <a:pt x="31" y="50"/>
                  </a:cubicBezTo>
                  <a:cubicBezTo>
                    <a:pt x="53" y="29"/>
                    <a:pt x="93" y="35"/>
                    <a:pt x="122" y="64"/>
                  </a:cubicBezTo>
                  <a:cubicBezTo>
                    <a:pt x="151" y="92"/>
                    <a:pt x="157" y="133"/>
                    <a:pt x="136" y="154"/>
                  </a:cubicBezTo>
                  <a:close/>
                </a:path>
              </a:pathLst>
            </a:custGeom>
            <a:solidFill>
              <a:schemeClr val="accent2">
                <a:alpha val="100000"/>
              </a:schemeClr>
            </a:solidFill>
          </p:spPr>
        </p:sp>
        <p:sp>
          <p:nvSpPr>
            <p:cNvPr id="39" name="Freeform 4"/>
            <p:cNvSpPr/>
            <p:nvPr>
              <p:custDataLst>
                <p:tags r:id="rId4"/>
              </p:custDataLst>
            </p:nvPr>
          </p:nvSpPr>
          <p:spPr>
            <a:xfrm>
              <a:off x="4840891" y="3678460"/>
              <a:ext cx="2566702" cy="2004727"/>
            </a:xfrm>
            <a:custGeom>
              <a:avLst/>
              <a:gdLst/>
              <a:ahLst/>
              <a:cxnLst/>
              <a:rect l="l" t="t" r="r" b="b"/>
              <a:pathLst>
                <a:path w="200" h="156">
                  <a:moveTo>
                    <a:pt x="193" y="61"/>
                  </a:moveTo>
                  <a:cubicBezTo>
                    <a:pt x="186" y="23"/>
                    <a:pt x="139" y="0"/>
                    <a:pt x="88" y="9"/>
                  </a:cubicBezTo>
                  <a:cubicBezTo>
                    <a:pt x="36" y="18"/>
                    <a:pt x="0" y="57"/>
                    <a:pt x="7" y="95"/>
                  </a:cubicBezTo>
                  <a:cubicBezTo>
                    <a:pt x="14" y="133"/>
                    <a:pt x="61" y="156"/>
                    <a:pt x="113" y="147"/>
                  </a:cubicBezTo>
                  <a:cubicBezTo>
                    <a:pt x="164" y="138"/>
                    <a:pt x="200" y="99"/>
                    <a:pt x="193" y="61"/>
                  </a:cubicBezTo>
                  <a:close/>
                  <a:moveTo>
                    <a:pt x="27" y="78"/>
                  </a:moveTo>
                  <a:cubicBezTo>
                    <a:pt x="22" y="48"/>
                    <a:pt x="50" y="18"/>
                    <a:pt x="90" y="11"/>
                  </a:cubicBezTo>
                  <a:cubicBezTo>
                    <a:pt x="130" y="4"/>
                    <a:pt x="167" y="22"/>
                    <a:pt x="172" y="51"/>
                  </a:cubicBezTo>
                  <a:cubicBezTo>
                    <a:pt x="177" y="81"/>
                    <a:pt x="149" y="111"/>
                    <a:pt x="109" y="118"/>
                  </a:cubicBezTo>
                  <a:cubicBezTo>
                    <a:pt x="69" y="125"/>
                    <a:pt x="32" y="107"/>
                    <a:pt x="27" y="78"/>
                  </a:cubicBezTo>
                  <a:close/>
                </a:path>
              </a:pathLst>
            </a:custGeom>
            <a:solidFill>
              <a:schemeClr val="accent3">
                <a:alpha val="100000"/>
              </a:schemeClr>
            </a:solidFill>
          </p:spPr>
        </p:sp>
        <p:sp>
          <p:nvSpPr>
            <p:cNvPr id="40" name="Freeform 5"/>
            <p:cNvSpPr/>
            <p:nvPr>
              <p:custDataLst>
                <p:tags r:id="rId5"/>
              </p:custDataLst>
            </p:nvPr>
          </p:nvSpPr>
          <p:spPr>
            <a:xfrm>
              <a:off x="4078891" y="2296668"/>
              <a:ext cx="1961483" cy="2545080"/>
            </a:xfrm>
            <a:custGeom>
              <a:avLst/>
              <a:gdLst/>
              <a:ahLst/>
              <a:cxnLst/>
              <a:rect l="l" t="t" r="r" b="b"/>
              <a:pathLst>
                <a:path w="153" h="198">
                  <a:moveTo>
                    <a:pt x="63" y="193"/>
                  </a:moveTo>
                  <a:cubicBezTo>
                    <a:pt x="101" y="198"/>
                    <a:pt x="138" y="161"/>
                    <a:pt x="146" y="109"/>
                  </a:cubicBezTo>
                  <a:cubicBezTo>
                    <a:pt x="153" y="57"/>
                    <a:pt x="128" y="11"/>
                    <a:pt x="90" y="5"/>
                  </a:cubicBezTo>
                  <a:cubicBezTo>
                    <a:pt x="51" y="0"/>
                    <a:pt x="14" y="37"/>
                    <a:pt x="7" y="89"/>
                  </a:cubicBezTo>
                  <a:cubicBezTo>
                    <a:pt x="0" y="141"/>
                    <a:pt x="25" y="187"/>
                    <a:pt x="63" y="193"/>
                  </a:cubicBezTo>
                  <a:close/>
                  <a:moveTo>
                    <a:pt x="100" y="30"/>
                  </a:moveTo>
                  <a:cubicBezTo>
                    <a:pt x="129" y="34"/>
                    <a:pt x="149" y="70"/>
                    <a:pt x="143" y="110"/>
                  </a:cubicBezTo>
                  <a:cubicBezTo>
                    <a:pt x="137" y="151"/>
                    <a:pt x="109" y="180"/>
                    <a:pt x="79" y="176"/>
                  </a:cubicBezTo>
                  <a:cubicBezTo>
                    <a:pt x="49" y="171"/>
                    <a:pt x="29" y="135"/>
                    <a:pt x="35" y="95"/>
                  </a:cubicBezTo>
                  <a:cubicBezTo>
                    <a:pt x="41" y="55"/>
                    <a:pt x="70" y="25"/>
                    <a:pt x="100" y="30"/>
                  </a:cubicBezTo>
                  <a:close/>
                </a:path>
              </a:pathLst>
            </a:custGeom>
            <a:solidFill>
              <a:schemeClr val="accent1">
                <a:alpha val="100000"/>
              </a:schemeClr>
            </a:solidFill>
          </p:spPr>
        </p:sp>
        <p:sp>
          <p:nvSpPr>
            <p:cNvPr id="41" name="Freeform 6"/>
            <p:cNvSpPr/>
            <p:nvPr>
              <p:custDataLst>
                <p:tags r:id="rId6"/>
              </p:custDataLst>
            </p:nvPr>
          </p:nvSpPr>
          <p:spPr>
            <a:xfrm>
              <a:off x="5862351" y="4407027"/>
              <a:ext cx="523684" cy="547497"/>
            </a:xfrm>
            <a:custGeom>
              <a:avLst/>
              <a:gdLst/>
              <a:ahLst/>
              <a:cxnLst/>
              <a:rect l="l" t="t" r="r" b="b"/>
              <a:pathLst>
                <a:path w="485" h="507">
                  <a:moveTo>
                    <a:pt x="161" y="500"/>
                  </a:moveTo>
                  <a:cubicBezTo>
                    <a:pt x="133" y="483"/>
                    <a:pt x="23" y="368"/>
                    <a:pt x="7" y="338"/>
                  </a:cubicBezTo>
                  <a:cubicBezTo>
                    <a:pt x="2" y="329"/>
                    <a:pt x="0" y="318"/>
                    <a:pt x="2" y="308"/>
                  </a:cubicBezTo>
                  <a:cubicBezTo>
                    <a:pt x="3" y="298"/>
                    <a:pt x="7" y="288"/>
                    <a:pt x="15" y="280"/>
                  </a:cubicBezTo>
                  <a:cubicBezTo>
                    <a:pt x="254" y="30"/>
                    <a:pt x="254" y="30"/>
                    <a:pt x="254" y="30"/>
                  </a:cubicBezTo>
                  <a:cubicBezTo>
                    <a:pt x="265" y="18"/>
                    <a:pt x="279" y="11"/>
                    <a:pt x="295" y="9"/>
                  </a:cubicBezTo>
                  <a:cubicBezTo>
                    <a:pt x="364" y="2"/>
                    <a:pt x="364" y="2"/>
                    <a:pt x="364" y="2"/>
                  </a:cubicBezTo>
                  <a:cubicBezTo>
                    <a:pt x="385" y="0"/>
                    <a:pt x="404" y="7"/>
                    <a:pt x="420" y="22"/>
                  </a:cubicBezTo>
                  <a:cubicBezTo>
                    <a:pt x="463" y="68"/>
                    <a:pt x="463" y="68"/>
                    <a:pt x="463" y="68"/>
                  </a:cubicBezTo>
                  <a:cubicBezTo>
                    <a:pt x="478" y="84"/>
                    <a:pt x="485" y="104"/>
                    <a:pt x="482" y="126"/>
                  </a:cubicBezTo>
                  <a:cubicBezTo>
                    <a:pt x="475" y="198"/>
                    <a:pt x="475" y="198"/>
                    <a:pt x="475" y="198"/>
                  </a:cubicBezTo>
                  <a:cubicBezTo>
                    <a:pt x="474" y="215"/>
                    <a:pt x="467" y="229"/>
                    <a:pt x="456" y="241"/>
                  </a:cubicBezTo>
                  <a:cubicBezTo>
                    <a:pt x="217" y="492"/>
                    <a:pt x="217" y="492"/>
                    <a:pt x="217" y="492"/>
                  </a:cubicBezTo>
                  <a:cubicBezTo>
                    <a:pt x="209" y="500"/>
                    <a:pt x="200" y="504"/>
                    <a:pt x="190" y="506"/>
                  </a:cubicBezTo>
                  <a:cubicBezTo>
                    <a:pt x="181" y="507"/>
                    <a:pt x="170" y="505"/>
                    <a:pt x="161" y="500"/>
                  </a:cubicBezTo>
                  <a:close/>
                  <a:moveTo>
                    <a:pt x="376" y="65"/>
                  </a:moveTo>
                  <a:cubicBezTo>
                    <a:pt x="351" y="65"/>
                    <a:pt x="330" y="87"/>
                    <a:pt x="330" y="113"/>
                  </a:cubicBezTo>
                  <a:cubicBezTo>
                    <a:pt x="330" y="140"/>
                    <a:pt x="351" y="161"/>
                    <a:pt x="376" y="161"/>
                  </a:cubicBezTo>
                  <a:cubicBezTo>
                    <a:pt x="402" y="161"/>
                    <a:pt x="422" y="140"/>
                    <a:pt x="422" y="113"/>
                  </a:cubicBezTo>
                  <a:cubicBezTo>
                    <a:pt x="422" y="87"/>
                    <a:pt x="402" y="65"/>
                    <a:pt x="376" y="65"/>
                  </a:cubicBezTo>
                  <a:close/>
                </a:path>
              </a:pathLst>
            </a:custGeom>
            <a:solidFill>
              <a:schemeClr val="accent2">
                <a:alpha val="100000"/>
              </a:schemeClr>
            </a:solidFill>
          </p:spPr>
        </p:sp>
        <p:sp>
          <p:nvSpPr>
            <p:cNvPr id="42" name="Freeform 7"/>
            <p:cNvSpPr/>
            <p:nvPr>
              <p:custDataLst>
                <p:tags r:id="rId7"/>
              </p:custDataLst>
            </p:nvPr>
          </p:nvSpPr>
          <p:spPr>
            <a:xfrm>
              <a:off x="4891754" y="3332512"/>
              <a:ext cx="557689" cy="445579"/>
            </a:xfrm>
            <a:custGeom>
              <a:avLst/>
              <a:gdLst/>
              <a:ahLst/>
              <a:cxnLst/>
              <a:rect l="l" t="t" r="r" b="b"/>
              <a:pathLst>
                <a:path w="516" h="412">
                  <a:moveTo>
                    <a:pt x="172" y="348"/>
                  </a:moveTo>
                  <a:cubicBezTo>
                    <a:pt x="22" y="348"/>
                    <a:pt x="22" y="348"/>
                    <a:pt x="22" y="348"/>
                  </a:cubicBezTo>
                  <a:cubicBezTo>
                    <a:pt x="10" y="348"/>
                    <a:pt x="0" y="338"/>
                    <a:pt x="0" y="326"/>
                  </a:cubicBezTo>
                  <a:cubicBezTo>
                    <a:pt x="0" y="296"/>
                    <a:pt x="0" y="296"/>
                    <a:pt x="0" y="296"/>
                  </a:cubicBezTo>
                  <a:cubicBezTo>
                    <a:pt x="0" y="284"/>
                    <a:pt x="10" y="274"/>
                    <a:pt x="22" y="274"/>
                  </a:cubicBezTo>
                  <a:cubicBezTo>
                    <a:pt x="142" y="274"/>
                    <a:pt x="142" y="274"/>
                    <a:pt x="142" y="274"/>
                  </a:cubicBezTo>
                  <a:cubicBezTo>
                    <a:pt x="147" y="301"/>
                    <a:pt x="158" y="326"/>
                    <a:pt x="172" y="348"/>
                  </a:cubicBezTo>
                  <a:close/>
                  <a:moveTo>
                    <a:pt x="349" y="160"/>
                  </a:moveTo>
                  <a:cubicBezTo>
                    <a:pt x="349" y="216"/>
                    <a:pt x="349" y="216"/>
                    <a:pt x="349" y="216"/>
                  </a:cubicBezTo>
                  <a:cubicBezTo>
                    <a:pt x="367" y="217"/>
                    <a:pt x="381" y="219"/>
                    <a:pt x="391" y="221"/>
                  </a:cubicBezTo>
                  <a:cubicBezTo>
                    <a:pt x="402" y="224"/>
                    <a:pt x="411" y="229"/>
                    <a:pt x="417" y="237"/>
                  </a:cubicBezTo>
                  <a:cubicBezTo>
                    <a:pt x="424" y="245"/>
                    <a:pt x="427" y="257"/>
                    <a:pt x="427" y="273"/>
                  </a:cubicBezTo>
                  <a:cubicBezTo>
                    <a:pt x="427" y="289"/>
                    <a:pt x="425" y="302"/>
                    <a:pt x="420" y="311"/>
                  </a:cubicBezTo>
                  <a:cubicBezTo>
                    <a:pt x="415" y="321"/>
                    <a:pt x="408" y="327"/>
                    <a:pt x="398" y="331"/>
                  </a:cubicBezTo>
                  <a:cubicBezTo>
                    <a:pt x="388" y="335"/>
                    <a:pt x="374" y="338"/>
                    <a:pt x="356" y="338"/>
                  </a:cubicBezTo>
                  <a:cubicBezTo>
                    <a:pt x="349" y="338"/>
                    <a:pt x="349" y="338"/>
                    <a:pt x="349" y="338"/>
                  </a:cubicBezTo>
                  <a:cubicBezTo>
                    <a:pt x="349" y="360"/>
                    <a:pt x="349" y="360"/>
                    <a:pt x="349" y="360"/>
                  </a:cubicBezTo>
                  <a:cubicBezTo>
                    <a:pt x="327" y="360"/>
                    <a:pt x="327" y="360"/>
                    <a:pt x="327" y="360"/>
                  </a:cubicBezTo>
                  <a:cubicBezTo>
                    <a:pt x="327" y="338"/>
                    <a:pt x="327" y="338"/>
                    <a:pt x="327" y="338"/>
                  </a:cubicBezTo>
                  <a:cubicBezTo>
                    <a:pt x="315" y="338"/>
                    <a:pt x="304" y="337"/>
                    <a:pt x="295" y="336"/>
                  </a:cubicBezTo>
                  <a:cubicBezTo>
                    <a:pt x="286" y="334"/>
                    <a:pt x="278" y="331"/>
                    <a:pt x="271" y="326"/>
                  </a:cubicBezTo>
                  <a:cubicBezTo>
                    <a:pt x="264" y="322"/>
                    <a:pt x="259" y="316"/>
                    <a:pt x="255" y="307"/>
                  </a:cubicBezTo>
                  <a:cubicBezTo>
                    <a:pt x="251" y="299"/>
                    <a:pt x="249" y="289"/>
                    <a:pt x="249" y="278"/>
                  </a:cubicBezTo>
                  <a:cubicBezTo>
                    <a:pt x="249" y="270"/>
                    <a:pt x="249" y="270"/>
                    <a:pt x="249" y="270"/>
                  </a:cubicBezTo>
                  <a:cubicBezTo>
                    <a:pt x="285" y="270"/>
                    <a:pt x="285" y="270"/>
                    <a:pt x="285" y="270"/>
                  </a:cubicBezTo>
                  <a:cubicBezTo>
                    <a:pt x="285" y="279"/>
                    <a:pt x="285" y="286"/>
                    <a:pt x="287" y="291"/>
                  </a:cubicBezTo>
                  <a:cubicBezTo>
                    <a:pt x="288" y="296"/>
                    <a:pt x="291" y="299"/>
                    <a:pt x="294" y="301"/>
                  </a:cubicBezTo>
                  <a:cubicBezTo>
                    <a:pt x="297" y="304"/>
                    <a:pt x="301" y="305"/>
                    <a:pt x="305" y="306"/>
                  </a:cubicBezTo>
                  <a:cubicBezTo>
                    <a:pt x="309" y="306"/>
                    <a:pt x="316" y="307"/>
                    <a:pt x="327" y="308"/>
                  </a:cubicBezTo>
                  <a:cubicBezTo>
                    <a:pt x="327" y="246"/>
                    <a:pt x="327" y="246"/>
                    <a:pt x="327" y="246"/>
                  </a:cubicBezTo>
                  <a:cubicBezTo>
                    <a:pt x="313" y="245"/>
                    <a:pt x="302" y="244"/>
                    <a:pt x="294" y="243"/>
                  </a:cubicBezTo>
                  <a:cubicBezTo>
                    <a:pt x="286" y="241"/>
                    <a:pt x="278" y="239"/>
                    <a:pt x="272" y="235"/>
                  </a:cubicBezTo>
                  <a:cubicBezTo>
                    <a:pt x="265" y="231"/>
                    <a:pt x="260" y="225"/>
                    <a:pt x="257" y="217"/>
                  </a:cubicBezTo>
                  <a:cubicBezTo>
                    <a:pt x="253" y="210"/>
                    <a:pt x="251" y="199"/>
                    <a:pt x="251" y="187"/>
                  </a:cubicBezTo>
                  <a:cubicBezTo>
                    <a:pt x="251" y="171"/>
                    <a:pt x="255" y="159"/>
                    <a:pt x="261" y="150"/>
                  </a:cubicBezTo>
                  <a:cubicBezTo>
                    <a:pt x="267" y="142"/>
                    <a:pt x="276" y="136"/>
                    <a:pt x="286" y="133"/>
                  </a:cubicBezTo>
                  <a:cubicBezTo>
                    <a:pt x="297" y="130"/>
                    <a:pt x="311" y="129"/>
                    <a:pt x="327" y="129"/>
                  </a:cubicBezTo>
                  <a:cubicBezTo>
                    <a:pt x="327" y="109"/>
                    <a:pt x="327" y="109"/>
                    <a:pt x="327" y="109"/>
                  </a:cubicBezTo>
                  <a:cubicBezTo>
                    <a:pt x="349" y="109"/>
                    <a:pt x="349" y="109"/>
                    <a:pt x="349" y="109"/>
                  </a:cubicBezTo>
                  <a:cubicBezTo>
                    <a:pt x="349" y="129"/>
                    <a:pt x="349" y="129"/>
                    <a:pt x="349" y="129"/>
                  </a:cubicBezTo>
                  <a:cubicBezTo>
                    <a:pt x="367" y="129"/>
                    <a:pt x="381" y="131"/>
                    <a:pt x="391" y="134"/>
                  </a:cubicBezTo>
                  <a:cubicBezTo>
                    <a:pt x="401" y="137"/>
                    <a:pt x="409" y="142"/>
                    <a:pt x="414" y="151"/>
                  </a:cubicBezTo>
                  <a:cubicBezTo>
                    <a:pt x="420" y="160"/>
                    <a:pt x="422" y="172"/>
                    <a:pt x="422" y="190"/>
                  </a:cubicBezTo>
                  <a:cubicBezTo>
                    <a:pt x="387" y="190"/>
                    <a:pt x="387" y="190"/>
                    <a:pt x="387" y="190"/>
                  </a:cubicBezTo>
                  <a:cubicBezTo>
                    <a:pt x="387" y="189"/>
                    <a:pt x="387" y="187"/>
                    <a:pt x="387" y="186"/>
                  </a:cubicBezTo>
                  <a:cubicBezTo>
                    <a:pt x="387" y="175"/>
                    <a:pt x="385" y="169"/>
                    <a:pt x="380" y="165"/>
                  </a:cubicBezTo>
                  <a:cubicBezTo>
                    <a:pt x="376" y="162"/>
                    <a:pt x="369" y="160"/>
                    <a:pt x="358" y="160"/>
                  </a:cubicBezTo>
                  <a:cubicBezTo>
                    <a:pt x="349" y="160"/>
                    <a:pt x="349" y="160"/>
                    <a:pt x="349" y="160"/>
                  </a:cubicBezTo>
                  <a:close/>
                  <a:moveTo>
                    <a:pt x="327" y="160"/>
                  </a:moveTo>
                  <a:cubicBezTo>
                    <a:pt x="321" y="160"/>
                    <a:pt x="321" y="160"/>
                    <a:pt x="321" y="160"/>
                  </a:cubicBezTo>
                  <a:cubicBezTo>
                    <a:pt x="313" y="160"/>
                    <a:pt x="307" y="161"/>
                    <a:pt x="302" y="162"/>
                  </a:cubicBezTo>
                  <a:cubicBezTo>
                    <a:pt x="298" y="163"/>
                    <a:pt x="294" y="165"/>
                    <a:pt x="291" y="169"/>
                  </a:cubicBezTo>
                  <a:cubicBezTo>
                    <a:pt x="289" y="172"/>
                    <a:pt x="287" y="178"/>
                    <a:pt x="287" y="186"/>
                  </a:cubicBezTo>
                  <a:cubicBezTo>
                    <a:pt x="287" y="197"/>
                    <a:pt x="291" y="205"/>
                    <a:pt x="297" y="209"/>
                  </a:cubicBezTo>
                  <a:cubicBezTo>
                    <a:pt x="304" y="213"/>
                    <a:pt x="314" y="216"/>
                    <a:pt x="327" y="216"/>
                  </a:cubicBezTo>
                  <a:cubicBezTo>
                    <a:pt x="327" y="160"/>
                    <a:pt x="327" y="160"/>
                    <a:pt x="327" y="160"/>
                  </a:cubicBezTo>
                  <a:close/>
                  <a:moveTo>
                    <a:pt x="349" y="246"/>
                  </a:moveTo>
                  <a:cubicBezTo>
                    <a:pt x="349" y="308"/>
                    <a:pt x="349" y="308"/>
                    <a:pt x="349" y="308"/>
                  </a:cubicBezTo>
                  <a:cubicBezTo>
                    <a:pt x="356" y="308"/>
                    <a:pt x="356" y="308"/>
                    <a:pt x="356" y="308"/>
                  </a:cubicBezTo>
                  <a:cubicBezTo>
                    <a:pt x="368" y="308"/>
                    <a:pt x="377" y="305"/>
                    <a:pt x="383" y="301"/>
                  </a:cubicBezTo>
                  <a:cubicBezTo>
                    <a:pt x="388" y="297"/>
                    <a:pt x="391" y="289"/>
                    <a:pt x="391" y="277"/>
                  </a:cubicBezTo>
                  <a:cubicBezTo>
                    <a:pt x="391" y="268"/>
                    <a:pt x="390" y="262"/>
                    <a:pt x="386" y="257"/>
                  </a:cubicBezTo>
                  <a:cubicBezTo>
                    <a:pt x="383" y="253"/>
                    <a:pt x="379" y="250"/>
                    <a:pt x="374" y="249"/>
                  </a:cubicBezTo>
                  <a:cubicBezTo>
                    <a:pt x="369" y="248"/>
                    <a:pt x="361" y="247"/>
                    <a:pt x="349" y="246"/>
                  </a:cubicBezTo>
                  <a:close/>
                  <a:moveTo>
                    <a:pt x="338" y="382"/>
                  </a:moveTo>
                  <a:cubicBezTo>
                    <a:pt x="379" y="382"/>
                    <a:pt x="415" y="365"/>
                    <a:pt x="442" y="339"/>
                  </a:cubicBezTo>
                  <a:cubicBezTo>
                    <a:pt x="469" y="312"/>
                    <a:pt x="485" y="275"/>
                    <a:pt x="485" y="235"/>
                  </a:cubicBezTo>
                  <a:cubicBezTo>
                    <a:pt x="485" y="194"/>
                    <a:pt x="469" y="157"/>
                    <a:pt x="442" y="131"/>
                  </a:cubicBezTo>
                  <a:cubicBezTo>
                    <a:pt x="415" y="104"/>
                    <a:pt x="379" y="88"/>
                    <a:pt x="338" y="88"/>
                  </a:cubicBezTo>
                  <a:cubicBezTo>
                    <a:pt x="298" y="88"/>
                    <a:pt x="261" y="104"/>
                    <a:pt x="234" y="131"/>
                  </a:cubicBezTo>
                  <a:cubicBezTo>
                    <a:pt x="208" y="157"/>
                    <a:pt x="191" y="194"/>
                    <a:pt x="191" y="235"/>
                  </a:cubicBezTo>
                  <a:cubicBezTo>
                    <a:pt x="191" y="275"/>
                    <a:pt x="208" y="312"/>
                    <a:pt x="234" y="339"/>
                  </a:cubicBezTo>
                  <a:cubicBezTo>
                    <a:pt x="261" y="365"/>
                    <a:pt x="298" y="382"/>
                    <a:pt x="338" y="382"/>
                  </a:cubicBezTo>
                  <a:close/>
                  <a:moveTo>
                    <a:pt x="464" y="360"/>
                  </a:moveTo>
                  <a:cubicBezTo>
                    <a:pt x="496" y="328"/>
                    <a:pt x="516" y="284"/>
                    <a:pt x="516" y="235"/>
                  </a:cubicBezTo>
                  <a:cubicBezTo>
                    <a:pt x="516" y="186"/>
                    <a:pt x="496" y="141"/>
                    <a:pt x="464" y="109"/>
                  </a:cubicBezTo>
                  <a:cubicBezTo>
                    <a:pt x="432" y="77"/>
                    <a:pt x="387" y="57"/>
                    <a:pt x="338" y="57"/>
                  </a:cubicBezTo>
                  <a:cubicBezTo>
                    <a:pt x="289" y="57"/>
                    <a:pt x="245" y="77"/>
                    <a:pt x="213" y="109"/>
                  </a:cubicBezTo>
                  <a:cubicBezTo>
                    <a:pt x="181" y="141"/>
                    <a:pt x="161" y="186"/>
                    <a:pt x="161" y="235"/>
                  </a:cubicBezTo>
                  <a:cubicBezTo>
                    <a:pt x="161" y="284"/>
                    <a:pt x="181" y="328"/>
                    <a:pt x="213" y="360"/>
                  </a:cubicBezTo>
                  <a:cubicBezTo>
                    <a:pt x="245" y="392"/>
                    <a:pt x="289" y="412"/>
                    <a:pt x="338" y="412"/>
                  </a:cubicBezTo>
                  <a:cubicBezTo>
                    <a:pt x="387" y="412"/>
                    <a:pt x="432" y="392"/>
                    <a:pt x="464" y="360"/>
                  </a:cubicBezTo>
                  <a:close/>
                  <a:moveTo>
                    <a:pt x="219" y="73"/>
                  </a:moveTo>
                  <a:cubicBezTo>
                    <a:pt x="22" y="73"/>
                    <a:pt x="22" y="73"/>
                    <a:pt x="22" y="73"/>
                  </a:cubicBezTo>
                  <a:cubicBezTo>
                    <a:pt x="10" y="73"/>
                    <a:pt x="0" y="63"/>
                    <a:pt x="0" y="51"/>
                  </a:cubicBezTo>
                  <a:cubicBezTo>
                    <a:pt x="0" y="22"/>
                    <a:pt x="0" y="22"/>
                    <a:pt x="0" y="22"/>
                  </a:cubicBezTo>
                  <a:cubicBezTo>
                    <a:pt x="0" y="10"/>
                    <a:pt x="10" y="0"/>
                    <a:pt x="22" y="0"/>
                  </a:cubicBezTo>
                  <a:cubicBezTo>
                    <a:pt x="322" y="0"/>
                    <a:pt x="322" y="0"/>
                    <a:pt x="322" y="0"/>
                  </a:cubicBezTo>
                  <a:cubicBezTo>
                    <a:pt x="334" y="0"/>
                    <a:pt x="344" y="10"/>
                    <a:pt x="344" y="22"/>
                  </a:cubicBezTo>
                  <a:cubicBezTo>
                    <a:pt x="344" y="34"/>
                    <a:pt x="344" y="34"/>
                    <a:pt x="344" y="34"/>
                  </a:cubicBezTo>
                  <a:cubicBezTo>
                    <a:pt x="342" y="34"/>
                    <a:pt x="340" y="34"/>
                    <a:pt x="338" y="34"/>
                  </a:cubicBezTo>
                  <a:cubicBezTo>
                    <a:pt x="294" y="34"/>
                    <a:pt x="253" y="49"/>
                    <a:pt x="219" y="73"/>
                  </a:cubicBezTo>
                  <a:close/>
                  <a:moveTo>
                    <a:pt x="150" y="165"/>
                  </a:moveTo>
                  <a:cubicBezTo>
                    <a:pt x="22" y="165"/>
                    <a:pt x="22" y="165"/>
                    <a:pt x="22" y="165"/>
                  </a:cubicBezTo>
                  <a:cubicBezTo>
                    <a:pt x="10" y="165"/>
                    <a:pt x="0" y="155"/>
                    <a:pt x="0" y="143"/>
                  </a:cubicBezTo>
                  <a:cubicBezTo>
                    <a:pt x="0" y="113"/>
                    <a:pt x="0" y="113"/>
                    <a:pt x="0" y="113"/>
                  </a:cubicBezTo>
                  <a:cubicBezTo>
                    <a:pt x="0" y="101"/>
                    <a:pt x="10" y="91"/>
                    <a:pt x="22" y="91"/>
                  </a:cubicBezTo>
                  <a:cubicBezTo>
                    <a:pt x="198" y="91"/>
                    <a:pt x="198" y="91"/>
                    <a:pt x="198" y="91"/>
                  </a:cubicBezTo>
                  <a:cubicBezTo>
                    <a:pt x="177" y="112"/>
                    <a:pt x="161" y="137"/>
                    <a:pt x="150" y="165"/>
                  </a:cubicBezTo>
                  <a:close/>
                  <a:moveTo>
                    <a:pt x="139" y="256"/>
                  </a:moveTo>
                  <a:cubicBezTo>
                    <a:pt x="22" y="256"/>
                    <a:pt x="22" y="256"/>
                    <a:pt x="22" y="256"/>
                  </a:cubicBezTo>
                  <a:cubicBezTo>
                    <a:pt x="10" y="256"/>
                    <a:pt x="0" y="246"/>
                    <a:pt x="0" y="234"/>
                  </a:cubicBezTo>
                  <a:cubicBezTo>
                    <a:pt x="0" y="205"/>
                    <a:pt x="0" y="205"/>
                    <a:pt x="0" y="205"/>
                  </a:cubicBezTo>
                  <a:cubicBezTo>
                    <a:pt x="0" y="193"/>
                    <a:pt x="10" y="183"/>
                    <a:pt x="22" y="183"/>
                  </a:cubicBezTo>
                  <a:cubicBezTo>
                    <a:pt x="144" y="183"/>
                    <a:pt x="144" y="183"/>
                    <a:pt x="144" y="183"/>
                  </a:cubicBezTo>
                  <a:cubicBezTo>
                    <a:pt x="140" y="199"/>
                    <a:pt x="138" y="217"/>
                    <a:pt x="138" y="235"/>
                  </a:cubicBezTo>
                  <a:cubicBezTo>
                    <a:pt x="138" y="242"/>
                    <a:pt x="138" y="249"/>
                    <a:pt x="139" y="256"/>
                  </a:cubicBezTo>
                  <a:close/>
                </a:path>
              </a:pathLst>
            </a:custGeom>
            <a:solidFill>
              <a:schemeClr val="accent1">
                <a:alpha val="100000"/>
              </a:schemeClr>
            </a:solidFill>
          </p:spPr>
        </p:sp>
        <p:sp>
          <p:nvSpPr>
            <p:cNvPr id="43" name="Freeform 8"/>
            <p:cNvSpPr/>
            <p:nvPr>
              <p:custDataLst>
                <p:tags r:id="rId8"/>
              </p:custDataLst>
            </p:nvPr>
          </p:nvSpPr>
          <p:spPr>
            <a:xfrm>
              <a:off x="6249258" y="3015710"/>
              <a:ext cx="496538" cy="409956"/>
            </a:xfrm>
            <a:custGeom>
              <a:avLst/>
              <a:gdLst/>
              <a:ahLst/>
              <a:cxnLst/>
              <a:rect l="l" t="t" r="r" b="b"/>
              <a:pathLst>
                <a:path w="505" h="417">
                  <a:moveTo>
                    <a:pt x="368" y="285"/>
                  </a:moveTo>
                  <a:cubicBezTo>
                    <a:pt x="426" y="288"/>
                    <a:pt x="448" y="325"/>
                    <a:pt x="485" y="364"/>
                  </a:cubicBezTo>
                  <a:cubicBezTo>
                    <a:pt x="486" y="336"/>
                    <a:pt x="486" y="310"/>
                    <a:pt x="480" y="282"/>
                  </a:cubicBezTo>
                  <a:cubicBezTo>
                    <a:pt x="481" y="282"/>
                    <a:pt x="481" y="282"/>
                    <a:pt x="481" y="282"/>
                  </a:cubicBezTo>
                  <a:cubicBezTo>
                    <a:pt x="494" y="282"/>
                    <a:pt x="505" y="270"/>
                    <a:pt x="505" y="256"/>
                  </a:cubicBezTo>
                  <a:cubicBezTo>
                    <a:pt x="505" y="200"/>
                    <a:pt x="505" y="82"/>
                    <a:pt x="505" y="26"/>
                  </a:cubicBezTo>
                  <a:cubicBezTo>
                    <a:pt x="505" y="12"/>
                    <a:pt x="494" y="0"/>
                    <a:pt x="481" y="0"/>
                  </a:cubicBezTo>
                  <a:cubicBezTo>
                    <a:pt x="381" y="0"/>
                    <a:pt x="281" y="0"/>
                    <a:pt x="181" y="0"/>
                  </a:cubicBezTo>
                  <a:cubicBezTo>
                    <a:pt x="168" y="0"/>
                    <a:pt x="157" y="12"/>
                    <a:pt x="157" y="26"/>
                  </a:cubicBezTo>
                  <a:cubicBezTo>
                    <a:pt x="157" y="32"/>
                    <a:pt x="157" y="32"/>
                    <a:pt x="157" y="32"/>
                  </a:cubicBezTo>
                  <a:cubicBezTo>
                    <a:pt x="328" y="32"/>
                    <a:pt x="328" y="32"/>
                    <a:pt x="328" y="32"/>
                  </a:cubicBezTo>
                  <a:cubicBezTo>
                    <a:pt x="348" y="32"/>
                    <a:pt x="364" y="47"/>
                    <a:pt x="367" y="67"/>
                  </a:cubicBezTo>
                  <a:cubicBezTo>
                    <a:pt x="368" y="67"/>
                    <a:pt x="368" y="67"/>
                    <a:pt x="368" y="67"/>
                  </a:cubicBezTo>
                  <a:cubicBezTo>
                    <a:pt x="447" y="67"/>
                    <a:pt x="447" y="67"/>
                    <a:pt x="447" y="67"/>
                  </a:cubicBezTo>
                  <a:cubicBezTo>
                    <a:pt x="452" y="67"/>
                    <a:pt x="456" y="72"/>
                    <a:pt x="456" y="78"/>
                  </a:cubicBezTo>
                  <a:cubicBezTo>
                    <a:pt x="456" y="78"/>
                    <a:pt x="456" y="78"/>
                    <a:pt x="456" y="78"/>
                  </a:cubicBezTo>
                  <a:cubicBezTo>
                    <a:pt x="456" y="84"/>
                    <a:pt x="452" y="89"/>
                    <a:pt x="447" y="89"/>
                  </a:cubicBezTo>
                  <a:cubicBezTo>
                    <a:pt x="368" y="89"/>
                    <a:pt x="368" y="89"/>
                    <a:pt x="368" y="89"/>
                  </a:cubicBezTo>
                  <a:cubicBezTo>
                    <a:pt x="368" y="125"/>
                    <a:pt x="368" y="125"/>
                    <a:pt x="368" y="125"/>
                  </a:cubicBezTo>
                  <a:cubicBezTo>
                    <a:pt x="447" y="125"/>
                    <a:pt x="447" y="125"/>
                    <a:pt x="447" y="125"/>
                  </a:cubicBezTo>
                  <a:cubicBezTo>
                    <a:pt x="452" y="125"/>
                    <a:pt x="456" y="129"/>
                    <a:pt x="456" y="135"/>
                  </a:cubicBezTo>
                  <a:cubicBezTo>
                    <a:pt x="456" y="135"/>
                    <a:pt x="456" y="135"/>
                    <a:pt x="456" y="135"/>
                  </a:cubicBezTo>
                  <a:cubicBezTo>
                    <a:pt x="456" y="141"/>
                    <a:pt x="452" y="146"/>
                    <a:pt x="447" y="146"/>
                  </a:cubicBezTo>
                  <a:cubicBezTo>
                    <a:pt x="368" y="146"/>
                    <a:pt x="368" y="146"/>
                    <a:pt x="368" y="146"/>
                  </a:cubicBezTo>
                  <a:cubicBezTo>
                    <a:pt x="368" y="186"/>
                    <a:pt x="368" y="186"/>
                    <a:pt x="368" y="186"/>
                  </a:cubicBezTo>
                  <a:cubicBezTo>
                    <a:pt x="447" y="186"/>
                    <a:pt x="447" y="186"/>
                    <a:pt x="447" y="186"/>
                  </a:cubicBezTo>
                  <a:cubicBezTo>
                    <a:pt x="452" y="186"/>
                    <a:pt x="456" y="190"/>
                    <a:pt x="456" y="196"/>
                  </a:cubicBezTo>
                  <a:cubicBezTo>
                    <a:pt x="456" y="196"/>
                    <a:pt x="456" y="196"/>
                    <a:pt x="456" y="196"/>
                  </a:cubicBezTo>
                  <a:cubicBezTo>
                    <a:pt x="456" y="202"/>
                    <a:pt x="452" y="207"/>
                    <a:pt x="447" y="207"/>
                  </a:cubicBezTo>
                  <a:cubicBezTo>
                    <a:pt x="368" y="207"/>
                    <a:pt x="368" y="207"/>
                    <a:pt x="368" y="207"/>
                  </a:cubicBezTo>
                  <a:cubicBezTo>
                    <a:pt x="368" y="285"/>
                    <a:pt x="368" y="285"/>
                    <a:pt x="368" y="285"/>
                  </a:cubicBezTo>
                  <a:close/>
                  <a:moveTo>
                    <a:pt x="348" y="311"/>
                  </a:moveTo>
                  <a:cubicBezTo>
                    <a:pt x="348" y="318"/>
                    <a:pt x="346" y="325"/>
                    <a:pt x="341" y="330"/>
                  </a:cubicBezTo>
                  <a:cubicBezTo>
                    <a:pt x="336" y="335"/>
                    <a:pt x="330" y="337"/>
                    <a:pt x="323" y="337"/>
                  </a:cubicBezTo>
                  <a:cubicBezTo>
                    <a:pt x="229" y="334"/>
                    <a:pt x="109" y="320"/>
                    <a:pt x="49" y="386"/>
                  </a:cubicBezTo>
                  <a:cubicBezTo>
                    <a:pt x="39" y="397"/>
                    <a:pt x="29" y="407"/>
                    <a:pt x="20" y="417"/>
                  </a:cubicBezTo>
                  <a:cubicBezTo>
                    <a:pt x="19" y="389"/>
                    <a:pt x="19" y="363"/>
                    <a:pt x="25" y="335"/>
                  </a:cubicBezTo>
                  <a:cubicBezTo>
                    <a:pt x="24" y="335"/>
                    <a:pt x="24" y="335"/>
                    <a:pt x="24" y="335"/>
                  </a:cubicBezTo>
                  <a:cubicBezTo>
                    <a:pt x="11" y="335"/>
                    <a:pt x="0" y="323"/>
                    <a:pt x="0" y="309"/>
                  </a:cubicBezTo>
                  <a:cubicBezTo>
                    <a:pt x="0" y="79"/>
                    <a:pt x="0" y="79"/>
                    <a:pt x="0" y="79"/>
                  </a:cubicBezTo>
                  <a:cubicBezTo>
                    <a:pt x="0" y="65"/>
                    <a:pt x="11" y="53"/>
                    <a:pt x="24" y="53"/>
                  </a:cubicBezTo>
                  <a:cubicBezTo>
                    <a:pt x="124" y="53"/>
                    <a:pt x="224" y="53"/>
                    <a:pt x="324" y="53"/>
                  </a:cubicBezTo>
                  <a:cubicBezTo>
                    <a:pt x="337" y="53"/>
                    <a:pt x="348" y="65"/>
                    <a:pt x="348" y="79"/>
                  </a:cubicBezTo>
                  <a:cubicBezTo>
                    <a:pt x="348" y="136"/>
                    <a:pt x="348" y="255"/>
                    <a:pt x="348" y="311"/>
                  </a:cubicBezTo>
                  <a:close/>
                  <a:moveTo>
                    <a:pt x="58" y="119"/>
                  </a:moveTo>
                  <a:cubicBezTo>
                    <a:pt x="290" y="119"/>
                    <a:pt x="290" y="119"/>
                    <a:pt x="290" y="119"/>
                  </a:cubicBezTo>
                  <a:cubicBezTo>
                    <a:pt x="295" y="119"/>
                    <a:pt x="300" y="124"/>
                    <a:pt x="300" y="129"/>
                  </a:cubicBezTo>
                  <a:cubicBezTo>
                    <a:pt x="300" y="129"/>
                    <a:pt x="300" y="129"/>
                    <a:pt x="300" y="129"/>
                  </a:cubicBezTo>
                  <a:cubicBezTo>
                    <a:pt x="300" y="135"/>
                    <a:pt x="295" y="140"/>
                    <a:pt x="290" y="140"/>
                  </a:cubicBezTo>
                  <a:cubicBezTo>
                    <a:pt x="58" y="140"/>
                    <a:pt x="58" y="140"/>
                    <a:pt x="58" y="140"/>
                  </a:cubicBezTo>
                  <a:cubicBezTo>
                    <a:pt x="53" y="140"/>
                    <a:pt x="48" y="135"/>
                    <a:pt x="48" y="129"/>
                  </a:cubicBezTo>
                  <a:cubicBezTo>
                    <a:pt x="48" y="129"/>
                    <a:pt x="48" y="129"/>
                    <a:pt x="48" y="129"/>
                  </a:cubicBezTo>
                  <a:cubicBezTo>
                    <a:pt x="48" y="124"/>
                    <a:pt x="53" y="119"/>
                    <a:pt x="58" y="119"/>
                  </a:cubicBezTo>
                  <a:close/>
                  <a:moveTo>
                    <a:pt x="58" y="176"/>
                  </a:moveTo>
                  <a:cubicBezTo>
                    <a:pt x="290" y="176"/>
                    <a:pt x="290" y="176"/>
                    <a:pt x="290" y="176"/>
                  </a:cubicBezTo>
                  <a:cubicBezTo>
                    <a:pt x="295" y="176"/>
                    <a:pt x="300" y="181"/>
                    <a:pt x="300" y="187"/>
                  </a:cubicBezTo>
                  <a:cubicBezTo>
                    <a:pt x="300" y="187"/>
                    <a:pt x="300" y="187"/>
                    <a:pt x="300" y="187"/>
                  </a:cubicBezTo>
                  <a:cubicBezTo>
                    <a:pt x="300" y="193"/>
                    <a:pt x="295" y="198"/>
                    <a:pt x="290" y="198"/>
                  </a:cubicBezTo>
                  <a:cubicBezTo>
                    <a:pt x="58" y="198"/>
                    <a:pt x="58" y="198"/>
                    <a:pt x="58" y="198"/>
                  </a:cubicBezTo>
                  <a:cubicBezTo>
                    <a:pt x="53" y="198"/>
                    <a:pt x="48" y="193"/>
                    <a:pt x="48" y="187"/>
                  </a:cubicBezTo>
                  <a:cubicBezTo>
                    <a:pt x="48" y="187"/>
                    <a:pt x="48" y="187"/>
                    <a:pt x="48" y="187"/>
                  </a:cubicBezTo>
                  <a:cubicBezTo>
                    <a:pt x="48" y="181"/>
                    <a:pt x="53" y="176"/>
                    <a:pt x="58" y="176"/>
                  </a:cubicBezTo>
                  <a:close/>
                  <a:moveTo>
                    <a:pt x="58" y="237"/>
                  </a:moveTo>
                  <a:cubicBezTo>
                    <a:pt x="290" y="237"/>
                    <a:pt x="290" y="237"/>
                    <a:pt x="290" y="237"/>
                  </a:cubicBezTo>
                  <a:cubicBezTo>
                    <a:pt x="295" y="237"/>
                    <a:pt x="300" y="242"/>
                    <a:pt x="300" y="248"/>
                  </a:cubicBezTo>
                  <a:cubicBezTo>
                    <a:pt x="300" y="248"/>
                    <a:pt x="300" y="248"/>
                    <a:pt x="300" y="248"/>
                  </a:cubicBezTo>
                  <a:cubicBezTo>
                    <a:pt x="300" y="254"/>
                    <a:pt x="295" y="259"/>
                    <a:pt x="290" y="259"/>
                  </a:cubicBezTo>
                  <a:cubicBezTo>
                    <a:pt x="58" y="259"/>
                    <a:pt x="58" y="259"/>
                    <a:pt x="58" y="259"/>
                  </a:cubicBezTo>
                  <a:cubicBezTo>
                    <a:pt x="53" y="259"/>
                    <a:pt x="48" y="254"/>
                    <a:pt x="48" y="248"/>
                  </a:cubicBezTo>
                  <a:cubicBezTo>
                    <a:pt x="48" y="248"/>
                    <a:pt x="48" y="248"/>
                    <a:pt x="48" y="248"/>
                  </a:cubicBezTo>
                  <a:cubicBezTo>
                    <a:pt x="48" y="242"/>
                    <a:pt x="53" y="237"/>
                    <a:pt x="58" y="237"/>
                  </a:cubicBezTo>
                  <a:close/>
                  <a:moveTo>
                    <a:pt x="38" y="371"/>
                  </a:moveTo>
                  <a:cubicBezTo>
                    <a:pt x="39" y="352"/>
                    <a:pt x="43" y="338"/>
                    <a:pt x="48" y="320"/>
                  </a:cubicBezTo>
                  <a:cubicBezTo>
                    <a:pt x="35" y="320"/>
                    <a:pt x="35" y="320"/>
                    <a:pt x="35" y="320"/>
                  </a:cubicBezTo>
                  <a:cubicBezTo>
                    <a:pt x="25" y="320"/>
                    <a:pt x="18" y="312"/>
                    <a:pt x="18" y="301"/>
                  </a:cubicBezTo>
                  <a:cubicBezTo>
                    <a:pt x="18" y="91"/>
                    <a:pt x="18" y="91"/>
                    <a:pt x="18" y="91"/>
                  </a:cubicBezTo>
                  <a:cubicBezTo>
                    <a:pt x="18" y="81"/>
                    <a:pt x="25" y="72"/>
                    <a:pt x="35" y="72"/>
                  </a:cubicBezTo>
                  <a:cubicBezTo>
                    <a:pt x="128" y="72"/>
                    <a:pt x="220" y="72"/>
                    <a:pt x="313" y="72"/>
                  </a:cubicBezTo>
                  <a:cubicBezTo>
                    <a:pt x="323" y="72"/>
                    <a:pt x="330" y="81"/>
                    <a:pt x="330" y="91"/>
                  </a:cubicBezTo>
                  <a:cubicBezTo>
                    <a:pt x="330" y="140"/>
                    <a:pt x="330" y="252"/>
                    <a:pt x="330" y="301"/>
                  </a:cubicBezTo>
                  <a:cubicBezTo>
                    <a:pt x="330" y="306"/>
                    <a:pt x="329" y="311"/>
                    <a:pt x="325" y="314"/>
                  </a:cubicBezTo>
                  <a:cubicBezTo>
                    <a:pt x="322" y="318"/>
                    <a:pt x="318" y="320"/>
                    <a:pt x="313" y="320"/>
                  </a:cubicBezTo>
                  <a:cubicBezTo>
                    <a:pt x="227" y="318"/>
                    <a:pt x="83" y="308"/>
                    <a:pt x="38" y="371"/>
                  </a:cubicBezTo>
                  <a:close/>
                </a:path>
              </a:pathLst>
            </a:custGeom>
            <a:solidFill>
              <a:schemeClr val="accent2">
                <a:alpha val="100000"/>
              </a:schemeClr>
            </a:solidFill>
          </p:spPr>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261938" y="2111473"/>
            <a:ext cx="11668125" cy="1389362"/>
          </a:xfrm>
          <a:prstGeom prst="rect">
            <a:avLst/>
          </a:prstGeom>
        </p:spPr>
        <p:txBody>
          <a:bodyPr vert="horz" wrap="square" lIns="114300" tIns="57150" rIns="114300" bIns="57150" rtlCol="0" anchor="ctr" anchorCtr="1">
            <a:normAutofit/>
          </a:bodyPr>
          <a:lstStyle/>
          <a:p>
            <a:pPr algn="ctr">
              <a:lnSpc>
                <a:spcPct val="64000"/>
              </a:lnSpc>
            </a:pPr>
            <a:r>
              <a:rPr lang="en-US" sz="7800" b="1">
                <a:solidFill>
                  <a:schemeClr val="accent1">
                    <a:alpha val="100000"/>
                  </a:schemeClr>
                </a:solidFill>
                <a:latin typeface="微软雅黑" panose="020B0503020204020204" charset="-122"/>
                <a:ea typeface="微软雅黑" panose="020B0503020204020204" charset="-122"/>
                <a:cs typeface="微软雅黑" panose="020B0503020204020204" charset="-122"/>
              </a:rPr>
              <a:t>感谢您的聆听</a:t>
            </a:r>
            <a:endParaRPr lang="en-US" sz="78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 name="TextBox 3"/>
          <p:cNvSpPr txBox="1"/>
          <p:nvPr/>
        </p:nvSpPr>
        <p:spPr>
          <a:xfrm>
            <a:off x="1938269" y="3685888"/>
            <a:ext cx="8181975" cy="465118"/>
          </a:xfrm>
          <a:prstGeom prst="rect">
            <a:avLst/>
          </a:prstGeom>
        </p:spPr>
        <p:txBody>
          <a:bodyPr vert="horz" wrap="square" lIns="114300" tIns="57150" rIns="114300" bIns="57150" rtlCol="0" anchor="t" anchorCtr="1">
            <a:normAutofit/>
          </a:bodyPr>
          <a:lstStyle/>
          <a:p>
            <a:pPr algn="ctr">
              <a:lnSpc>
                <a:spcPct val="64000"/>
              </a:lnSpc>
            </a:pPr>
            <a:r>
              <a:rPr lang="en-US" sz="2025">
                <a:solidFill>
                  <a:schemeClr val="accent1">
                    <a:alpha val="100000"/>
                  </a:schemeClr>
                </a:solidFill>
                <a:latin typeface="Arial" panose="020B0604020202020204"/>
                <a:ea typeface="Arial" panose="020B0604020202020204"/>
                <a:cs typeface="Arial" panose="020B0604020202020204"/>
              </a:rPr>
              <a:t>Thank you for watching</a:t>
            </a:r>
            <a:endParaRPr lang="en-US" sz="2025">
              <a:solidFill>
                <a:schemeClr val="accent1">
                  <a:alpha val="100000"/>
                </a:schemeClr>
              </a:solidFill>
              <a:latin typeface="Arial" panose="020B0604020202020204"/>
              <a:ea typeface="Arial" panose="020B0604020202020204"/>
              <a:cs typeface="Arial" panose="020B0604020202020204"/>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762000" y="1219200"/>
            <a:ext cx="6734175" cy="668655"/>
          </a:xfrm>
          <a:prstGeom prst="rect">
            <a:avLst/>
          </a:prstGeom>
        </p:spPr>
        <p:txBody>
          <a:bodyPr vert="horz" wrap="square" lIns="123825" tIns="123825" rIns="57150" bIns="123825" rtlCol="0" anchor="t" anchorCtr="0">
            <a:noAutofit/>
          </a:bodyPr>
          <a:lstStyle/>
          <a:p>
            <a:pPr>
              <a:lnSpc>
                <a:spcPct val="174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经费拨付流程</a:t>
            </a:r>
            <a:endPar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7" name="AutoShape 7"/>
          <p:cNvSpPr/>
          <p:nvPr/>
        </p:nvSpPr>
        <p:spPr>
          <a:xfrm>
            <a:off x="831494" y="5955116"/>
            <a:ext cx="122998" cy="122998"/>
          </a:xfrm>
          <a:prstGeom prst="ellipse">
            <a:avLst/>
          </a:prstGeom>
          <a:solidFill>
            <a:schemeClr val="accent1">
              <a:alpha val="100000"/>
            </a:schemeClr>
          </a:solidFill>
        </p:spPr>
      </p:sp>
      <p:sp>
        <p:nvSpPr>
          <p:cNvPr id="8" name="AutoShape 8"/>
          <p:cNvSpPr/>
          <p:nvPr/>
        </p:nvSpPr>
        <p:spPr>
          <a:xfrm>
            <a:off x="1514246" y="5955116"/>
            <a:ext cx="122998" cy="122998"/>
          </a:xfrm>
          <a:prstGeom prst="ellipse">
            <a:avLst/>
          </a:prstGeom>
          <a:solidFill>
            <a:schemeClr val="accent1">
              <a:alpha val="100000"/>
            </a:schemeClr>
          </a:solidFill>
        </p:spPr>
      </p:sp>
      <p:grpSp>
        <p:nvGrpSpPr>
          <p:cNvPr id="15" name="Group 15"/>
          <p:cNvGrpSpPr/>
          <p:nvPr/>
        </p:nvGrpSpPr>
        <p:grpSpPr>
          <a:xfrm rot="0">
            <a:off x="454963" y="93878"/>
            <a:ext cx="10641129" cy="914400"/>
            <a:chOff x="454963" y="93878"/>
            <a:chExt cx="10641129" cy="914400"/>
          </a:xfrm>
        </p:grpSpPr>
        <p:sp>
          <p:nvSpPr>
            <p:cNvPr id="16" name="AutoShape 16"/>
            <p:cNvSpPr/>
            <p:nvPr/>
          </p:nvSpPr>
          <p:spPr>
            <a:xfrm>
              <a:off x="454963" y="331168"/>
              <a:ext cx="84147" cy="84147"/>
            </a:xfrm>
            <a:prstGeom prst="ellipse">
              <a:avLst/>
            </a:prstGeom>
            <a:solidFill>
              <a:schemeClr val="accent1">
                <a:alpha val="100000"/>
              </a:schemeClr>
            </a:solidFill>
          </p:spPr>
        </p:sp>
        <p:sp>
          <p:nvSpPr>
            <p:cNvPr id="17" name="AutoShape 17"/>
            <p:cNvSpPr/>
            <p:nvPr/>
          </p:nvSpPr>
          <p:spPr>
            <a:xfrm>
              <a:off x="575049" y="337743"/>
              <a:ext cx="78137" cy="78137"/>
            </a:xfrm>
            <a:prstGeom prst="ellipse">
              <a:avLst/>
            </a:prstGeom>
            <a:solidFill>
              <a:schemeClr val="accent1">
                <a:alpha val="80000"/>
              </a:schemeClr>
            </a:solidFill>
          </p:spPr>
        </p:sp>
        <p:sp>
          <p:nvSpPr>
            <p:cNvPr id="18" name="AutoShape 18"/>
            <p:cNvSpPr/>
            <p:nvPr/>
          </p:nvSpPr>
          <p:spPr>
            <a:xfrm>
              <a:off x="689125" y="339460"/>
              <a:ext cx="74704" cy="74704"/>
            </a:xfrm>
            <a:prstGeom prst="ellipse">
              <a:avLst/>
            </a:prstGeom>
            <a:solidFill>
              <a:schemeClr val="accent1">
                <a:alpha val="60000"/>
              </a:schemeClr>
            </a:solidFill>
          </p:spPr>
        </p:sp>
        <p:sp>
          <p:nvSpPr>
            <p:cNvPr id="19" name="AutoShape 19"/>
            <p:cNvSpPr/>
            <p:nvPr/>
          </p:nvSpPr>
          <p:spPr>
            <a:xfrm>
              <a:off x="799768" y="348430"/>
              <a:ext cx="69238" cy="69238"/>
            </a:xfrm>
            <a:prstGeom prst="ellipse">
              <a:avLst/>
            </a:prstGeom>
            <a:solidFill>
              <a:schemeClr val="accent1">
                <a:alpha val="40000"/>
              </a:schemeClr>
            </a:solidFill>
          </p:spPr>
        </p:sp>
        <p:sp>
          <p:nvSpPr>
            <p:cNvPr id="20" name="AutoShape 20"/>
            <p:cNvSpPr/>
            <p:nvPr/>
          </p:nvSpPr>
          <p:spPr>
            <a:xfrm>
              <a:off x="904945" y="344297"/>
              <a:ext cx="65594" cy="65594"/>
            </a:xfrm>
            <a:prstGeom prst="ellipse">
              <a:avLst/>
            </a:prstGeom>
            <a:solidFill>
              <a:schemeClr val="accent1">
                <a:alpha val="20000"/>
              </a:schemeClr>
            </a:solidFill>
          </p:spPr>
        </p:sp>
        <p:sp>
          <p:nvSpPr>
            <p:cNvPr id="21" name="AutoShape 21"/>
            <p:cNvSpPr/>
            <p:nvPr/>
          </p:nvSpPr>
          <p:spPr>
            <a:xfrm>
              <a:off x="454963" y="448942"/>
              <a:ext cx="84147" cy="84147"/>
            </a:xfrm>
            <a:prstGeom prst="ellipse">
              <a:avLst/>
            </a:prstGeom>
            <a:solidFill>
              <a:schemeClr val="accent1">
                <a:alpha val="100000"/>
              </a:schemeClr>
            </a:solidFill>
          </p:spPr>
        </p:sp>
        <p:sp>
          <p:nvSpPr>
            <p:cNvPr id="22" name="AutoShape 22"/>
            <p:cNvSpPr/>
            <p:nvPr/>
          </p:nvSpPr>
          <p:spPr>
            <a:xfrm>
              <a:off x="575049" y="455517"/>
              <a:ext cx="78137" cy="78137"/>
            </a:xfrm>
            <a:prstGeom prst="ellipse">
              <a:avLst/>
            </a:prstGeom>
            <a:solidFill>
              <a:schemeClr val="accent1">
                <a:alpha val="80000"/>
              </a:schemeClr>
            </a:solidFill>
          </p:spPr>
        </p:sp>
        <p:sp>
          <p:nvSpPr>
            <p:cNvPr id="23" name="AutoShape 23"/>
            <p:cNvSpPr/>
            <p:nvPr/>
          </p:nvSpPr>
          <p:spPr>
            <a:xfrm>
              <a:off x="689125" y="457233"/>
              <a:ext cx="74704" cy="74704"/>
            </a:xfrm>
            <a:prstGeom prst="ellipse">
              <a:avLst/>
            </a:prstGeom>
            <a:solidFill>
              <a:schemeClr val="accent1">
                <a:alpha val="60000"/>
              </a:schemeClr>
            </a:solidFill>
          </p:spPr>
        </p:sp>
        <p:sp>
          <p:nvSpPr>
            <p:cNvPr id="24" name="AutoShape 24"/>
            <p:cNvSpPr/>
            <p:nvPr/>
          </p:nvSpPr>
          <p:spPr>
            <a:xfrm>
              <a:off x="799768" y="466203"/>
              <a:ext cx="69238" cy="69238"/>
            </a:xfrm>
            <a:prstGeom prst="ellipse">
              <a:avLst/>
            </a:prstGeom>
            <a:solidFill>
              <a:schemeClr val="accent1">
                <a:alpha val="40000"/>
              </a:schemeClr>
            </a:solidFill>
          </p:spPr>
        </p:sp>
        <p:sp>
          <p:nvSpPr>
            <p:cNvPr id="25" name="AutoShape 25"/>
            <p:cNvSpPr/>
            <p:nvPr/>
          </p:nvSpPr>
          <p:spPr>
            <a:xfrm>
              <a:off x="904945" y="462070"/>
              <a:ext cx="65594" cy="65594"/>
            </a:xfrm>
            <a:prstGeom prst="ellipse">
              <a:avLst/>
            </a:prstGeom>
            <a:solidFill>
              <a:schemeClr val="accent1">
                <a:alpha val="20000"/>
              </a:schemeClr>
            </a:solidFill>
          </p:spPr>
        </p:sp>
        <p:sp>
          <p:nvSpPr>
            <p:cNvPr id="26" name="AutoShape 26"/>
            <p:cNvSpPr/>
            <p:nvPr/>
          </p:nvSpPr>
          <p:spPr>
            <a:xfrm>
              <a:off x="454963" y="566715"/>
              <a:ext cx="84147" cy="84147"/>
            </a:xfrm>
            <a:prstGeom prst="ellipse">
              <a:avLst/>
            </a:prstGeom>
            <a:solidFill>
              <a:schemeClr val="accent1">
                <a:alpha val="100000"/>
              </a:schemeClr>
            </a:solidFill>
          </p:spPr>
        </p:sp>
        <p:sp>
          <p:nvSpPr>
            <p:cNvPr id="27" name="AutoShape 27"/>
            <p:cNvSpPr/>
            <p:nvPr/>
          </p:nvSpPr>
          <p:spPr>
            <a:xfrm>
              <a:off x="575049" y="573291"/>
              <a:ext cx="78137" cy="78137"/>
            </a:xfrm>
            <a:prstGeom prst="ellipse">
              <a:avLst/>
            </a:prstGeom>
            <a:solidFill>
              <a:schemeClr val="accent1">
                <a:alpha val="80000"/>
              </a:schemeClr>
            </a:solidFill>
          </p:spPr>
        </p:sp>
        <p:sp>
          <p:nvSpPr>
            <p:cNvPr id="28" name="AutoShape 28"/>
            <p:cNvSpPr/>
            <p:nvPr/>
          </p:nvSpPr>
          <p:spPr>
            <a:xfrm>
              <a:off x="689125" y="575007"/>
              <a:ext cx="74704" cy="74704"/>
            </a:xfrm>
            <a:prstGeom prst="ellipse">
              <a:avLst/>
            </a:prstGeom>
            <a:solidFill>
              <a:schemeClr val="accent1">
                <a:alpha val="60000"/>
              </a:schemeClr>
            </a:solidFill>
          </p:spPr>
        </p:sp>
        <p:sp>
          <p:nvSpPr>
            <p:cNvPr id="29" name="AutoShape 29"/>
            <p:cNvSpPr/>
            <p:nvPr/>
          </p:nvSpPr>
          <p:spPr>
            <a:xfrm>
              <a:off x="799768" y="583977"/>
              <a:ext cx="69238" cy="69238"/>
            </a:xfrm>
            <a:prstGeom prst="ellipse">
              <a:avLst/>
            </a:prstGeom>
            <a:solidFill>
              <a:schemeClr val="accent1">
                <a:alpha val="40000"/>
              </a:schemeClr>
            </a:solidFill>
          </p:spPr>
        </p:sp>
        <p:sp>
          <p:nvSpPr>
            <p:cNvPr id="30" name="AutoShape 30"/>
            <p:cNvSpPr/>
            <p:nvPr/>
          </p:nvSpPr>
          <p:spPr>
            <a:xfrm>
              <a:off x="904945" y="579844"/>
              <a:ext cx="65594" cy="65594"/>
            </a:xfrm>
            <a:prstGeom prst="ellipse">
              <a:avLst/>
            </a:prstGeom>
            <a:solidFill>
              <a:schemeClr val="accent1">
                <a:alpha val="20000"/>
              </a:schemeClr>
            </a:solidFill>
          </p:spPr>
        </p:sp>
        <p:sp>
          <p:nvSpPr>
            <p:cNvPr id="31" name="AutoShape 31"/>
            <p:cNvSpPr/>
            <p:nvPr/>
          </p:nvSpPr>
          <p:spPr>
            <a:xfrm>
              <a:off x="454963" y="684489"/>
              <a:ext cx="84147" cy="84147"/>
            </a:xfrm>
            <a:prstGeom prst="ellipse">
              <a:avLst/>
            </a:prstGeom>
            <a:solidFill>
              <a:schemeClr val="accent1">
                <a:alpha val="100000"/>
              </a:schemeClr>
            </a:solidFill>
          </p:spPr>
        </p:sp>
        <p:sp>
          <p:nvSpPr>
            <p:cNvPr id="32" name="AutoShape 32"/>
            <p:cNvSpPr/>
            <p:nvPr/>
          </p:nvSpPr>
          <p:spPr>
            <a:xfrm>
              <a:off x="575049" y="691064"/>
              <a:ext cx="78137" cy="78137"/>
            </a:xfrm>
            <a:prstGeom prst="ellipse">
              <a:avLst/>
            </a:prstGeom>
            <a:solidFill>
              <a:schemeClr val="accent1">
                <a:alpha val="80000"/>
              </a:schemeClr>
            </a:solidFill>
          </p:spPr>
        </p:sp>
        <p:sp>
          <p:nvSpPr>
            <p:cNvPr id="33" name="AutoShape 33"/>
            <p:cNvSpPr/>
            <p:nvPr/>
          </p:nvSpPr>
          <p:spPr>
            <a:xfrm>
              <a:off x="689125" y="692781"/>
              <a:ext cx="74704" cy="74704"/>
            </a:xfrm>
            <a:prstGeom prst="ellipse">
              <a:avLst/>
            </a:prstGeom>
            <a:solidFill>
              <a:schemeClr val="accent1">
                <a:alpha val="60000"/>
              </a:schemeClr>
            </a:solidFill>
          </p:spPr>
        </p:sp>
        <p:sp>
          <p:nvSpPr>
            <p:cNvPr id="34" name="AutoShape 34"/>
            <p:cNvSpPr/>
            <p:nvPr/>
          </p:nvSpPr>
          <p:spPr>
            <a:xfrm>
              <a:off x="799768" y="701751"/>
              <a:ext cx="69238" cy="69238"/>
            </a:xfrm>
            <a:prstGeom prst="ellipse">
              <a:avLst/>
            </a:prstGeom>
            <a:solidFill>
              <a:schemeClr val="accent1">
                <a:alpha val="40000"/>
              </a:schemeClr>
            </a:solidFill>
          </p:spPr>
        </p:sp>
        <p:sp>
          <p:nvSpPr>
            <p:cNvPr id="35" name="AutoShape 35"/>
            <p:cNvSpPr/>
            <p:nvPr/>
          </p:nvSpPr>
          <p:spPr>
            <a:xfrm>
              <a:off x="904945" y="697618"/>
              <a:ext cx="65594" cy="65594"/>
            </a:xfrm>
            <a:prstGeom prst="ellipse">
              <a:avLst/>
            </a:prstGeom>
            <a:solidFill>
              <a:schemeClr val="accent1">
                <a:alpha val="20000"/>
              </a:schemeClr>
            </a:solidFill>
          </p:spPr>
        </p:sp>
        <p:sp>
          <p:nvSpPr>
            <p:cNvPr id="36" name="TextBox 36"/>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经费拨付流程及注意事项</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pic>
        <p:nvPicPr>
          <p:cNvPr id="4" name="图片 3" descr="经费拨付流程（新版）"/>
          <p:cNvPicPr>
            <a:picLocks noChangeAspect="1"/>
          </p:cNvPicPr>
          <p:nvPr/>
        </p:nvPicPr>
        <p:blipFill>
          <a:blip r:embed="rId2"/>
          <a:stretch>
            <a:fillRect/>
          </a:stretch>
        </p:blipFill>
        <p:spPr>
          <a:xfrm>
            <a:off x="1219200" y="990600"/>
            <a:ext cx="9669780" cy="553466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7" name="AutoShape 7"/>
          <p:cNvSpPr/>
          <p:nvPr/>
        </p:nvSpPr>
        <p:spPr>
          <a:xfrm>
            <a:off x="831494" y="5955116"/>
            <a:ext cx="122998" cy="122998"/>
          </a:xfrm>
          <a:prstGeom prst="ellipse">
            <a:avLst/>
          </a:prstGeom>
          <a:solidFill>
            <a:schemeClr val="accent1">
              <a:alpha val="100000"/>
            </a:schemeClr>
          </a:solidFill>
        </p:spPr>
      </p:sp>
      <p:sp>
        <p:nvSpPr>
          <p:cNvPr id="8" name="AutoShape 8"/>
          <p:cNvSpPr/>
          <p:nvPr/>
        </p:nvSpPr>
        <p:spPr>
          <a:xfrm>
            <a:off x="1514246" y="5955116"/>
            <a:ext cx="122998" cy="122998"/>
          </a:xfrm>
          <a:prstGeom prst="ellipse">
            <a:avLst/>
          </a:prstGeom>
          <a:solidFill>
            <a:schemeClr val="accent1">
              <a:alpha val="100000"/>
            </a:schemeClr>
          </a:solidFill>
        </p:spPr>
      </p:sp>
      <p:grpSp>
        <p:nvGrpSpPr>
          <p:cNvPr id="15" name="Group 15"/>
          <p:cNvGrpSpPr/>
          <p:nvPr/>
        </p:nvGrpSpPr>
        <p:grpSpPr>
          <a:xfrm rot="0">
            <a:off x="454963" y="93878"/>
            <a:ext cx="10641129" cy="914400"/>
            <a:chOff x="454963" y="93878"/>
            <a:chExt cx="10641129" cy="914400"/>
          </a:xfrm>
        </p:grpSpPr>
        <p:sp>
          <p:nvSpPr>
            <p:cNvPr id="16" name="AutoShape 16"/>
            <p:cNvSpPr/>
            <p:nvPr/>
          </p:nvSpPr>
          <p:spPr>
            <a:xfrm>
              <a:off x="454963" y="331168"/>
              <a:ext cx="84147" cy="84147"/>
            </a:xfrm>
            <a:prstGeom prst="ellipse">
              <a:avLst/>
            </a:prstGeom>
            <a:solidFill>
              <a:schemeClr val="accent1">
                <a:alpha val="100000"/>
              </a:schemeClr>
            </a:solidFill>
          </p:spPr>
        </p:sp>
        <p:sp>
          <p:nvSpPr>
            <p:cNvPr id="17" name="AutoShape 17"/>
            <p:cNvSpPr/>
            <p:nvPr/>
          </p:nvSpPr>
          <p:spPr>
            <a:xfrm>
              <a:off x="575049" y="337743"/>
              <a:ext cx="78137" cy="78137"/>
            </a:xfrm>
            <a:prstGeom prst="ellipse">
              <a:avLst/>
            </a:prstGeom>
            <a:solidFill>
              <a:schemeClr val="accent1">
                <a:alpha val="80000"/>
              </a:schemeClr>
            </a:solidFill>
          </p:spPr>
        </p:sp>
        <p:sp>
          <p:nvSpPr>
            <p:cNvPr id="18" name="AutoShape 18"/>
            <p:cNvSpPr/>
            <p:nvPr/>
          </p:nvSpPr>
          <p:spPr>
            <a:xfrm>
              <a:off x="689125" y="339460"/>
              <a:ext cx="74704" cy="74704"/>
            </a:xfrm>
            <a:prstGeom prst="ellipse">
              <a:avLst/>
            </a:prstGeom>
            <a:solidFill>
              <a:schemeClr val="accent1">
                <a:alpha val="60000"/>
              </a:schemeClr>
            </a:solidFill>
          </p:spPr>
        </p:sp>
        <p:sp>
          <p:nvSpPr>
            <p:cNvPr id="19" name="AutoShape 19"/>
            <p:cNvSpPr/>
            <p:nvPr/>
          </p:nvSpPr>
          <p:spPr>
            <a:xfrm>
              <a:off x="799768" y="348430"/>
              <a:ext cx="69238" cy="69238"/>
            </a:xfrm>
            <a:prstGeom prst="ellipse">
              <a:avLst/>
            </a:prstGeom>
            <a:solidFill>
              <a:schemeClr val="accent1">
                <a:alpha val="40000"/>
              </a:schemeClr>
            </a:solidFill>
          </p:spPr>
        </p:sp>
        <p:sp>
          <p:nvSpPr>
            <p:cNvPr id="20" name="AutoShape 20"/>
            <p:cNvSpPr/>
            <p:nvPr/>
          </p:nvSpPr>
          <p:spPr>
            <a:xfrm>
              <a:off x="904945" y="344297"/>
              <a:ext cx="65594" cy="65594"/>
            </a:xfrm>
            <a:prstGeom prst="ellipse">
              <a:avLst/>
            </a:prstGeom>
            <a:solidFill>
              <a:schemeClr val="accent1">
                <a:alpha val="20000"/>
              </a:schemeClr>
            </a:solidFill>
          </p:spPr>
        </p:sp>
        <p:sp>
          <p:nvSpPr>
            <p:cNvPr id="21" name="AutoShape 21"/>
            <p:cNvSpPr/>
            <p:nvPr/>
          </p:nvSpPr>
          <p:spPr>
            <a:xfrm>
              <a:off x="454963" y="448942"/>
              <a:ext cx="84147" cy="84147"/>
            </a:xfrm>
            <a:prstGeom prst="ellipse">
              <a:avLst/>
            </a:prstGeom>
            <a:solidFill>
              <a:schemeClr val="accent1">
                <a:alpha val="100000"/>
              </a:schemeClr>
            </a:solidFill>
          </p:spPr>
        </p:sp>
        <p:sp>
          <p:nvSpPr>
            <p:cNvPr id="22" name="AutoShape 22"/>
            <p:cNvSpPr/>
            <p:nvPr/>
          </p:nvSpPr>
          <p:spPr>
            <a:xfrm>
              <a:off x="575049" y="455517"/>
              <a:ext cx="78137" cy="78137"/>
            </a:xfrm>
            <a:prstGeom prst="ellipse">
              <a:avLst/>
            </a:prstGeom>
            <a:solidFill>
              <a:schemeClr val="accent1">
                <a:alpha val="80000"/>
              </a:schemeClr>
            </a:solidFill>
          </p:spPr>
        </p:sp>
        <p:sp>
          <p:nvSpPr>
            <p:cNvPr id="23" name="AutoShape 23"/>
            <p:cNvSpPr/>
            <p:nvPr/>
          </p:nvSpPr>
          <p:spPr>
            <a:xfrm>
              <a:off x="689125" y="457233"/>
              <a:ext cx="74704" cy="74704"/>
            </a:xfrm>
            <a:prstGeom prst="ellipse">
              <a:avLst/>
            </a:prstGeom>
            <a:solidFill>
              <a:schemeClr val="accent1">
                <a:alpha val="60000"/>
              </a:schemeClr>
            </a:solidFill>
          </p:spPr>
        </p:sp>
        <p:sp>
          <p:nvSpPr>
            <p:cNvPr id="24" name="AutoShape 24"/>
            <p:cNvSpPr/>
            <p:nvPr/>
          </p:nvSpPr>
          <p:spPr>
            <a:xfrm>
              <a:off x="799768" y="466203"/>
              <a:ext cx="69238" cy="69238"/>
            </a:xfrm>
            <a:prstGeom prst="ellipse">
              <a:avLst/>
            </a:prstGeom>
            <a:solidFill>
              <a:schemeClr val="accent1">
                <a:alpha val="40000"/>
              </a:schemeClr>
            </a:solidFill>
          </p:spPr>
        </p:sp>
        <p:sp>
          <p:nvSpPr>
            <p:cNvPr id="25" name="AutoShape 25"/>
            <p:cNvSpPr/>
            <p:nvPr/>
          </p:nvSpPr>
          <p:spPr>
            <a:xfrm>
              <a:off x="904945" y="462070"/>
              <a:ext cx="65594" cy="65594"/>
            </a:xfrm>
            <a:prstGeom prst="ellipse">
              <a:avLst/>
            </a:prstGeom>
            <a:solidFill>
              <a:schemeClr val="accent1">
                <a:alpha val="20000"/>
              </a:schemeClr>
            </a:solidFill>
          </p:spPr>
        </p:sp>
        <p:sp>
          <p:nvSpPr>
            <p:cNvPr id="26" name="AutoShape 26"/>
            <p:cNvSpPr/>
            <p:nvPr/>
          </p:nvSpPr>
          <p:spPr>
            <a:xfrm>
              <a:off x="454963" y="566715"/>
              <a:ext cx="84147" cy="84147"/>
            </a:xfrm>
            <a:prstGeom prst="ellipse">
              <a:avLst/>
            </a:prstGeom>
            <a:solidFill>
              <a:schemeClr val="accent1">
                <a:alpha val="100000"/>
              </a:schemeClr>
            </a:solidFill>
          </p:spPr>
        </p:sp>
        <p:sp>
          <p:nvSpPr>
            <p:cNvPr id="27" name="AutoShape 27"/>
            <p:cNvSpPr/>
            <p:nvPr/>
          </p:nvSpPr>
          <p:spPr>
            <a:xfrm>
              <a:off x="575049" y="573291"/>
              <a:ext cx="78137" cy="78137"/>
            </a:xfrm>
            <a:prstGeom prst="ellipse">
              <a:avLst/>
            </a:prstGeom>
            <a:solidFill>
              <a:schemeClr val="accent1">
                <a:alpha val="80000"/>
              </a:schemeClr>
            </a:solidFill>
          </p:spPr>
        </p:sp>
        <p:sp>
          <p:nvSpPr>
            <p:cNvPr id="28" name="AutoShape 28"/>
            <p:cNvSpPr/>
            <p:nvPr/>
          </p:nvSpPr>
          <p:spPr>
            <a:xfrm>
              <a:off x="689125" y="575007"/>
              <a:ext cx="74704" cy="74704"/>
            </a:xfrm>
            <a:prstGeom prst="ellipse">
              <a:avLst/>
            </a:prstGeom>
            <a:solidFill>
              <a:schemeClr val="accent1">
                <a:alpha val="60000"/>
              </a:schemeClr>
            </a:solidFill>
          </p:spPr>
        </p:sp>
        <p:sp>
          <p:nvSpPr>
            <p:cNvPr id="29" name="AutoShape 29"/>
            <p:cNvSpPr/>
            <p:nvPr/>
          </p:nvSpPr>
          <p:spPr>
            <a:xfrm>
              <a:off x="799768" y="583977"/>
              <a:ext cx="69238" cy="69238"/>
            </a:xfrm>
            <a:prstGeom prst="ellipse">
              <a:avLst/>
            </a:prstGeom>
            <a:solidFill>
              <a:schemeClr val="accent1">
                <a:alpha val="40000"/>
              </a:schemeClr>
            </a:solidFill>
          </p:spPr>
        </p:sp>
        <p:sp>
          <p:nvSpPr>
            <p:cNvPr id="30" name="AutoShape 30"/>
            <p:cNvSpPr/>
            <p:nvPr/>
          </p:nvSpPr>
          <p:spPr>
            <a:xfrm>
              <a:off x="904945" y="579844"/>
              <a:ext cx="65594" cy="65594"/>
            </a:xfrm>
            <a:prstGeom prst="ellipse">
              <a:avLst/>
            </a:prstGeom>
            <a:solidFill>
              <a:schemeClr val="accent1">
                <a:alpha val="20000"/>
              </a:schemeClr>
            </a:solidFill>
          </p:spPr>
        </p:sp>
        <p:sp>
          <p:nvSpPr>
            <p:cNvPr id="31" name="AutoShape 31"/>
            <p:cNvSpPr/>
            <p:nvPr/>
          </p:nvSpPr>
          <p:spPr>
            <a:xfrm>
              <a:off x="454963" y="684489"/>
              <a:ext cx="84147" cy="84147"/>
            </a:xfrm>
            <a:prstGeom prst="ellipse">
              <a:avLst/>
            </a:prstGeom>
            <a:solidFill>
              <a:schemeClr val="accent1">
                <a:alpha val="100000"/>
              </a:schemeClr>
            </a:solidFill>
          </p:spPr>
        </p:sp>
        <p:sp>
          <p:nvSpPr>
            <p:cNvPr id="32" name="AutoShape 32"/>
            <p:cNvSpPr/>
            <p:nvPr/>
          </p:nvSpPr>
          <p:spPr>
            <a:xfrm>
              <a:off x="575049" y="691064"/>
              <a:ext cx="78137" cy="78137"/>
            </a:xfrm>
            <a:prstGeom prst="ellipse">
              <a:avLst/>
            </a:prstGeom>
            <a:solidFill>
              <a:schemeClr val="accent1">
                <a:alpha val="80000"/>
              </a:schemeClr>
            </a:solidFill>
          </p:spPr>
        </p:sp>
        <p:sp>
          <p:nvSpPr>
            <p:cNvPr id="33" name="AutoShape 33"/>
            <p:cNvSpPr/>
            <p:nvPr/>
          </p:nvSpPr>
          <p:spPr>
            <a:xfrm>
              <a:off x="689125" y="692781"/>
              <a:ext cx="74704" cy="74704"/>
            </a:xfrm>
            <a:prstGeom prst="ellipse">
              <a:avLst/>
            </a:prstGeom>
            <a:solidFill>
              <a:schemeClr val="accent1">
                <a:alpha val="60000"/>
              </a:schemeClr>
            </a:solidFill>
          </p:spPr>
        </p:sp>
        <p:sp>
          <p:nvSpPr>
            <p:cNvPr id="34" name="AutoShape 34"/>
            <p:cNvSpPr/>
            <p:nvPr/>
          </p:nvSpPr>
          <p:spPr>
            <a:xfrm>
              <a:off x="799768" y="701751"/>
              <a:ext cx="69238" cy="69238"/>
            </a:xfrm>
            <a:prstGeom prst="ellipse">
              <a:avLst/>
            </a:prstGeom>
            <a:solidFill>
              <a:schemeClr val="accent1">
                <a:alpha val="40000"/>
              </a:schemeClr>
            </a:solidFill>
          </p:spPr>
        </p:sp>
        <p:sp>
          <p:nvSpPr>
            <p:cNvPr id="35" name="AutoShape 35"/>
            <p:cNvSpPr/>
            <p:nvPr/>
          </p:nvSpPr>
          <p:spPr>
            <a:xfrm>
              <a:off x="904945" y="697618"/>
              <a:ext cx="65594" cy="65594"/>
            </a:xfrm>
            <a:prstGeom prst="ellipse">
              <a:avLst/>
            </a:prstGeom>
            <a:solidFill>
              <a:schemeClr val="accent1">
                <a:alpha val="20000"/>
              </a:schemeClr>
            </a:solidFill>
          </p:spPr>
        </p:sp>
        <p:sp>
          <p:nvSpPr>
            <p:cNvPr id="36" name="TextBox 36"/>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经费拨付流程及注意事项</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
        <p:nvSpPr>
          <p:cNvPr id="5" name="AutoShape 2"/>
          <p:cNvSpPr/>
          <p:nvPr>
            <p:custDataLst>
              <p:tags r:id="rId2"/>
            </p:custDataLst>
          </p:nvPr>
        </p:nvSpPr>
        <p:spPr>
          <a:xfrm>
            <a:off x="990089" y="1514981"/>
            <a:ext cx="932011" cy="932011"/>
          </a:xfrm>
          <a:prstGeom prst="ellipse">
            <a:avLst/>
          </a:prstGeom>
          <a:solidFill>
            <a:schemeClr val="accent1">
              <a:alpha val="100000"/>
            </a:schemeClr>
          </a:solidFill>
        </p:spPr>
      </p:sp>
      <p:sp>
        <p:nvSpPr>
          <p:cNvPr id="11" name="TextBox 3"/>
          <p:cNvSpPr txBox="1"/>
          <p:nvPr>
            <p:custDataLst>
              <p:tags r:id="rId3"/>
            </p:custDataLst>
          </p:nvPr>
        </p:nvSpPr>
        <p:spPr>
          <a:xfrm flipV="1">
            <a:off x="989965" y="5012690"/>
            <a:ext cx="2409825" cy="377190"/>
          </a:xfrm>
          <a:prstGeom prst="rect">
            <a:avLst/>
          </a:prstGeom>
        </p:spPr>
        <p:txBody>
          <a:bodyPr vert="horz" wrap="square" lIns="114300" tIns="57150" rIns="114300" bIns="57150" rtlCol="0" anchor="t" anchorCtr="0">
            <a:noAutofit/>
          </a:bodyPr>
          <a:p>
            <a:pPr algn="just">
              <a:lnSpc>
                <a:spcPct val="96000"/>
              </a:lnSpc>
            </a:pPr>
            <a:endParaRPr lang="en-US" sz="150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2" name="TextBox 4"/>
          <p:cNvSpPr txBox="1"/>
          <p:nvPr>
            <p:custDataLst>
              <p:tags r:id="rId4"/>
            </p:custDataLst>
          </p:nvPr>
        </p:nvSpPr>
        <p:spPr>
          <a:xfrm>
            <a:off x="989965" y="3829685"/>
            <a:ext cx="2409825" cy="1261110"/>
          </a:xfrm>
          <a:prstGeom prst="rect">
            <a:avLst/>
          </a:prstGeom>
          <a:ln>
            <a:solidFill>
              <a:schemeClr val="accent1">
                <a:alpha val="100000"/>
              </a:schemeClr>
            </a:solidFill>
          </a:ln>
        </p:spPr>
        <p:txBody>
          <a:bodyPr vert="horz" wrap="square" lIns="114300" tIns="57150" rIns="114300" bIns="57150" rtlCol="0" anchor="t" anchorCtr="0">
            <a:noAutofit/>
          </a:bodyPr>
          <a:p>
            <a:pPr algn="ctr">
              <a:lnSpc>
                <a:spcPct val="96000"/>
              </a:lnSpc>
            </a:pPr>
            <a:r>
              <a:rPr lang="zh-CN" altLang="en-US" sz="2025" b="1">
                <a:solidFill>
                  <a:schemeClr val="accent1"/>
                </a:solidFill>
                <a:latin typeface="微软雅黑" panose="020B0503020204020204" charset="-122"/>
                <a:ea typeface="微软雅黑" panose="020B0503020204020204" charset="-122"/>
                <a:cs typeface="微软雅黑" panose="020B0503020204020204" charset="-122"/>
              </a:rPr>
              <a:t>银行卡备案</a:t>
            </a:r>
            <a:endParaRPr lang="zh-CN" altLang="en-US" sz="2025" b="1">
              <a:solidFill>
                <a:schemeClr val="accent1"/>
              </a:solidFill>
              <a:latin typeface="微软雅黑" panose="020B0503020204020204" charset="-122"/>
              <a:ea typeface="微软雅黑" panose="020B0503020204020204" charset="-122"/>
              <a:cs typeface="微软雅黑" panose="020B0503020204020204" charset="-122"/>
            </a:endParaRPr>
          </a:p>
        </p:txBody>
      </p:sp>
      <p:cxnSp>
        <p:nvCxnSpPr>
          <p:cNvPr id="14" name="Connector 6"/>
          <p:cNvCxnSpPr/>
          <p:nvPr>
            <p:custDataLst>
              <p:tags r:id="rId5"/>
            </p:custDataLst>
          </p:nvPr>
        </p:nvCxnSpPr>
        <p:spPr>
          <a:xfrm>
            <a:off x="3569918" y="4041523"/>
            <a:ext cx="207264" cy="0"/>
          </a:xfrm>
          <a:prstGeom prst="line">
            <a:avLst/>
          </a:prstGeom>
          <a:ln w="38100">
            <a:solidFill>
              <a:schemeClr val="accent1"/>
            </a:solidFill>
            <a:prstDash val="solid"/>
          </a:ln>
        </p:spPr>
        <p:style>
          <a:lnRef idx="0">
            <a:schemeClr val="accent1"/>
          </a:lnRef>
          <a:fillRef idx="1">
            <a:schemeClr val="accent1"/>
          </a:fillRef>
          <a:effectRef idx="0">
            <a:schemeClr val="accent1"/>
          </a:effectRef>
          <a:fontRef idx="minor">
            <a:schemeClr val="lt1"/>
          </a:fontRef>
        </p:style>
      </p:cxnSp>
      <p:sp>
        <p:nvSpPr>
          <p:cNvPr id="37" name="Freeform 7"/>
          <p:cNvSpPr/>
          <p:nvPr>
            <p:custDataLst>
              <p:tags r:id="rId6"/>
            </p:custDataLst>
          </p:nvPr>
        </p:nvSpPr>
        <p:spPr>
          <a:xfrm>
            <a:off x="3687773" y="3947812"/>
            <a:ext cx="151723" cy="187422"/>
          </a:xfrm>
          <a:custGeom>
            <a:avLst/>
            <a:gdLst/>
            <a:ahLst/>
            <a:cxnLst/>
            <a:rect l="l" t="t" r="r" b="b"/>
            <a:pathLst>
              <a:path w="1905000" h="1905000">
                <a:moveTo>
                  <a:pt x="0" y="0"/>
                </a:moveTo>
                <a:lnTo>
                  <a:pt x="762000" y="0"/>
                </a:lnTo>
                <a:lnTo>
                  <a:pt x="1905000" y="952500"/>
                </a:lnTo>
                <a:lnTo>
                  <a:pt x="762000" y="1905000"/>
                </a:lnTo>
                <a:lnTo>
                  <a:pt x="0" y="1905000"/>
                </a:lnTo>
                <a:lnTo>
                  <a:pt x="1143000" y="952500"/>
                </a:lnTo>
                <a:lnTo>
                  <a:pt x="0" y="0"/>
                </a:lnTo>
                <a:close/>
              </a:path>
            </a:pathLst>
          </a:custGeom>
          <a:solidFill>
            <a:schemeClr val="accent1">
              <a:alpha val="100000"/>
            </a:schemeClr>
          </a:solidFill>
          <a:ln>
            <a:solidFill>
              <a:schemeClr val="accent1">
                <a:alpha val="100000"/>
              </a:schemeClr>
            </a:solidFill>
          </a:ln>
        </p:spPr>
      </p:sp>
      <p:sp>
        <p:nvSpPr>
          <p:cNvPr id="38" name="AutoShape 8"/>
          <p:cNvSpPr/>
          <p:nvPr>
            <p:custDataLst>
              <p:tags r:id="rId7"/>
            </p:custDataLst>
          </p:nvPr>
        </p:nvSpPr>
        <p:spPr>
          <a:xfrm>
            <a:off x="4671297" y="1454147"/>
            <a:ext cx="932011" cy="932011"/>
          </a:xfrm>
          <a:prstGeom prst="ellipse">
            <a:avLst/>
          </a:prstGeom>
          <a:solidFill>
            <a:schemeClr val="accent2">
              <a:alpha val="100000"/>
            </a:schemeClr>
          </a:solidFill>
        </p:spPr>
      </p:sp>
      <p:pic>
        <p:nvPicPr>
          <p:cNvPr id="39" name="Picture 9"/>
          <p:cNvPicPr>
            <a:picLocks noChangeAspect="1"/>
          </p:cNvPicPr>
          <p:nvPr>
            <p:custDataLst>
              <p:tags r:id="rId8"/>
            </p:custDataLst>
          </p:nvPr>
        </p:nvPicPr>
        <p:blipFill>
          <a:blip r:embed="rId9"/>
          <a:srcRect l="19042" r="19042"/>
          <a:stretch>
            <a:fillRect/>
          </a:stretch>
        </p:blipFill>
        <p:spPr>
          <a:xfrm>
            <a:off x="5039938" y="1393187"/>
            <a:ext cx="2231507" cy="2231507"/>
          </a:xfrm>
          <a:prstGeom prst="ellipse">
            <a:avLst/>
          </a:prstGeom>
        </p:spPr>
      </p:pic>
      <p:sp>
        <p:nvSpPr>
          <p:cNvPr id="40" name="TextBox 10"/>
          <p:cNvSpPr txBox="1"/>
          <p:nvPr>
            <p:custDataLst>
              <p:tags r:id="rId10"/>
            </p:custDataLst>
          </p:nvPr>
        </p:nvSpPr>
        <p:spPr>
          <a:xfrm>
            <a:off x="4575175" y="3829685"/>
            <a:ext cx="2734310" cy="1302385"/>
          </a:xfrm>
          <a:prstGeom prst="rect">
            <a:avLst/>
          </a:prstGeom>
          <a:ln>
            <a:solidFill>
              <a:schemeClr val="accent1">
                <a:alpha val="100000"/>
              </a:schemeClr>
            </a:solidFill>
          </a:ln>
        </p:spPr>
        <p:txBody>
          <a:bodyPr vert="horz" wrap="square" lIns="114300" tIns="57150" rIns="114300" bIns="57150" rtlCol="0" anchor="t" anchorCtr="0">
            <a:noAutofit/>
          </a:bodyPr>
          <a:p>
            <a:pPr>
              <a:lnSpc>
                <a:spcPct val="96000"/>
              </a:lnSpc>
            </a:pPr>
            <a:r>
              <a:rPr lang="zh-CN" altLang="en-US" sz="2025" b="1">
                <a:solidFill>
                  <a:schemeClr val="accent1"/>
                </a:solidFill>
                <a:latin typeface="微软雅黑" panose="020B0503020204020204" charset="-122"/>
                <a:ea typeface="微软雅黑" panose="020B0503020204020204" charset="-122"/>
                <a:cs typeface="微软雅黑" panose="020B0503020204020204" charset="-122"/>
              </a:rPr>
              <a:t>经费拨付实行前费不清、后费不拨的原则</a:t>
            </a:r>
            <a:endParaRPr lang="zh-CN" altLang="en-US" sz="2025" b="1">
              <a:solidFill>
                <a:schemeClr val="accent1"/>
              </a:solidFill>
              <a:latin typeface="微软雅黑" panose="020B0503020204020204" charset="-122"/>
              <a:ea typeface="微软雅黑" panose="020B0503020204020204" charset="-122"/>
              <a:cs typeface="微软雅黑" panose="020B0503020204020204" charset="-122"/>
            </a:endParaRPr>
          </a:p>
        </p:txBody>
      </p:sp>
      <p:cxnSp>
        <p:nvCxnSpPr>
          <p:cNvPr id="42" name="Connector 12"/>
          <p:cNvCxnSpPr/>
          <p:nvPr>
            <p:custDataLst>
              <p:tags r:id="rId11"/>
            </p:custDataLst>
          </p:nvPr>
        </p:nvCxnSpPr>
        <p:spPr>
          <a:xfrm>
            <a:off x="7632125" y="4041523"/>
            <a:ext cx="207264" cy="0"/>
          </a:xfrm>
          <a:prstGeom prst="line">
            <a:avLst/>
          </a:prstGeom>
          <a:ln w="38100">
            <a:solidFill>
              <a:schemeClr val="accent2"/>
            </a:solidFill>
            <a:prstDash val="solid"/>
          </a:ln>
        </p:spPr>
        <p:style>
          <a:lnRef idx="0">
            <a:schemeClr val="accent2"/>
          </a:lnRef>
          <a:fillRef idx="1">
            <a:schemeClr val="accent2"/>
          </a:fillRef>
          <a:effectRef idx="0">
            <a:schemeClr val="accent2"/>
          </a:effectRef>
          <a:fontRef idx="minor">
            <a:schemeClr val="lt1"/>
          </a:fontRef>
        </p:style>
      </p:cxnSp>
      <p:sp>
        <p:nvSpPr>
          <p:cNvPr id="43" name="Freeform 13"/>
          <p:cNvSpPr/>
          <p:nvPr>
            <p:custDataLst>
              <p:tags r:id="rId12"/>
            </p:custDataLst>
          </p:nvPr>
        </p:nvSpPr>
        <p:spPr>
          <a:xfrm>
            <a:off x="7826181" y="3947812"/>
            <a:ext cx="151723" cy="187422"/>
          </a:xfrm>
          <a:custGeom>
            <a:avLst/>
            <a:gdLst/>
            <a:ahLst/>
            <a:cxnLst/>
            <a:rect l="l" t="t" r="r" b="b"/>
            <a:pathLst>
              <a:path w="1905000" h="1905000">
                <a:moveTo>
                  <a:pt x="0" y="0"/>
                </a:moveTo>
                <a:lnTo>
                  <a:pt x="762000" y="0"/>
                </a:lnTo>
                <a:lnTo>
                  <a:pt x="1905000" y="952500"/>
                </a:lnTo>
                <a:lnTo>
                  <a:pt x="762000" y="1905000"/>
                </a:lnTo>
                <a:lnTo>
                  <a:pt x="0" y="1905000"/>
                </a:lnTo>
                <a:lnTo>
                  <a:pt x="1143000" y="952500"/>
                </a:lnTo>
                <a:lnTo>
                  <a:pt x="0" y="0"/>
                </a:lnTo>
                <a:close/>
              </a:path>
            </a:pathLst>
          </a:custGeom>
          <a:solidFill>
            <a:schemeClr val="accent2">
              <a:alpha val="100000"/>
            </a:schemeClr>
          </a:solidFill>
          <a:ln>
            <a:solidFill>
              <a:schemeClr val="accent1">
                <a:alpha val="100000"/>
              </a:schemeClr>
            </a:solidFill>
          </a:ln>
        </p:spPr>
      </p:sp>
      <p:sp>
        <p:nvSpPr>
          <p:cNvPr id="44" name="AutoShape 14"/>
          <p:cNvSpPr/>
          <p:nvPr>
            <p:custDataLst>
              <p:tags r:id="rId13"/>
            </p:custDataLst>
          </p:nvPr>
        </p:nvSpPr>
        <p:spPr>
          <a:xfrm>
            <a:off x="8373015" y="1454147"/>
            <a:ext cx="932011" cy="932011"/>
          </a:xfrm>
          <a:prstGeom prst="ellipse">
            <a:avLst/>
          </a:prstGeom>
          <a:solidFill>
            <a:schemeClr val="accent1">
              <a:alpha val="100000"/>
            </a:schemeClr>
          </a:solidFill>
        </p:spPr>
      </p:sp>
      <p:pic>
        <p:nvPicPr>
          <p:cNvPr id="45" name="Picture 15"/>
          <p:cNvPicPr>
            <a:picLocks noChangeAspect="1"/>
          </p:cNvPicPr>
          <p:nvPr>
            <p:custDataLst>
              <p:tags r:id="rId14"/>
            </p:custDataLst>
          </p:nvPr>
        </p:nvPicPr>
        <p:blipFill>
          <a:blip r:embed="rId15"/>
          <a:srcRect l="16708" r="16708"/>
          <a:stretch>
            <a:fillRect/>
          </a:stretch>
        </p:blipFill>
        <p:spPr>
          <a:xfrm>
            <a:off x="8741656" y="1393187"/>
            <a:ext cx="2231507" cy="2231507"/>
          </a:xfrm>
          <a:prstGeom prst="ellipse">
            <a:avLst/>
          </a:prstGeom>
        </p:spPr>
      </p:pic>
      <p:sp>
        <p:nvSpPr>
          <p:cNvPr id="46" name="TextBox 16"/>
          <p:cNvSpPr txBox="1"/>
          <p:nvPr>
            <p:custDataLst>
              <p:tags r:id="rId16"/>
            </p:custDataLst>
          </p:nvPr>
        </p:nvSpPr>
        <p:spPr>
          <a:xfrm>
            <a:off x="8373015" y="3829496"/>
            <a:ext cx="2409825" cy="1610995"/>
          </a:xfrm>
          <a:prstGeom prst="rect">
            <a:avLst/>
          </a:prstGeom>
          <a:ln>
            <a:solidFill>
              <a:schemeClr val="accent1">
                <a:alpha val="100000"/>
              </a:schemeClr>
            </a:solidFill>
          </a:ln>
        </p:spPr>
        <p:txBody>
          <a:bodyPr vert="horz" wrap="square" lIns="114300" tIns="57150" rIns="114300" bIns="57150" rtlCol="0" anchor="t" anchorCtr="0">
            <a:spAutoFit/>
          </a:bodyPr>
          <a:p>
            <a:pPr>
              <a:lnSpc>
                <a:spcPct val="96000"/>
              </a:lnSpc>
            </a:pPr>
            <a:r>
              <a:rPr lang="zh-CN" altLang="en-US" sz="2025" b="1">
                <a:solidFill>
                  <a:schemeClr val="accent1"/>
                </a:solidFill>
                <a:latin typeface="微软雅黑" panose="020B0503020204020204" charset="-122"/>
                <a:ea typeface="微软雅黑" panose="020B0503020204020204" charset="-122"/>
                <a:cs typeface="微软雅黑" panose="020B0503020204020204" charset="-122"/>
              </a:rPr>
              <a:t>《横向科研项目资金请款报告》复印一式三份（科研处、财务处、代理记账会计）</a:t>
            </a:r>
            <a:endParaRPr lang="zh-CN" altLang="en-US" sz="2025" b="1">
              <a:solidFill>
                <a:schemeClr val="accent1"/>
              </a:solidFill>
              <a:latin typeface="微软雅黑" panose="020B0503020204020204" charset="-122"/>
              <a:ea typeface="微软雅黑" panose="020B0503020204020204" charset="-122"/>
              <a:cs typeface="微软雅黑" panose="020B0503020204020204" charset="-122"/>
            </a:endParaRPr>
          </a:p>
        </p:txBody>
      </p:sp>
      <p:cxnSp>
        <p:nvCxnSpPr>
          <p:cNvPr id="48" name="Connector 18"/>
          <p:cNvCxnSpPr/>
          <p:nvPr>
            <p:custDataLst>
              <p:tags r:id="rId17"/>
            </p:custDataLst>
          </p:nvPr>
        </p:nvCxnSpPr>
        <p:spPr>
          <a:xfrm>
            <a:off x="10952843" y="4041523"/>
            <a:ext cx="207264" cy="0"/>
          </a:xfrm>
          <a:prstGeom prst="line">
            <a:avLst/>
          </a:prstGeom>
          <a:ln w="38100">
            <a:solidFill>
              <a:schemeClr val="accent1"/>
            </a:solidFill>
            <a:prstDash val="solid"/>
          </a:ln>
        </p:spPr>
        <p:style>
          <a:lnRef idx="0">
            <a:schemeClr val="accent1"/>
          </a:lnRef>
          <a:fillRef idx="1">
            <a:schemeClr val="accent1"/>
          </a:fillRef>
          <a:effectRef idx="0">
            <a:schemeClr val="accent1"/>
          </a:effectRef>
          <a:fontRef idx="minor">
            <a:schemeClr val="lt1"/>
          </a:fontRef>
        </p:style>
      </p:cxnSp>
      <p:sp>
        <p:nvSpPr>
          <p:cNvPr id="49" name="Freeform 19"/>
          <p:cNvSpPr/>
          <p:nvPr>
            <p:custDataLst>
              <p:tags r:id="rId18"/>
            </p:custDataLst>
          </p:nvPr>
        </p:nvSpPr>
        <p:spPr>
          <a:xfrm>
            <a:off x="11070699" y="3947812"/>
            <a:ext cx="151723" cy="187422"/>
          </a:xfrm>
          <a:custGeom>
            <a:avLst/>
            <a:gdLst/>
            <a:ahLst/>
            <a:cxnLst/>
            <a:rect l="l" t="t" r="r" b="b"/>
            <a:pathLst>
              <a:path w="1905000" h="1905000">
                <a:moveTo>
                  <a:pt x="0" y="0"/>
                </a:moveTo>
                <a:lnTo>
                  <a:pt x="762000" y="0"/>
                </a:lnTo>
                <a:lnTo>
                  <a:pt x="1905000" y="952500"/>
                </a:lnTo>
                <a:lnTo>
                  <a:pt x="762000" y="1905000"/>
                </a:lnTo>
                <a:lnTo>
                  <a:pt x="0" y="1905000"/>
                </a:lnTo>
                <a:lnTo>
                  <a:pt x="1143000" y="952500"/>
                </a:lnTo>
                <a:lnTo>
                  <a:pt x="0" y="0"/>
                </a:lnTo>
                <a:close/>
              </a:path>
            </a:pathLst>
          </a:custGeom>
          <a:solidFill>
            <a:schemeClr val="accent1">
              <a:alpha val="100000"/>
            </a:schemeClr>
          </a:solidFill>
          <a:ln>
            <a:solidFill>
              <a:schemeClr val="accent1">
                <a:alpha val="100000"/>
              </a:schemeClr>
            </a:solidFill>
          </a:ln>
        </p:spPr>
      </p:sp>
      <p:pic>
        <p:nvPicPr>
          <p:cNvPr id="50" name="Picture 20"/>
          <p:cNvPicPr>
            <a:picLocks noChangeAspect="1"/>
          </p:cNvPicPr>
          <p:nvPr>
            <p:custDataLst>
              <p:tags r:id="rId19"/>
            </p:custDataLst>
          </p:nvPr>
        </p:nvPicPr>
        <p:blipFill>
          <a:blip r:embed="rId20"/>
          <a:srcRect l="16750" r="16750"/>
          <a:stretch>
            <a:fillRect/>
          </a:stretch>
        </p:blipFill>
        <p:spPr>
          <a:xfrm>
            <a:off x="1358558" y="1454147"/>
            <a:ext cx="2231507" cy="2231507"/>
          </a:xfrm>
          <a:prstGeom prst="ellipse">
            <a:avLst/>
          </a:prstGeom>
        </p:spPr>
      </p:pic>
      <p:sp>
        <p:nvSpPr>
          <p:cNvPr id="53" name="TextBox 23"/>
          <p:cNvSpPr txBox="1"/>
          <p:nvPr>
            <p:custDataLst>
              <p:tags r:id="rId21"/>
            </p:custDataLst>
          </p:nvPr>
        </p:nvSpPr>
        <p:spPr>
          <a:xfrm>
            <a:off x="8392065" y="1604894"/>
            <a:ext cx="581025" cy="457200"/>
          </a:xfrm>
          <a:prstGeom prst="rect">
            <a:avLst/>
          </a:prstGeom>
        </p:spPr>
        <p:txBody>
          <a:bodyPr vert="horz" wrap="square" lIns="114300" tIns="57150" rIns="114300" bIns="57150" rtlCol="0" anchor="ctr" anchorCtr="1">
            <a:spAutoFit/>
          </a:bodyPr>
          <a:p>
            <a:pPr algn="ctr">
              <a:lnSpc>
                <a:spcPct val="100000"/>
              </a:lnSpc>
              <a:spcBef>
                <a:spcPts val="450"/>
              </a:spcBef>
            </a:pPr>
            <a:r>
              <a:rPr lang="en-US" sz="2025" b="1">
                <a:solidFill>
                  <a:srgbClr val="FFFFFF"/>
                </a:solidFill>
                <a:latin typeface="微软雅黑" panose="020B0503020204020204" charset="-122"/>
                <a:ea typeface="微软雅黑" panose="020B0503020204020204" charset="-122"/>
                <a:cs typeface="微软雅黑" panose="020B0503020204020204" charset="-122"/>
              </a:rPr>
              <a:t>03</a:t>
            </a:r>
            <a:endParaRPr lang="en-US" sz="2025"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54" name="TextBox 24"/>
          <p:cNvSpPr txBox="1"/>
          <p:nvPr>
            <p:custDataLst>
              <p:tags r:id="rId22"/>
            </p:custDataLst>
          </p:nvPr>
        </p:nvSpPr>
        <p:spPr>
          <a:xfrm>
            <a:off x="4690347" y="1604894"/>
            <a:ext cx="578298" cy="437007"/>
          </a:xfrm>
          <a:prstGeom prst="rect">
            <a:avLst/>
          </a:prstGeom>
        </p:spPr>
        <p:txBody>
          <a:bodyPr vert="horz" wrap="square" lIns="114300" tIns="57150" rIns="114300" bIns="57150" rtlCol="0" anchor="ctr" anchorCtr="1">
            <a:spAutoFit/>
          </a:bodyPr>
          <a:p>
            <a:pPr>
              <a:lnSpc>
                <a:spcPct val="100000"/>
              </a:lnSpc>
              <a:spcBef>
                <a:spcPts val="450"/>
              </a:spcBef>
            </a:pPr>
            <a:r>
              <a:rPr lang="en-US" sz="2025" b="1">
                <a:solidFill>
                  <a:srgbClr val="FFFFFF"/>
                </a:solidFill>
                <a:latin typeface="微软雅黑" panose="020B0503020204020204" charset="-122"/>
                <a:ea typeface="微软雅黑" panose="020B0503020204020204" charset="-122"/>
                <a:cs typeface="微软雅黑" panose="020B0503020204020204" charset="-122"/>
              </a:rPr>
              <a:t>02</a:t>
            </a:r>
            <a:endParaRPr lang="en-US" sz="2025"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55" name="TextBox 25"/>
          <p:cNvSpPr txBox="1"/>
          <p:nvPr>
            <p:custDataLst>
              <p:tags r:id="rId23"/>
            </p:custDataLst>
          </p:nvPr>
        </p:nvSpPr>
        <p:spPr>
          <a:xfrm>
            <a:off x="980564" y="1604894"/>
            <a:ext cx="581025" cy="457200"/>
          </a:xfrm>
          <a:prstGeom prst="rect">
            <a:avLst/>
          </a:prstGeom>
        </p:spPr>
        <p:txBody>
          <a:bodyPr vert="horz" wrap="square" lIns="114300" tIns="57150" rIns="114300" bIns="57150" rtlCol="0" anchor="ctr" anchorCtr="1">
            <a:spAutoFit/>
          </a:bodyPr>
          <a:p>
            <a:pPr algn="ctr">
              <a:lnSpc>
                <a:spcPct val="100000"/>
              </a:lnSpc>
              <a:spcBef>
                <a:spcPts val="450"/>
              </a:spcBef>
            </a:pPr>
            <a:r>
              <a:rPr lang="en-US" sz="2025" b="1">
                <a:solidFill>
                  <a:srgbClr val="FFFFFF"/>
                </a:solidFill>
                <a:latin typeface="微软雅黑" panose="020B0503020204020204" charset="-122"/>
                <a:ea typeface="微软雅黑" panose="020B0503020204020204" charset="-122"/>
                <a:cs typeface="微软雅黑" panose="020B0503020204020204" charset="-122"/>
              </a:rPr>
              <a:t>01</a:t>
            </a:r>
            <a:endParaRPr lang="en-US" sz="2025" b="1">
              <a:solidFill>
                <a:srgbClr val="FFFFFF"/>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2270084" y="2908356"/>
            <a:ext cx="7651831" cy="1805940"/>
          </a:xfrm>
          <a:prstGeom prst="rect">
            <a:avLst/>
          </a:prstGeom>
        </p:spPr>
        <p:txBody>
          <a:bodyPr vert="horz" wrap="square" lIns="91440" tIns="45720" rIns="91440" bIns="45720" rtlCol="0" anchor="t" anchorCtr="1">
            <a:normAutofit/>
          </a:bodyPr>
          <a:lstStyle/>
          <a:p>
            <a:pPr algn="ctr">
              <a:lnSpc>
                <a:spcPct val="120000"/>
              </a:lnSpc>
              <a:spcBef>
                <a:spcPts val="375"/>
              </a:spcBef>
            </a:pPr>
            <a:r>
              <a:rPr lang="en-US" sz="4500" b="1">
                <a:solidFill>
                  <a:schemeClr val="dk1">
                    <a:alpha val="100000"/>
                  </a:schemeClr>
                </a:solidFill>
                <a:latin typeface="微软雅黑" panose="020B0503020204020204" charset="-122"/>
                <a:ea typeface="微软雅黑" panose="020B0503020204020204" charset="-122"/>
                <a:cs typeface="微软雅黑" panose="020B0503020204020204" charset="-122"/>
                <a:sym typeface="+mn-ea"/>
              </a:rPr>
              <a:t>经费报销流程及注意事项</a:t>
            </a:r>
            <a:endParaRPr lang="en-US" sz="4500"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 name="TextBox 3"/>
          <p:cNvSpPr txBox="1"/>
          <p:nvPr/>
        </p:nvSpPr>
        <p:spPr>
          <a:xfrm>
            <a:off x="5161230" y="1698798"/>
            <a:ext cx="1869540" cy="1138956"/>
          </a:xfrm>
          <a:prstGeom prst="rect">
            <a:avLst/>
          </a:prstGeom>
        </p:spPr>
        <p:txBody>
          <a:bodyPr vert="horz" wrap="square" lIns="66008" tIns="33052" rIns="66008" bIns="33052" rtlCol="0" anchor="t" anchorCtr="1">
            <a:normAutofit/>
          </a:bodyPr>
          <a:lstStyle/>
          <a:p>
            <a:pPr algn="ctr">
              <a:lnSpc>
                <a:spcPct val="100000"/>
              </a:lnSpc>
            </a:pPr>
            <a:r>
              <a:rPr lang="en-US" sz="6525" b="1">
                <a:solidFill>
                  <a:schemeClr val="accent1">
                    <a:alpha val="100000"/>
                  </a:schemeClr>
                </a:solidFill>
                <a:latin typeface="微软雅黑" panose="020B0503020204020204" charset="-122"/>
                <a:ea typeface="微软雅黑" panose="020B0503020204020204" charset="-122"/>
                <a:cs typeface="微软雅黑" panose="020B0503020204020204" charset="-122"/>
              </a:rPr>
              <a:t>02</a:t>
            </a:r>
            <a:endParaRPr lang="en-US" sz="652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3" name="Freeform 3"/>
          <p:cNvSpPr/>
          <p:nvPr/>
        </p:nvSpPr>
        <p:spPr>
          <a:xfrm>
            <a:off x="3200400" y="3303270"/>
            <a:ext cx="1132205" cy="268605"/>
          </a:xfrm>
          <a:custGeom>
            <a:avLst/>
            <a:gdLst/>
            <a:ahLst/>
            <a:cxnLst/>
            <a:rect l="l" t="t" r="r" b="b"/>
            <a:pathLst>
              <a:path w="7631" h="997">
                <a:moveTo>
                  <a:pt x="6883" y="375"/>
                </a:moveTo>
                <a:lnTo>
                  <a:pt x="6765" y="0"/>
                </a:lnTo>
                <a:lnTo>
                  <a:pt x="7631" y="499"/>
                </a:lnTo>
                <a:lnTo>
                  <a:pt x="6765" y="997"/>
                </a:lnTo>
                <a:lnTo>
                  <a:pt x="6883" y="623"/>
                </a:lnTo>
                <a:lnTo>
                  <a:pt x="0" y="623"/>
                </a:lnTo>
                <a:lnTo>
                  <a:pt x="0" y="375"/>
                </a:lnTo>
                <a:lnTo>
                  <a:pt x="6883" y="375"/>
                </a:lnTo>
                <a:close/>
              </a:path>
            </a:pathLst>
          </a:custGeom>
          <a:solidFill>
            <a:schemeClr val="accent1">
              <a:alpha val="100000"/>
            </a:schemeClr>
          </a:solidFill>
        </p:spPr>
      </p:sp>
      <p:sp>
        <p:nvSpPr>
          <p:cNvPr id="4" name="Freeform 4"/>
          <p:cNvSpPr/>
          <p:nvPr/>
        </p:nvSpPr>
        <p:spPr>
          <a:xfrm>
            <a:off x="2215756" y="1789944"/>
            <a:ext cx="178886" cy="1425253"/>
          </a:xfrm>
          <a:custGeom>
            <a:avLst/>
            <a:gdLst/>
            <a:ahLst/>
            <a:cxnLst/>
            <a:rect l="l" t="t" r="r" b="b"/>
            <a:pathLst>
              <a:path w="669" h="5308">
                <a:moveTo>
                  <a:pt x="669" y="182"/>
                </a:moveTo>
                <a:cubicBezTo>
                  <a:pt x="415" y="431"/>
                  <a:pt x="256" y="778"/>
                  <a:pt x="256" y="1160"/>
                </a:cubicBezTo>
                <a:lnTo>
                  <a:pt x="256" y="5308"/>
                </a:lnTo>
                <a:lnTo>
                  <a:pt x="0" y="5308"/>
                </a:lnTo>
                <a:lnTo>
                  <a:pt x="0" y="1148"/>
                </a:lnTo>
                <a:cubicBezTo>
                  <a:pt x="0" y="699"/>
                  <a:pt x="187" y="292"/>
                  <a:pt x="486" y="0"/>
                </a:cubicBezTo>
                <a:lnTo>
                  <a:pt x="669" y="182"/>
                </a:lnTo>
                <a:close/>
              </a:path>
            </a:pathLst>
          </a:custGeom>
          <a:solidFill>
            <a:schemeClr val="accent1">
              <a:alpha val="100000"/>
            </a:schemeClr>
          </a:solidFill>
        </p:spPr>
      </p:sp>
      <p:sp>
        <p:nvSpPr>
          <p:cNvPr id="5" name="Freeform 5"/>
          <p:cNvSpPr/>
          <p:nvPr/>
        </p:nvSpPr>
        <p:spPr>
          <a:xfrm>
            <a:off x="2346029" y="1566343"/>
            <a:ext cx="1913301" cy="272217"/>
          </a:xfrm>
          <a:custGeom>
            <a:avLst/>
            <a:gdLst/>
            <a:ahLst/>
            <a:cxnLst/>
            <a:rect l="l" t="t" r="r" b="b"/>
            <a:pathLst>
              <a:path w="7145" h="1015">
                <a:moveTo>
                  <a:pt x="6397" y="375"/>
                </a:moveTo>
                <a:lnTo>
                  <a:pt x="6279" y="0"/>
                </a:lnTo>
                <a:lnTo>
                  <a:pt x="7145" y="499"/>
                </a:lnTo>
                <a:lnTo>
                  <a:pt x="6279" y="997"/>
                </a:lnTo>
                <a:lnTo>
                  <a:pt x="6397" y="623"/>
                </a:lnTo>
                <a:lnTo>
                  <a:pt x="1140" y="623"/>
                </a:lnTo>
                <a:cubicBezTo>
                  <a:pt x="769" y="623"/>
                  <a:pt x="430" y="773"/>
                  <a:pt x="183" y="1015"/>
                </a:cubicBezTo>
                <a:lnTo>
                  <a:pt x="0" y="833"/>
                </a:lnTo>
                <a:cubicBezTo>
                  <a:pt x="290" y="550"/>
                  <a:pt x="686" y="375"/>
                  <a:pt x="1120" y="375"/>
                </a:cubicBezTo>
                <a:lnTo>
                  <a:pt x="6397" y="375"/>
                </a:lnTo>
                <a:close/>
              </a:path>
            </a:pathLst>
          </a:custGeom>
          <a:solidFill>
            <a:schemeClr val="accent1">
              <a:alpha val="100000"/>
            </a:schemeClr>
          </a:solidFill>
        </p:spPr>
      </p:sp>
      <p:sp>
        <p:nvSpPr>
          <p:cNvPr id="6" name="Freeform 6"/>
          <p:cNvSpPr/>
          <p:nvPr/>
        </p:nvSpPr>
        <p:spPr>
          <a:xfrm>
            <a:off x="2215756" y="4372893"/>
            <a:ext cx="178886" cy="1425253"/>
          </a:xfrm>
          <a:custGeom>
            <a:avLst/>
            <a:gdLst/>
            <a:ahLst/>
            <a:cxnLst/>
            <a:rect l="l" t="t" r="r" b="b"/>
            <a:pathLst>
              <a:path w="669" h="5309">
                <a:moveTo>
                  <a:pt x="256" y="0"/>
                </a:moveTo>
                <a:lnTo>
                  <a:pt x="256" y="4149"/>
                </a:lnTo>
                <a:cubicBezTo>
                  <a:pt x="256" y="4531"/>
                  <a:pt x="415" y="4878"/>
                  <a:pt x="669" y="5127"/>
                </a:cubicBezTo>
                <a:lnTo>
                  <a:pt x="486" y="5309"/>
                </a:lnTo>
                <a:cubicBezTo>
                  <a:pt x="187" y="5017"/>
                  <a:pt x="0" y="4610"/>
                  <a:pt x="0" y="4161"/>
                </a:cubicBezTo>
                <a:lnTo>
                  <a:pt x="0" y="0"/>
                </a:lnTo>
                <a:lnTo>
                  <a:pt x="256" y="0"/>
                </a:lnTo>
                <a:close/>
              </a:path>
            </a:pathLst>
          </a:custGeom>
          <a:solidFill>
            <a:schemeClr val="accent1">
              <a:alpha val="100000"/>
            </a:schemeClr>
          </a:solidFill>
        </p:spPr>
      </p:sp>
      <p:sp>
        <p:nvSpPr>
          <p:cNvPr id="7" name="Freeform 7"/>
          <p:cNvSpPr/>
          <p:nvPr/>
        </p:nvSpPr>
        <p:spPr>
          <a:xfrm>
            <a:off x="2346029" y="5747599"/>
            <a:ext cx="1913301" cy="274161"/>
          </a:xfrm>
          <a:custGeom>
            <a:avLst/>
            <a:gdLst/>
            <a:ahLst/>
            <a:cxnLst/>
            <a:rect l="l" t="t" r="r" b="b"/>
            <a:pathLst>
              <a:path w="7145" h="1015">
                <a:moveTo>
                  <a:pt x="6397" y="392"/>
                </a:moveTo>
                <a:lnTo>
                  <a:pt x="6279" y="18"/>
                </a:lnTo>
                <a:lnTo>
                  <a:pt x="7145" y="516"/>
                </a:lnTo>
                <a:lnTo>
                  <a:pt x="6279" y="1015"/>
                </a:lnTo>
                <a:lnTo>
                  <a:pt x="6397" y="640"/>
                </a:lnTo>
                <a:lnTo>
                  <a:pt x="1120" y="640"/>
                </a:lnTo>
                <a:cubicBezTo>
                  <a:pt x="686" y="640"/>
                  <a:pt x="290" y="465"/>
                  <a:pt x="0" y="182"/>
                </a:cubicBezTo>
                <a:lnTo>
                  <a:pt x="183" y="0"/>
                </a:lnTo>
                <a:cubicBezTo>
                  <a:pt x="430" y="242"/>
                  <a:pt x="769" y="392"/>
                  <a:pt x="1140" y="392"/>
                </a:cubicBezTo>
                <a:lnTo>
                  <a:pt x="6397" y="392"/>
                </a:lnTo>
                <a:close/>
              </a:path>
            </a:pathLst>
          </a:custGeom>
          <a:solidFill>
            <a:schemeClr val="accent1">
              <a:alpha val="100000"/>
            </a:schemeClr>
          </a:solidFill>
        </p:spPr>
      </p:sp>
      <p:sp>
        <p:nvSpPr>
          <p:cNvPr id="8" name="AutoShape 8"/>
          <p:cNvSpPr/>
          <p:nvPr/>
        </p:nvSpPr>
        <p:spPr>
          <a:xfrm>
            <a:off x="1171292" y="2749588"/>
            <a:ext cx="2088928" cy="2088928"/>
          </a:xfrm>
          <a:prstGeom prst="ellipse">
            <a:avLst/>
          </a:prstGeom>
          <a:solidFill>
            <a:schemeClr val="accent1">
              <a:lumMod val="40000"/>
              <a:lumOff val="60000"/>
              <a:alpha val="100000"/>
            </a:schemeClr>
          </a:solidFill>
        </p:spPr>
      </p:sp>
      <p:sp>
        <p:nvSpPr>
          <p:cNvPr id="9" name="Freeform 9"/>
          <p:cNvSpPr/>
          <p:nvPr/>
        </p:nvSpPr>
        <p:spPr>
          <a:xfrm>
            <a:off x="1978060" y="3564785"/>
            <a:ext cx="482346" cy="478631"/>
          </a:xfrm>
          <a:custGeom>
            <a:avLst/>
            <a:gdLst/>
            <a:ahLst/>
            <a:cxnLst/>
            <a:rect l="l" t="t" r="r" b="b"/>
            <a:pathLst>
              <a:path w="55" h="55">
                <a:moveTo>
                  <a:pt x="47" y="27"/>
                </a:moveTo>
                <a:cubicBezTo>
                  <a:pt x="47" y="38"/>
                  <a:pt x="38" y="46"/>
                  <a:pt x="28" y="46"/>
                </a:cubicBezTo>
                <a:cubicBezTo>
                  <a:pt x="18" y="46"/>
                  <a:pt x="9" y="38"/>
                  <a:pt x="9" y="27"/>
                </a:cubicBezTo>
                <a:cubicBezTo>
                  <a:pt x="9" y="17"/>
                  <a:pt x="18" y="9"/>
                  <a:pt x="28" y="9"/>
                </a:cubicBezTo>
                <a:cubicBezTo>
                  <a:pt x="31" y="9"/>
                  <a:pt x="35" y="10"/>
                  <a:pt x="38" y="11"/>
                </a:cubicBezTo>
                <a:cubicBezTo>
                  <a:pt x="44" y="5"/>
                  <a:pt x="44" y="5"/>
                  <a:pt x="44" y="5"/>
                </a:cubicBezTo>
                <a:cubicBezTo>
                  <a:pt x="39" y="2"/>
                  <a:pt x="34" y="0"/>
                  <a:pt x="28" y="0"/>
                </a:cubicBezTo>
                <a:cubicBezTo>
                  <a:pt x="13" y="0"/>
                  <a:pt x="0" y="12"/>
                  <a:pt x="0" y="27"/>
                </a:cubicBezTo>
                <a:cubicBezTo>
                  <a:pt x="0" y="43"/>
                  <a:pt x="13" y="55"/>
                  <a:pt x="28" y="55"/>
                </a:cubicBezTo>
                <a:cubicBezTo>
                  <a:pt x="43" y="55"/>
                  <a:pt x="55" y="43"/>
                  <a:pt x="55" y="27"/>
                </a:cubicBezTo>
                <a:cubicBezTo>
                  <a:pt x="55" y="21"/>
                  <a:pt x="53" y="16"/>
                  <a:pt x="50" y="11"/>
                </a:cubicBezTo>
                <a:cubicBezTo>
                  <a:pt x="44" y="18"/>
                  <a:pt x="44" y="18"/>
                  <a:pt x="44" y="18"/>
                </a:cubicBezTo>
                <a:cubicBezTo>
                  <a:pt x="46" y="21"/>
                  <a:pt x="47" y="24"/>
                  <a:pt x="47" y="27"/>
                </a:cubicBezTo>
                <a:close/>
              </a:path>
            </a:pathLst>
          </a:custGeom>
          <a:solidFill>
            <a:schemeClr val="accent1">
              <a:alpha val="100000"/>
            </a:schemeClr>
          </a:solidFill>
        </p:spPr>
      </p:sp>
      <p:sp>
        <p:nvSpPr>
          <p:cNvPr id="10" name="Freeform 10"/>
          <p:cNvSpPr/>
          <p:nvPr/>
        </p:nvSpPr>
        <p:spPr>
          <a:xfrm>
            <a:off x="2147414" y="3730520"/>
            <a:ext cx="154591" cy="147257"/>
          </a:xfrm>
          <a:custGeom>
            <a:avLst/>
            <a:gdLst/>
            <a:ahLst/>
            <a:cxnLst/>
            <a:rect l="l" t="t" r="r" b="b"/>
            <a:pathLst>
              <a:path w="18" h="17">
                <a:moveTo>
                  <a:pt x="12" y="0"/>
                </a:moveTo>
                <a:cubicBezTo>
                  <a:pt x="11" y="0"/>
                  <a:pt x="10" y="0"/>
                  <a:pt x="9" y="0"/>
                </a:cubicBezTo>
                <a:cubicBezTo>
                  <a:pt x="4" y="0"/>
                  <a:pt x="0" y="4"/>
                  <a:pt x="0" y="8"/>
                </a:cubicBezTo>
                <a:cubicBezTo>
                  <a:pt x="0" y="13"/>
                  <a:pt x="4" y="17"/>
                  <a:pt x="9" y="17"/>
                </a:cubicBezTo>
                <a:cubicBezTo>
                  <a:pt x="14" y="17"/>
                  <a:pt x="18" y="13"/>
                  <a:pt x="18" y="8"/>
                </a:cubicBezTo>
                <a:cubicBezTo>
                  <a:pt x="18" y="7"/>
                  <a:pt x="17" y="6"/>
                  <a:pt x="17" y="5"/>
                </a:cubicBezTo>
                <a:cubicBezTo>
                  <a:pt x="9" y="9"/>
                  <a:pt x="9" y="9"/>
                  <a:pt x="9" y="9"/>
                </a:cubicBezTo>
                <a:lnTo>
                  <a:pt x="12" y="0"/>
                </a:lnTo>
                <a:close/>
              </a:path>
            </a:pathLst>
          </a:custGeom>
          <a:solidFill>
            <a:schemeClr val="accent1">
              <a:alpha val="100000"/>
            </a:schemeClr>
          </a:solidFill>
        </p:spPr>
      </p:sp>
      <p:sp>
        <p:nvSpPr>
          <p:cNvPr id="11" name="Freeform 11"/>
          <p:cNvSpPr/>
          <p:nvPr/>
        </p:nvSpPr>
        <p:spPr>
          <a:xfrm>
            <a:off x="1797656" y="3380762"/>
            <a:ext cx="854202" cy="846773"/>
          </a:xfrm>
          <a:custGeom>
            <a:avLst/>
            <a:gdLst/>
            <a:ahLst/>
            <a:cxnLst/>
            <a:rect l="l" t="t" r="r" b="b"/>
            <a:pathLst>
              <a:path w="98" h="97">
                <a:moveTo>
                  <a:pt x="82" y="22"/>
                </a:moveTo>
                <a:cubicBezTo>
                  <a:pt x="80" y="23"/>
                  <a:pt x="80" y="23"/>
                  <a:pt x="80" y="23"/>
                </a:cubicBezTo>
                <a:cubicBezTo>
                  <a:pt x="86" y="30"/>
                  <a:pt x="89" y="39"/>
                  <a:pt x="89" y="48"/>
                </a:cubicBezTo>
                <a:cubicBezTo>
                  <a:pt x="89" y="71"/>
                  <a:pt x="71" y="88"/>
                  <a:pt x="49" y="88"/>
                </a:cubicBezTo>
                <a:cubicBezTo>
                  <a:pt x="27" y="88"/>
                  <a:pt x="9" y="71"/>
                  <a:pt x="9" y="48"/>
                </a:cubicBezTo>
                <a:cubicBezTo>
                  <a:pt x="9" y="26"/>
                  <a:pt x="27" y="8"/>
                  <a:pt x="49" y="8"/>
                </a:cubicBezTo>
                <a:cubicBezTo>
                  <a:pt x="58" y="8"/>
                  <a:pt x="67" y="12"/>
                  <a:pt x="74" y="17"/>
                </a:cubicBezTo>
                <a:cubicBezTo>
                  <a:pt x="76" y="15"/>
                  <a:pt x="76" y="15"/>
                  <a:pt x="76" y="15"/>
                </a:cubicBezTo>
                <a:cubicBezTo>
                  <a:pt x="76" y="8"/>
                  <a:pt x="76" y="8"/>
                  <a:pt x="76" y="8"/>
                </a:cubicBezTo>
                <a:cubicBezTo>
                  <a:pt x="68" y="3"/>
                  <a:pt x="59" y="0"/>
                  <a:pt x="49" y="0"/>
                </a:cubicBezTo>
                <a:cubicBezTo>
                  <a:pt x="22" y="0"/>
                  <a:pt x="0" y="22"/>
                  <a:pt x="0" y="48"/>
                </a:cubicBezTo>
                <a:cubicBezTo>
                  <a:pt x="0" y="75"/>
                  <a:pt x="22" y="97"/>
                  <a:pt x="49" y="97"/>
                </a:cubicBezTo>
                <a:cubicBezTo>
                  <a:pt x="76" y="97"/>
                  <a:pt x="98" y="75"/>
                  <a:pt x="98" y="48"/>
                </a:cubicBezTo>
                <a:cubicBezTo>
                  <a:pt x="98" y="38"/>
                  <a:pt x="95" y="29"/>
                  <a:pt x="89" y="21"/>
                </a:cubicBezTo>
                <a:lnTo>
                  <a:pt x="82" y="22"/>
                </a:lnTo>
                <a:close/>
              </a:path>
            </a:pathLst>
          </a:custGeom>
          <a:solidFill>
            <a:schemeClr val="accent1">
              <a:alpha val="100000"/>
            </a:schemeClr>
          </a:solidFill>
        </p:spPr>
      </p:sp>
      <p:sp>
        <p:nvSpPr>
          <p:cNvPr id="12" name="Freeform 12"/>
          <p:cNvSpPr/>
          <p:nvPr/>
        </p:nvSpPr>
        <p:spPr>
          <a:xfrm>
            <a:off x="2224757" y="3303419"/>
            <a:ext cx="504349" cy="497015"/>
          </a:xfrm>
          <a:custGeom>
            <a:avLst/>
            <a:gdLst/>
            <a:ahLst/>
            <a:cxnLst/>
            <a:rect l="l" t="t" r="r" b="b"/>
            <a:pathLst>
              <a:path w="137" h="135">
                <a:moveTo>
                  <a:pt x="104" y="30"/>
                </a:moveTo>
                <a:lnTo>
                  <a:pt x="106" y="0"/>
                </a:lnTo>
                <a:lnTo>
                  <a:pt x="87" y="16"/>
                </a:lnTo>
                <a:lnTo>
                  <a:pt x="71" y="35"/>
                </a:lnTo>
                <a:lnTo>
                  <a:pt x="69" y="59"/>
                </a:lnTo>
                <a:lnTo>
                  <a:pt x="40" y="90"/>
                </a:lnTo>
                <a:lnTo>
                  <a:pt x="14" y="116"/>
                </a:lnTo>
                <a:lnTo>
                  <a:pt x="0" y="135"/>
                </a:lnTo>
                <a:lnTo>
                  <a:pt x="19" y="123"/>
                </a:lnTo>
                <a:lnTo>
                  <a:pt x="45" y="97"/>
                </a:lnTo>
                <a:lnTo>
                  <a:pt x="76" y="66"/>
                </a:lnTo>
                <a:lnTo>
                  <a:pt x="102" y="66"/>
                </a:lnTo>
                <a:lnTo>
                  <a:pt x="118" y="47"/>
                </a:lnTo>
                <a:lnTo>
                  <a:pt x="137" y="30"/>
                </a:lnTo>
                <a:lnTo>
                  <a:pt x="104" y="30"/>
                </a:lnTo>
                <a:close/>
              </a:path>
            </a:pathLst>
          </a:custGeom>
          <a:solidFill>
            <a:schemeClr val="accent1">
              <a:alpha val="100000"/>
            </a:schemeClr>
          </a:solidFill>
        </p:spPr>
      </p:sp>
      <p:sp>
        <p:nvSpPr>
          <p:cNvPr id="13" name="AutoShape 13"/>
          <p:cNvSpPr/>
          <p:nvPr/>
        </p:nvSpPr>
        <p:spPr>
          <a:xfrm>
            <a:off x="454963" y="331168"/>
            <a:ext cx="84147" cy="84147"/>
          </a:xfrm>
          <a:prstGeom prst="ellipse">
            <a:avLst/>
          </a:prstGeom>
          <a:solidFill>
            <a:schemeClr val="accent1">
              <a:alpha val="100000"/>
            </a:schemeClr>
          </a:solidFill>
        </p:spPr>
      </p:sp>
      <p:sp>
        <p:nvSpPr>
          <p:cNvPr id="14" name="AutoShape 14"/>
          <p:cNvSpPr/>
          <p:nvPr/>
        </p:nvSpPr>
        <p:spPr>
          <a:xfrm>
            <a:off x="575049" y="337743"/>
            <a:ext cx="78137" cy="78137"/>
          </a:xfrm>
          <a:prstGeom prst="ellipse">
            <a:avLst/>
          </a:prstGeom>
          <a:solidFill>
            <a:schemeClr val="accent1">
              <a:alpha val="80000"/>
            </a:schemeClr>
          </a:solidFill>
        </p:spPr>
      </p:sp>
      <p:sp>
        <p:nvSpPr>
          <p:cNvPr id="15" name="AutoShape 15"/>
          <p:cNvSpPr/>
          <p:nvPr/>
        </p:nvSpPr>
        <p:spPr>
          <a:xfrm>
            <a:off x="689125" y="339460"/>
            <a:ext cx="74704" cy="74704"/>
          </a:xfrm>
          <a:prstGeom prst="ellipse">
            <a:avLst/>
          </a:prstGeom>
          <a:solidFill>
            <a:schemeClr val="accent1">
              <a:alpha val="60000"/>
            </a:schemeClr>
          </a:solidFill>
        </p:spPr>
      </p:sp>
      <p:sp>
        <p:nvSpPr>
          <p:cNvPr id="16" name="AutoShape 16"/>
          <p:cNvSpPr/>
          <p:nvPr/>
        </p:nvSpPr>
        <p:spPr>
          <a:xfrm>
            <a:off x="799768" y="348430"/>
            <a:ext cx="69238" cy="69238"/>
          </a:xfrm>
          <a:prstGeom prst="ellipse">
            <a:avLst/>
          </a:prstGeom>
          <a:solidFill>
            <a:schemeClr val="accent1">
              <a:alpha val="40000"/>
            </a:schemeClr>
          </a:solidFill>
        </p:spPr>
      </p:sp>
      <p:sp>
        <p:nvSpPr>
          <p:cNvPr id="17" name="AutoShape 17"/>
          <p:cNvSpPr/>
          <p:nvPr/>
        </p:nvSpPr>
        <p:spPr>
          <a:xfrm>
            <a:off x="904945" y="344297"/>
            <a:ext cx="65594" cy="65594"/>
          </a:xfrm>
          <a:prstGeom prst="ellipse">
            <a:avLst/>
          </a:prstGeom>
          <a:solidFill>
            <a:schemeClr val="accent1">
              <a:alpha val="20000"/>
            </a:schemeClr>
          </a:solidFill>
        </p:spPr>
      </p:sp>
      <p:sp>
        <p:nvSpPr>
          <p:cNvPr id="18" name="AutoShape 18"/>
          <p:cNvSpPr/>
          <p:nvPr/>
        </p:nvSpPr>
        <p:spPr>
          <a:xfrm>
            <a:off x="454963" y="448942"/>
            <a:ext cx="84147" cy="84147"/>
          </a:xfrm>
          <a:prstGeom prst="ellipse">
            <a:avLst/>
          </a:prstGeom>
          <a:solidFill>
            <a:schemeClr val="accent1">
              <a:alpha val="100000"/>
            </a:schemeClr>
          </a:solidFill>
        </p:spPr>
      </p:sp>
      <p:sp>
        <p:nvSpPr>
          <p:cNvPr id="19" name="AutoShape 19"/>
          <p:cNvSpPr/>
          <p:nvPr/>
        </p:nvSpPr>
        <p:spPr>
          <a:xfrm>
            <a:off x="575049" y="455517"/>
            <a:ext cx="78137" cy="78137"/>
          </a:xfrm>
          <a:prstGeom prst="ellipse">
            <a:avLst/>
          </a:prstGeom>
          <a:solidFill>
            <a:schemeClr val="accent1">
              <a:alpha val="80000"/>
            </a:schemeClr>
          </a:solidFill>
        </p:spPr>
      </p:sp>
      <p:sp>
        <p:nvSpPr>
          <p:cNvPr id="20" name="AutoShape 20"/>
          <p:cNvSpPr/>
          <p:nvPr/>
        </p:nvSpPr>
        <p:spPr>
          <a:xfrm>
            <a:off x="689125" y="457233"/>
            <a:ext cx="74704" cy="74704"/>
          </a:xfrm>
          <a:prstGeom prst="ellipse">
            <a:avLst/>
          </a:prstGeom>
          <a:solidFill>
            <a:schemeClr val="accent1">
              <a:alpha val="60000"/>
            </a:schemeClr>
          </a:solidFill>
        </p:spPr>
      </p:sp>
      <p:sp>
        <p:nvSpPr>
          <p:cNvPr id="21" name="AutoShape 21"/>
          <p:cNvSpPr/>
          <p:nvPr/>
        </p:nvSpPr>
        <p:spPr>
          <a:xfrm>
            <a:off x="799768" y="466203"/>
            <a:ext cx="69238" cy="69238"/>
          </a:xfrm>
          <a:prstGeom prst="ellipse">
            <a:avLst/>
          </a:prstGeom>
          <a:solidFill>
            <a:schemeClr val="accent1">
              <a:alpha val="40000"/>
            </a:schemeClr>
          </a:solidFill>
        </p:spPr>
      </p:sp>
      <p:sp>
        <p:nvSpPr>
          <p:cNvPr id="22" name="AutoShape 22"/>
          <p:cNvSpPr/>
          <p:nvPr/>
        </p:nvSpPr>
        <p:spPr>
          <a:xfrm>
            <a:off x="904945" y="462070"/>
            <a:ext cx="65594" cy="65594"/>
          </a:xfrm>
          <a:prstGeom prst="ellipse">
            <a:avLst/>
          </a:prstGeom>
          <a:solidFill>
            <a:schemeClr val="accent1">
              <a:alpha val="20000"/>
            </a:schemeClr>
          </a:solidFill>
        </p:spPr>
      </p:sp>
      <p:sp>
        <p:nvSpPr>
          <p:cNvPr id="23" name="AutoShape 23"/>
          <p:cNvSpPr/>
          <p:nvPr/>
        </p:nvSpPr>
        <p:spPr>
          <a:xfrm>
            <a:off x="454963" y="566715"/>
            <a:ext cx="84147" cy="84147"/>
          </a:xfrm>
          <a:prstGeom prst="ellipse">
            <a:avLst/>
          </a:prstGeom>
          <a:solidFill>
            <a:schemeClr val="accent1">
              <a:alpha val="100000"/>
            </a:schemeClr>
          </a:solidFill>
        </p:spPr>
      </p:sp>
      <p:sp>
        <p:nvSpPr>
          <p:cNvPr id="24" name="AutoShape 24"/>
          <p:cNvSpPr/>
          <p:nvPr/>
        </p:nvSpPr>
        <p:spPr>
          <a:xfrm>
            <a:off x="575049" y="573291"/>
            <a:ext cx="78137" cy="78137"/>
          </a:xfrm>
          <a:prstGeom prst="ellipse">
            <a:avLst/>
          </a:prstGeom>
          <a:solidFill>
            <a:schemeClr val="accent1">
              <a:alpha val="80000"/>
            </a:schemeClr>
          </a:solidFill>
        </p:spPr>
      </p:sp>
      <p:sp>
        <p:nvSpPr>
          <p:cNvPr id="25" name="AutoShape 25"/>
          <p:cNvSpPr/>
          <p:nvPr/>
        </p:nvSpPr>
        <p:spPr>
          <a:xfrm>
            <a:off x="689125" y="575007"/>
            <a:ext cx="74704" cy="74704"/>
          </a:xfrm>
          <a:prstGeom prst="ellipse">
            <a:avLst/>
          </a:prstGeom>
          <a:solidFill>
            <a:schemeClr val="accent1">
              <a:alpha val="60000"/>
            </a:schemeClr>
          </a:solidFill>
        </p:spPr>
      </p:sp>
      <p:sp>
        <p:nvSpPr>
          <p:cNvPr id="26" name="AutoShape 26"/>
          <p:cNvSpPr/>
          <p:nvPr/>
        </p:nvSpPr>
        <p:spPr>
          <a:xfrm>
            <a:off x="799768" y="583977"/>
            <a:ext cx="69238" cy="69238"/>
          </a:xfrm>
          <a:prstGeom prst="ellipse">
            <a:avLst/>
          </a:prstGeom>
          <a:solidFill>
            <a:schemeClr val="accent1">
              <a:alpha val="40000"/>
            </a:schemeClr>
          </a:solidFill>
        </p:spPr>
      </p:sp>
      <p:sp>
        <p:nvSpPr>
          <p:cNvPr id="27" name="AutoShape 27"/>
          <p:cNvSpPr/>
          <p:nvPr/>
        </p:nvSpPr>
        <p:spPr>
          <a:xfrm>
            <a:off x="904945" y="579844"/>
            <a:ext cx="65594" cy="65594"/>
          </a:xfrm>
          <a:prstGeom prst="ellipse">
            <a:avLst/>
          </a:prstGeom>
          <a:solidFill>
            <a:schemeClr val="accent1">
              <a:alpha val="20000"/>
            </a:schemeClr>
          </a:solidFill>
        </p:spPr>
      </p:sp>
      <p:sp>
        <p:nvSpPr>
          <p:cNvPr id="28" name="AutoShape 28"/>
          <p:cNvSpPr/>
          <p:nvPr/>
        </p:nvSpPr>
        <p:spPr>
          <a:xfrm>
            <a:off x="454963" y="684489"/>
            <a:ext cx="84147" cy="84147"/>
          </a:xfrm>
          <a:prstGeom prst="ellipse">
            <a:avLst/>
          </a:prstGeom>
          <a:solidFill>
            <a:schemeClr val="accent1">
              <a:alpha val="100000"/>
            </a:schemeClr>
          </a:solidFill>
        </p:spPr>
      </p:sp>
      <p:sp>
        <p:nvSpPr>
          <p:cNvPr id="29" name="AutoShape 29"/>
          <p:cNvSpPr/>
          <p:nvPr/>
        </p:nvSpPr>
        <p:spPr>
          <a:xfrm>
            <a:off x="575049" y="691064"/>
            <a:ext cx="78137" cy="78137"/>
          </a:xfrm>
          <a:prstGeom prst="ellipse">
            <a:avLst/>
          </a:prstGeom>
          <a:solidFill>
            <a:schemeClr val="accent1">
              <a:alpha val="80000"/>
            </a:schemeClr>
          </a:solidFill>
        </p:spPr>
      </p:sp>
      <p:sp>
        <p:nvSpPr>
          <p:cNvPr id="30" name="AutoShape 30"/>
          <p:cNvSpPr/>
          <p:nvPr/>
        </p:nvSpPr>
        <p:spPr>
          <a:xfrm>
            <a:off x="689125" y="692781"/>
            <a:ext cx="74704" cy="74704"/>
          </a:xfrm>
          <a:prstGeom prst="ellipse">
            <a:avLst/>
          </a:prstGeom>
          <a:solidFill>
            <a:schemeClr val="accent1">
              <a:alpha val="60000"/>
            </a:schemeClr>
          </a:solidFill>
        </p:spPr>
      </p:sp>
      <p:sp>
        <p:nvSpPr>
          <p:cNvPr id="31" name="AutoShape 31"/>
          <p:cNvSpPr/>
          <p:nvPr/>
        </p:nvSpPr>
        <p:spPr>
          <a:xfrm>
            <a:off x="799768" y="701751"/>
            <a:ext cx="69238" cy="69238"/>
          </a:xfrm>
          <a:prstGeom prst="ellipse">
            <a:avLst/>
          </a:prstGeom>
          <a:solidFill>
            <a:schemeClr val="accent1">
              <a:alpha val="40000"/>
            </a:schemeClr>
          </a:solidFill>
        </p:spPr>
      </p:sp>
      <p:sp>
        <p:nvSpPr>
          <p:cNvPr id="32" name="AutoShape 32"/>
          <p:cNvSpPr/>
          <p:nvPr/>
        </p:nvSpPr>
        <p:spPr>
          <a:xfrm>
            <a:off x="904945" y="697618"/>
            <a:ext cx="65594" cy="65594"/>
          </a:xfrm>
          <a:prstGeom prst="ellipse">
            <a:avLst/>
          </a:prstGeom>
          <a:solidFill>
            <a:schemeClr val="accent1">
              <a:alpha val="20000"/>
            </a:schemeClr>
          </a:solidFill>
        </p:spPr>
      </p:sp>
      <p:sp>
        <p:nvSpPr>
          <p:cNvPr id="33" name="TextBox 33"/>
          <p:cNvSpPr txBox="1"/>
          <p:nvPr/>
        </p:nvSpPr>
        <p:spPr>
          <a:xfrm>
            <a:off x="1094842" y="93878"/>
            <a:ext cx="10001250" cy="893445"/>
          </a:xfrm>
          <a:prstGeom prst="rect">
            <a:avLst/>
          </a:prstGeom>
        </p:spPr>
        <p:txBody>
          <a:bodyPr vert="horz" wrap="square" lIns="123825" tIns="123825" rIns="57150" bIns="123825" rtlCol="0" anchor="t" anchorCtr="0">
            <a:spAutoFit/>
          </a:bodyPr>
          <a:lstStyle/>
          <a:p>
            <a:pPr>
              <a:lnSpc>
                <a:spcPct val="140000"/>
              </a:lnSpc>
            </a:pPr>
            <a:r>
              <a:rPr lang="zh-CN" altLang="en-US" sz="3000" b="1">
                <a:solidFill>
                  <a:schemeClr val="accent1"/>
                </a:solidFill>
                <a:latin typeface="微软雅黑" panose="020B0503020204020204" charset="-122"/>
                <a:ea typeface="微软雅黑" panose="020B0503020204020204" charset="-122"/>
                <a:cs typeface="微软雅黑" panose="020B0503020204020204" charset="-122"/>
              </a:rPr>
              <a:t>经费报销流程</a:t>
            </a:r>
            <a:endParaRPr lang="zh-CN" altLang="en-US" sz="3000" b="1">
              <a:solidFill>
                <a:schemeClr val="accent1"/>
              </a:solidFill>
              <a:latin typeface="微软雅黑" panose="020B0503020204020204" charset="-122"/>
              <a:ea typeface="微软雅黑" panose="020B0503020204020204" charset="-122"/>
              <a:cs typeface="微软雅黑" panose="020B0503020204020204" charset="-122"/>
            </a:endParaRPr>
          </a:p>
        </p:txBody>
      </p:sp>
      <p:sp>
        <p:nvSpPr>
          <p:cNvPr id="34" name="AutoShape 34"/>
          <p:cNvSpPr/>
          <p:nvPr>
            <p:custDataLst>
              <p:tags r:id="rId2"/>
            </p:custDataLst>
          </p:nvPr>
        </p:nvSpPr>
        <p:spPr>
          <a:xfrm>
            <a:off x="4435475" y="1875790"/>
            <a:ext cx="6292850" cy="780415"/>
          </a:xfrm>
          <a:prstGeom prst="rect">
            <a:avLst/>
          </a:prstGeom>
          <a:solidFill>
            <a:schemeClr val="accent1">
              <a:lumMod val="20000"/>
              <a:lumOff val="80000"/>
              <a:alpha val="100000"/>
            </a:schemeClr>
          </a:solidFill>
        </p:spPr>
      </p:sp>
      <p:sp>
        <p:nvSpPr>
          <p:cNvPr id="35" name="AutoShape 35"/>
          <p:cNvSpPr/>
          <p:nvPr>
            <p:custDataLst>
              <p:tags r:id="rId3"/>
            </p:custDataLst>
          </p:nvPr>
        </p:nvSpPr>
        <p:spPr>
          <a:xfrm>
            <a:off x="4435475" y="1110615"/>
            <a:ext cx="6292850" cy="755650"/>
          </a:xfrm>
          <a:prstGeom prst="rect">
            <a:avLst/>
          </a:prstGeom>
          <a:solidFill>
            <a:schemeClr val="accent1">
              <a:lumMod val="40000"/>
              <a:lumOff val="60000"/>
              <a:alpha val="100000"/>
            </a:schemeClr>
          </a:solidFill>
        </p:spPr>
      </p:sp>
      <p:sp>
        <p:nvSpPr>
          <p:cNvPr id="36" name="TextBox 36"/>
          <p:cNvSpPr txBox="1"/>
          <p:nvPr>
            <p:custDataLst>
              <p:tags r:id="rId4"/>
            </p:custDataLst>
          </p:nvPr>
        </p:nvSpPr>
        <p:spPr>
          <a:xfrm>
            <a:off x="4594225" y="1108710"/>
            <a:ext cx="5820410" cy="730250"/>
          </a:xfrm>
          <a:prstGeom prst="rect">
            <a:avLst/>
          </a:prstGeom>
        </p:spPr>
        <p:txBody>
          <a:bodyPr wrap="square" lIns="66008" tIns="33052" rIns="66008" bIns="33052" rtlCol="0" anchor="t" anchorCtr="0">
            <a:noAutofit/>
          </a:bodyPr>
          <a:lstStyle/>
          <a:p>
            <a:pPr algn="l">
              <a:lnSpc>
                <a:spcPct val="120000"/>
              </a:lnSpc>
            </a:pPr>
            <a:r>
              <a:rPr lang="zh-CN" altLang="en-US" sz="1900" b="1">
                <a:solidFill>
                  <a:schemeClr val="accent3">
                    <a:alpha val="100000"/>
                  </a:schemeClr>
                </a:solidFill>
                <a:latin typeface="微软雅黑" panose="020B0503020204020204" charset="-122"/>
                <a:ea typeface="微软雅黑" panose="020B0503020204020204" charset="-122"/>
                <a:cs typeface="微软雅黑" panose="020B0503020204020204" charset="-122"/>
              </a:rPr>
              <a:t>科研团队经办人整理粘贴原始单据</a:t>
            </a:r>
            <a:endParaRPr lang="zh-CN" altLang="en-US" sz="1900" b="1">
              <a:solidFill>
                <a:schemeClr val="accent3">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20000"/>
              </a:lnSpc>
            </a:pPr>
            <a:r>
              <a:rPr lang="zh-CN" altLang="en-US" sz="1900" b="1">
                <a:solidFill>
                  <a:schemeClr val="accent3">
                    <a:alpha val="100000"/>
                  </a:schemeClr>
                </a:solidFill>
                <a:latin typeface="微软雅黑" panose="020B0503020204020204" charset="-122"/>
                <a:ea typeface="微软雅黑" panose="020B0503020204020204" charset="-122"/>
                <a:cs typeface="微软雅黑" panose="020B0503020204020204" charset="-122"/>
              </a:rPr>
              <a:t>（经手人、证明人或验收人签字）</a:t>
            </a:r>
            <a:endParaRPr lang="zh-CN" altLang="en-US" sz="1900" b="1">
              <a:solidFill>
                <a:schemeClr val="accent3">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7" name="TextBox 37"/>
          <p:cNvSpPr txBox="1"/>
          <p:nvPr>
            <p:custDataLst>
              <p:tags r:id="rId5"/>
            </p:custDataLst>
          </p:nvPr>
        </p:nvSpPr>
        <p:spPr>
          <a:xfrm>
            <a:off x="4572000" y="1981200"/>
            <a:ext cx="5909945" cy="659130"/>
          </a:xfrm>
          <a:prstGeom prst="rect">
            <a:avLst/>
          </a:prstGeom>
        </p:spPr>
        <p:txBody>
          <a:bodyPr wrap="square" lIns="66008" tIns="33052" rIns="66008" bIns="33052" rtlCol="0" anchor="ctr" anchorCtr="0">
            <a:normAutofit/>
          </a:bodyPr>
          <a:lstStyle/>
          <a:p>
            <a:pPr algn="l">
              <a:lnSpc>
                <a:spcPct val="120000"/>
              </a:lnSpc>
            </a:pPr>
            <a:r>
              <a:rPr lang="zh-CN" altLang="en-US" sz="1500">
                <a:solidFill>
                  <a:srgbClr val="060001">
                    <a:alpha val="100000"/>
                  </a:srgbClr>
                </a:solidFill>
                <a:latin typeface="微软雅黑" panose="020B0503020204020204" charset="-122"/>
                <a:ea typeface="微软雅黑" panose="020B0503020204020204" charset="-122"/>
                <a:cs typeface="微软雅黑" panose="020B0503020204020204" charset="-122"/>
              </a:rPr>
              <a:t>科研团队经办人按费用项目汇总填写报销单</a:t>
            </a:r>
            <a:endParaRPr lang="zh-CN" altLang="en-US" sz="1500">
              <a:solidFill>
                <a:srgbClr val="060001">
                  <a:alpha val="100000"/>
                </a:srgbClr>
              </a:solidFill>
              <a:latin typeface="微软雅黑" panose="020B0503020204020204" charset="-122"/>
              <a:ea typeface="微软雅黑" panose="020B0503020204020204" charset="-122"/>
              <a:cs typeface="微软雅黑" panose="020B0503020204020204" charset="-122"/>
            </a:endParaRPr>
          </a:p>
        </p:txBody>
      </p:sp>
      <p:sp>
        <p:nvSpPr>
          <p:cNvPr id="42" name="AutoShape 42"/>
          <p:cNvSpPr/>
          <p:nvPr>
            <p:custDataLst>
              <p:tags r:id="rId6"/>
            </p:custDataLst>
          </p:nvPr>
        </p:nvSpPr>
        <p:spPr>
          <a:xfrm>
            <a:off x="4435475" y="3771265"/>
            <a:ext cx="6292850" cy="840740"/>
          </a:xfrm>
          <a:prstGeom prst="rect">
            <a:avLst/>
          </a:prstGeom>
          <a:solidFill>
            <a:schemeClr val="accent1">
              <a:lumMod val="20000"/>
              <a:lumOff val="80000"/>
              <a:alpha val="100000"/>
            </a:schemeClr>
          </a:solidFill>
        </p:spPr>
      </p:sp>
      <p:sp>
        <p:nvSpPr>
          <p:cNvPr id="43" name="AutoShape 43"/>
          <p:cNvSpPr/>
          <p:nvPr>
            <p:custDataLst>
              <p:tags r:id="rId7"/>
            </p:custDataLst>
          </p:nvPr>
        </p:nvSpPr>
        <p:spPr>
          <a:xfrm>
            <a:off x="4435475" y="3117850"/>
            <a:ext cx="6292850" cy="653415"/>
          </a:xfrm>
          <a:prstGeom prst="rect">
            <a:avLst/>
          </a:prstGeom>
          <a:solidFill>
            <a:schemeClr val="accent1">
              <a:lumMod val="40000"/>
              <a:lumOff val="60000"/>
              <a:alpha val="100000"/>
            </a:schemeClr>
          </a:solidFill>
        </p:spPr>
      </p:sp>
      <p:sp>
        <p:nvSpPr>
          <p:cNvPr id="44" name="TextBox 44"/>
          <p:cNvSpPr txBox="1"/>
          <p:nvPr>
            <p:custDataLst>
              <p:tags r:id="rId8"/>
            </p:custDataLst>
          </p:nvPr>
        </p:nvSpPr>
        <p:spPr>
          <a:xfrm>
            <a:off x="4572035" y="3200455"/>
            <a:ext cx="5820489" cy="490334"/>
          </a:xfrm>
          <a:prstGeom prst="rect">
            <a:avLst/>
          </a:prstGeom>
        </p:spPr>
        <p:txBody>
          <a:bodyPr wrap="square" lIns="66008" tIns="33052" rIns="66008" bIns="33052" rtlCol="0" anchor="t" anchorCtr="0">
            <a:normAutofit/>
          </a:bodyPr>
          <a:lstStyle/>
          <a:p>
            <a:pPr algn="l">
              <a:lnSpc>
                <a:spcPct val="120000"/>
              </a:lnSpc>
            </a:pPr>
            <a:r>
              <a:rPr lang="zh-CN" altLang="en-US" sz="2025" b="1">
                <a:solidFill>
                  <a:schemeClr val="accent3">
                    <a:alpha val="100000"/>
                  </a:schemeClr>
                </a:solidFill>
                <a:latin typeface="微软雅黑" panose="020B0503020204020204" charset="-122"/>
                <a:ea typeface="微软雅黑" panose="020B0503020204020204" charset="-122"/>
                <a:cs typeface="微软雅黑" panose="020B0503020204020204" charset="-122"/>
              </a:rPr>
              <a:t>项目负责人审批签字</a:t>
            </a:r>
            <a:endParaRPr lang="zh-CN" altLang="en-US" sz="2025" b="1">
              <a:solidFill>
                <a:schemeClr val="accent3">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45" name="TextBox 45"/>
          <p:cNvSpPr txBox="1"/>
          <p:nvPr>
            <p:custDataLst>
              <p:tags r:id="rId9"/>
            </p:custDataLst>
          </p:nvPr>
        </p:nvSpPr>
        <p:spPr>
          <a:xfrm>
            <a:off x="4594260" y="3810090"/>
            <a:ext cx="5909681" cy="802744"/>
          </a:xfrm>
          <a:prstGeom prst="rect">
            <a:avLst/>
          </a:prstGeom>
        </p:spPr>
        <p:txBody>
          <a:bodyPr wrap="square" lIns="66008" tIns="33052" rIns="66008" bIns="33052" rtlCol="0" anchor="ctr" anchorCtr="0">
            <a:normAutofit/>
          </a:bodyPr>
          <a:lstStyle/>
          <a:p>
            <a:pPr algn="l">
              <a:lnSpc>
                <a:spcPct val="120000"/>
              </a:lnSpc>
            </a:pPr>
            <a:r>
              <a:rPr lang="zh-CN" altLang="en-US" sz="1500">
                <a:solidFill>
                  <a:srgbClr val="060001">
                    <a:alpha val="100000"/>
                  </a:srgbClr>
                </a:solidFill>
                <a:latin typeface="微软雅黑" panose="020B0503020204020204" charset="-122"/>
                <a:ea typeface="微软雅黑" panose="020B0503020204020204" charset="-122"/>
                <a:cs typeface="微软雅黑" panose="020B0503020204020204" charset="-122"/>
              </a:rPr>
              <a:t>代理记账人员收单办理交接建立《横向科研报销单据交接台账》附表</a:t>
            </a:r>
            <a:r>
              <a:rPr lang="en-US" altLang="zh-CN" sz="1500">
                <a:solidFill>
                  <a:srgbClr val="060001">
                    <a:alpha val="100000"/>
                  </a:srgbClr>
                </a:solidFill>
                <a:latin typeface="微软雅黑" panose="020B0503020204020204" charset="-122"/>
                <a:ea typeface="微软雅黑" panose="020B0503020204020204" charset="-122"/>
                <a:cs typeface="微软雅黑" panose="020B0503020204020204" charset="-122"/>
              </a:rPr>
              <a:t>7</a:t>
            </a:r>
            <a:endParaRPr lang="en-US" altLang="zh-CN" sz="1500">
              <a:solidFill>
                <a:srgbClr val="060001">
                  <a:alpha val="100000"/>
                </a:srgbClr>
              </a:solidFill>
              <a:latin typeface="微软雅黑" panose="020B0503020204020204" charset="-122"/>
              <a:ea typeface="微软雅黑" panose="020B0503020204020204" charset="-122"/>
              <a:cs typeface="微软雅黑" panose="020B0503020204020204" charset="-122"/>
            </a:endParaRPr>
          </a:p>
        </p:txBody>
      </p:sp>
      <p:sp>
        <p:nvSpPr>
          <p:cNvPr id="46" name="AutoShape 46"/>
          <p:cNvSpPr/>
          <p:nvPr>
            <p:custDataLst>
              <p:tags r:id="rId10"/>
            </p:custDataLst>
          </p:nvPr>
        </p:nvSpPr>
        <p:spPr>
          <a:xfrm>
            <a:off x="4435504" y="5652523"/>
            <a:ext cx="6293068" cy="826777"/>
          </a:xfrm>
          <a:prstGeom prst="rect">
            <a:avLst/>
          </a:prstGeom>
          <a:solidFill>
            <a:schemeClr val="accent1">
              <a:lumMod val="20000"/>
              <a:lumOff val="80000"/>
              <a:alpha val="100000"/>
            </a:schemeClr>
          </a:solidFill>
        </p:spPr>
      </p:sp>
      <p:sp>
        <p:nvSpPr>
          <p:cNvPr id="47" name="AutoShape 47"/>
          <p:cNvSpPr/>
          <p:nvPr>
            <p:custDataLst>
              <p:tags r:id="rId11"/>
            </p:custDataLst>
          </p:nvPr>
        </p:nvSpPr>
        <p:spPr>
          <a:xfrm>
            <a:off x="4435504" y="5214746"/>
            <a:ext cx="6293068" cy="488655"/>
          </a:xfrm>
          <a:prstGeom prst="rect">
            <a:avLst/>
          </a:prstGeom>
          <a:solidFill>
            <a:schemeClr val="accent1">
              <a:lumMod val="40000"/>
              <a:lumOff val="60000"/>
              <a:alpha val="100000"/>
            </a:schemeClr>
          </a:solidFill>
        </p:spPr>
      </p:sp>
      <p:sp>
        <p:nvSpPr>
          <p:cNvPr id="48" name="TextBox 48"/>
          <p:cNvSpPr txBox="1"/>
          <p:nvPr>
            <p:custDataLst>
              <p:tags r:id="rId12"/>
            </p:custDataLst>
          </p:nvPr>
        </p:nvSpPr>
        <p:spPr>
          <a:xfrm>
            <a:off x="4594260" y="5213068"/>
            <a:ext cx="5820489" cy="490334"/>
          </a:xfrm>
          <a:prstGeom prst="rect">
            <a:avLst/>
          </a:prstGeom>
        </p:spPr>
        <p:txBody>
          <a:bodyPr wrap="square" lIns="66008" tIns="33052" rIns="66008" bIns="33052" rtlCol="0" anchor="t" anchorCtr="0">
            <a:normAutofit/>
          </a:bodyPr>
          <a:lstStyle/>
          <a:p>
            <a:pPr algn="l">
              <a:lnSpc>
                <a:spcPct val="120000"/>
              </a:lnSpc>
            </a:pPr>
            <a:r>
              <a:rPr lang="zh-CN" altLang="en-US" sz="2025" b="1">
                <a:solidFill>
                  <a:schemeClr val="accent3">
                    <a:alpha val="100000"/>
                  </a:schemeClr>
                </a:solidFill>
                <a:latin typeface="微软雅黑" panose="020B0503020204020204" charset="-122"/>
                <a:ea typeface="微软雅黑" panose="020B0503020204020204" charset="-122"/>
                <a:cs typeface="微软雅黑" panose="020B0503020204020204" charset="-122"/>
              </a:rPr>
              <a:t>代理记账人员审核报销单</a:t>
            </a:r>
            <a:endParaRPr lang="zh-CN" altLang="en-US" sz="2025" b="1">
              <a:solidFill>
                <a:schemeClr val="accent3">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49" name="TextBox 49"/>
          <p:cNvSpPr txBox="1"/>
          <p:nvPr>
            <p:custDataLst>
              <p:tags r:id="rId13"/>
            </p:custDataLst>
          </p:nvPr>
        </p:nvSpPr>
        <p:spPr>
          <a:xfrm>
            <a:off x="4594260" y="5652523"/>
            <a:ext cx="5909681" cy="802744"/>
          </a:xfrm>
          <a:prstGeom prst="rect">
            <a:avLst/>
          </a:prstGeom>
        </p:spPr>
        <p:txBody>
          <a:bodyPr wrap="square" lIns="66008" tIns="33052" rIns="66008" bIns="33052" rtlCol="0" anchor="ctr" anchorCtr="0">
            <a:normAutofit/>
          </a:bodyPr>
          <a:lstStyle/>
          <a:p>
            <a:pPr algn="l">
              <a:lnSpc>
                <a:spcPct val="120000"/>
              </a:lnSpc>
            </a:pPr>
            <a:r>
              <a:rPr lang="zh-CN" altLang="en-US" sz="1500">
                <a:solidFill>
                  <a:srgbClr val="060001">
                    <a:alpha val="100000"/>
                  </a:srgbClr>
                </a:solidFill>
                <a:latin typeface="微软雅黑" panose="020B0503020204020204" charset="-122"/>
                <a:ea typeface="微软雅黑" panose="020B0503020204020204" charset="-122"/>
                <a:cs typeface="微软雅黑" panose="020B0503020204020204" charset="-122"/>
              </a:rPr>
              <a:t>代理记账人员退回不能报销的单据并由报账经办人确认</a:t>
            </a:r>
            <a:endParaRPr lang="zh-CN" altLang="en-US" sz="1500">
              <a:solidFill>
                <a:srgbClr val="060001">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sp>
        <p:nvSpPr>
          <p:cNvPr id="2" name="AutoShape 2"/>
          <p:cNvSpPr/>
          <p:nvPr>
            <p:custDataLst>
              <p:tags r:id="rId2"/>
            </p:custDataLst>
          </p:nvPr>
        </p:nvSpPr>
        <p:spPr>
          <a:xfrm>
            <a:off x="869006" y="4720386"/>
            <a:ext cx="2415272" cy="370409"/>
          </a:xfrm>
          <a:prstGeom prst="rect">
            <a:avLst/>
          </a:prstGeom>
          <a:noFill/>
        </p:spPr>
        <p:txBody>
          <a:bodyPr wrap="square" lIns="91440" tIns="45720" rIns="91440" bIns="45720" rtlCol="0" anchor="t" anchorCtr="0">
            <a:noAutofit/>
          </a:bodyPr>
          <a:lstStyle/>
          <a:p>
            <a:pPr algn="ctr">
              <a:defRPr/>
            </a:pPr>
            <a:r>
              <a:rPr lang="en-US" sz="1575" b="1">
                <a:solidFill>
                  <a:schemeClr val="accent1"/>
                </a:solidFill>
                <a:latin typeface="微软雅黑" panose="020B0503020204020204" charset="-122"/>
                <a:ea typeface="微软雅黑" panose="020B0503020204020204" charset="-122"/>
                <a:cs typeface="微软雅黑" panose="020B0503020204020204" charset="-122"/>
              </a:rPr>
              <a:t>合规性</a:t>
            </a:r>
            <a:endParaRPr lang="en-US" sz="1100"/>
          </a:p>
        </p:txBody>
      </p:sp>
      <p:sp>
        <p:nvSpPr>
          <p:cNvPr id="3" name="AutoShape 3"/>
          <p:cNvSpPr/>
          <p:nvPr>
            <p:custDataLst>
              <p:tags r:id="rId3"/>
            </p:custDataLst>
          </p:nvPr>
        </p:nvSpPr>
        <p:spPr>
          <a:xfrm>
            <a:off x="3575643" y="4720386"/>
            <a:ext cx="2415272" cy="370409"/>
          </a:xfrm>
          <a:prstGeom prst="rect">
            <a:avLst/>
          </a:prstGeom>
          <a:noFill/>
        </p:spPr>
        <p:txBody>
          <a:bodyPr wrap="square" lIns="91440" tIns="45720" rIns="91440" bIns="45720" rtlCol="0" anchor="t" anchorCtr="0">
            <a:noAutofit/>
          </a:bodyPr>
          <a:lstStyle/>
          <a:p>
            <a:pPr algn="ctr">
              <a:defRPr/>
            </a:pPr>
            <a:r>
              <a:rPr lang="en-US" sz="1575" b="1">
                <a:solidFill>
                  <a:schemeClr val="accent1"/>
                </a:solidFill>
                <a:latin typeface="微软雅黑" panose="020B0503020204020204" charset="-122"/>
                <a:ea typeface="微软雅黑" panose="020B0503020204020204" charset="-122"/>
                <a:cs typeface="微软雅黑" panose="020B0503020204020204" charset="-122"/>
              </a:rPr>
              <a:t>预算控制</a:t>
            </a:r>
            <a:endParaRPr lang="en-US" sz="1100"/>
          </a:p>
        </p:txBody>
      </p:sp>
      <p:sp>
        <p:nvSpPr>
          <p:cNvPr id="4" name="AutoShape 4"/>
          <p:cNvSpPr/>
          <p:nvPr>
            <p:custDataLst>
              <p:tags r:id="rId4"/>
            </p:custDataLst>
          </p:nvPr>
        </p:nvSpPr>
        <p:spPr>
          <a:xfrm>
            <a:off x="6220535" y="4720386"/>
            <a:ext cx="2415272" cy="370409"/>
          </a:xfrm>
          <a:prstGeom prst="rect">
            <a:avLst/>
          </a:prstGeom>
          <a:noFill/>
        </p:spPr>
        <p:txBody>
          <a:bodyPr wrap="square" lIns="91440" tIns="45720" rIns="91440" bIns="45720" rtlCol="0" anchor="t" anchorCtr="0">
            <a:noAutofit/>
          </a:bodyPr>
          <a:lstStyle/>
          <a:p>
            <a:pPr algn="ctr">
              <a:defRPr/>
            </a:pPr>
            <a:r>
              <a:rPr lang="en-US" sz="1575" b="1">
                <a:solidFill>
                  <a:schemeClr val="accent1"/>
                </a:solidFill>
                <a:latin typeface="微软雅黑" panose="020B0503020204020204" charset="-122"/>
                <a:ea typeface="微软雅黑" panose="020B0503020204020204" charset="-122"/>
                <a:cs typeface="微软雅黑" panose="020B0503020204020204" charset="-122"/>
              </a:rPr>
              <a:t>专款专用</a:t>
            </a:r>
            <a:endParaRPr lang="en-US" sz="1100"/>
          </a:p>
        </p:txBody>
      </p:sp>
      <p:sp>
        <p:nvSpPr>
          <p:cNvPr id="5" name="AutoShape 5"/>
          <p:cNvSpPr/>
          <p:nvPr>
            <p:custDataLst>
              <p:tags r:id="rId5"/>
            </p:custDataLst>
          </p:nvPr>
        </p:nvSpPr>
        <p:spPr>
          <a:xfrm>
            <a:off x="8927174" y="4720386"/>
            <a:ext cx="2415272" cy="370409"/>
          </a:xfrm>
          <a:prstGeom prst="rect">
            <a:avLst/>
          </a:prstGeom>
          <a:noFill/>
        </p:spPr>
        <p:txBody>
          <a:bodyPr wrap="square" lIns="91440" tIns="45720" rIns="91440" bIns="45720" rtlCol="0" anchor="t" anchorCtr="0">
            <a:noAutofit/>
          </a:bodyPr>
          <a:lstStyle/>
          <a:p>
            <a:pPr algn="ctr">
              <a:defRPr/>
            </a:pPr>
            <a:r>
              <a:rPr lang="en-US" sz="1575" b="1">
                <a:solidFill>
                  <a:schemeClr val="accent1"/>
                </a:solidFill>
                <a:latin typeface="微软雅黑" panose="020B0503020204020204" charset="-122"/>
                <a:ea typeface="微软雅黑" panose="020B0503020204020204" charset="-122"/>
                <a:cs typeface="微软雅黑" panose="020B0503020204020204" charset="-122"/>
              </a:rPr>
              <a:t>报销时限</a:t>
            </a:r>
            <a:endParaRPr lang="en-US" sz="1100"/>
          </a:p>
        </p:txBody>
      </p:sp>
      <p:sp>
        <p:nvSpPr>
          <p:cNvPr id="6" name="AutoShape 6"/>
          <p:cNvSpPr/>
          <p:nvPr/>
        </p:nvSpPr>
        <p:spPr>
          <a:xfrm>
            <a:off x="454963" y="331168"/>
            <a:ext cx="84147" cy="84147"/>
          </a:xfrm>
          <a:prstGeom prst="ellipse">
            <a:avLst/>
          </a:prstGeom>
          <a:solidFill>
            <a:schemeClr val="accent1">
              <a:alpha val="100000"/>
            </a:schemeClr>
          </a:solidFill>
        </p:spPr>
      </p:sp>
      <p:sp>
        <p:nvSpPr>
          <p:cNvPr id="7" name="AutoShape 7"/>
          <p:cNvSpPr/>
          <p:nvPr/>
        </p:nvSpPr>
        <p:spPr>
          <a:xfrm>
            <a:off x="575049" y="337743"/>
            <a:ext cx="78137" cy="78137"/>
          </a:xfrm>
          <a:prstGeom prst="ellipse">
            <a:avLst/>
          </a:prstGeom>
          <a:solidFill>
            <a:schemeClr val="accent1">
              <a:alpha val="80000"/>
            </a:schemeClr>
          </a:solidFill>
        </p:spPr>
      </p:sp>
      <p:sp>
        <p:nvSpPr>
          <p:cNvPr id="8" name="AutoShape 8"/>
          <p:cNvSpPr/>
          <p:nvPr/>
        </p:nvSpPr>
        <p:spPr>
          <a:xfrm>
            <a:off x="689125" y="339460"/>
            <a:ext cx="74704" cy="74704"/>
          </a:xfrm>
          <a:prstGeom prst="ellipse">
            <a:avLst/>
          </a:prstGeom>
          <a:solidFill>
            <a:schemeClr val="accent1">
              <a:alpha val="60000"/>
            </a:schemeClr>
          </a:solidFill>
        </p:spPr>
      </p:sp>
      <p:sp>
        <p:nvSpPr>
          <p:cNvPr id="9" name="AutoShape 9"/>
          <p:cNvSpPr/>
          <p:nvPr/>
        </p:nvSpPr>
        <p:spPr>
          <a:xfrm>
            <a:off x="799768" y="348430"/>
            <a:ext cx="69238" cy="69238"/>
          </a:xfrm>
          <a:prstGeom prst="ellipse">
            <a:avLst/>
          </a:prstGeom>
          <a:solidFill>
            <a:schemeClr val="accent1">
              <a:alpha val="40000"/>
            </a:schemeClr>
          </a:solidFill>
        </p:spPr>
      </p:sp>
      <p:sp>
        <p:nvSpPr>
          <p:cNvPr id="10" name="AutoShape 10"/>
          <p:cNvSpPr/>
          <p:nvPr/>
        </p:nvSpPr>
        <p:spPr>
          <a:xfrm>
            <a:off x="904945" y="344297"/>
            <a:ext cx="65594" cy="65594"/>
          </a:xfrm>
          <a:prstGeom prst="ellipse">
            <a:avLst/>
          </a:prstGeom>
          <a:solidFill>
            <a:schemeClr val="accent1">
              <a:alpha val="20000"/>
            </a:schemeClr>
          </a:solidFill>
        </p:spPr>
      </p:sp>
      <p:sp>
        <p:nvSpPr>
          <p:cNvPr id="11" name="AutoShape 11"/>
          <p:cNvSpPr/>
          <p:nvPr/>
        </p:nvSpPr>
        <p:spPr>
          <a:xfrm>
            <a:off x="454963" y="448942"/>
            <a:ext cx="84147" cy="84147"/>
          </a:xfrm>
          <a:prstGeom prst="ellipse">
            <a:avLst/>
          </a:prstGeom>
          <a:solidFill>
            <a:schemeClr val="accent1">
              <a:alpha val="100000"/>
            </a:schemeClr>
          </a:solidFill>
        </p:spPr>
      </p:sp>
      <p:sp>
        <p:nvSpPr>
          <p:cNvPr id="12" name="AutoShape 12"/>
          <p:cNvSpPr/>
          <p:nvPr/>
        </p:nvSpPr>
        <p:spPr>
          <a:xfrm>
            <a:off x="575049" y="455517"/>
            <a:ext cx="78137" cy="78137"/>
          </a:xfrm>
          <a:prstGeom prst="ellipse">
            <a:avLst/>
          </a:prstGeom>
          <a:solidFill>
            <a:schemeClr val="accent1">
              <a:alpha val="80000"/>
            </a:schemeClr>
          </a:solidFill>
        </p:spPr>
      </p:sp>
      <p:sp>
        <p:nvSpPr>
          <p:cNvPr id="13" name="AutoShape 13"/>
          <p:cNvSpPr/>
          <p:nvPr/>
        </p:nvSpPr>
        <p:spPr>
          <a:xfrm>
            <a:off x="689125" y="457233"/>
            <a:ext cx="74704" cy="74704"/>
          </a:xfrm>
          <a:prstGeom prst="ellipse">
            <a:avLst/>
          </a:prstGeom>
          <a:solidFill>
            <a:schemeClr val="accent1">
              <a:alpha val="60000"/>
            </a:schemeClr>
          </a:solidFill>
        </p:spPr>
      </p:sp>
      <p:sp>
        <p:nvSpPr>
          <p:cNvPr id="14" name="AutoShape 14"/>
          <p:cNvSpPr/>
          <p:nvPr/>
        </p:nvSpPr>
        <p:spPr>
          <a:xfrm>
            <a:off x="799768" y="466203"/>
            <a:ext cx="69238" cy="69238"/>
          </a:xfrm>
          <a:prstGeom prst="ellipse">
            <a:avLst/>
          </a:prstGeom>
          <a:solidFill>
            <a:schemeClr val="accent1">
              <a:alpha val="40000"/>
            </a:schemeClr>
          </a:solidFill>
        </p:spPr>
      </p:sp>
      <p:sp>
        <p:nvSpPr>
          <p:cNvPr id="15" name="AutoShape 15"/>
          <p:cNvSpPr/>
          <p:nvPr/>
        </p:nvSpPr>
        <p:spPr>
          <a:xfrm>
            <a:off x="904945" y="462070"/>
            <a:ext cx="65594" cy="65594"/>
          </a:xfrm>
          <a:prstGeom prst="ellipse">
            <a:avLst/>
          </a:prstGeom>
          <a:solidFill>
            <a:schemeClr val="accent1">
              <a:alpha val="20000"/>
            </a:schemeClr>
          </a:solidFill>
        </p:spPr>
      </p:sp>
      <p:sp>
        <p:nvSpPr>
          <p:cNvPr id="16" name="AutoShape 16"/>
          <p:cNvSpPr/>
          <p:nvPr/>
        </p:nvSpPr>
        <p:spPr>
          <a:xfrm>
            <a:off x="454963" y="566715"/>
            <a:ext cx="84147" cy="84147"/>
          </a:xfrm>
          <a:prstGeom prst="ellipse">
            <a:avLst/>
          </a:prstGeom>
          <a:solidFill>
            <a:schemeClr val="accent1">
              <a:alpha val="100000"/>
            </a:schemeClr>
          </a:solidFill>
        </p:spPr>
      </p:sp>
      <p:sp>
        <p:nvSpPr>
          <p:cNvPr id="17" name="AutoShape 17"/>
          <p:cNvSpPr/>
          <p:nvPr/>
        </p:nvSpPr>
        <p:spPr>
          <a:xfrm>
            <a:off x="575049" y="573291"/>
            <a:ext cx="78137" cy="78137"/>
          </a:xfrm>
          <a:prstGeom prst="ellipse">
            <a:avLst/>
          </a:prstGeom>
          <a:solidFill>
            <a:schemeClr val="accent1">
              <a:alpha val="80000"/>
            </a:schemeClr>
          </a:solidFill>
        </p:spPr>
      </p:sp>
      <p:sp>
        <p:nvSpPr>
          <p:cNvPr id="18" name="AutoShape 18"/>
          <p:cNvSpPr/>
          <p:nvPr/>
        </p:nvSpPr>
        <p:spPr>
          <a:xfrm>
            <a:off x="689125" y="575007"/>
            <a:ext cx="74704" cy="74704"/>
          </a:xfrm>
          <a:prstGeom prst="ellipse">
            <a:avLst/>
          </a:prstGeom>
          <a:solidFill>
            <a:schemeClr val="accent1">
              <a:alpha val="60000"/>
            </a:schemeClr>
          </a:solidFill>
        </p:spPr>
      </p:sp>
      <p:sp>
        <p:nvSpPr>
          <p:cNvPr id="19" name="AutoShape 19"/>
          <p:cNvSpPr/>
          <p:nvPr/>
        </p:nvSpPr>
        <p:spPr>
          <a:xfrm>
            <a:off x="799768" y="583977"/>
            <a:ext cx="69238" cy="69238"/>
          </a:xfrm>
          <a:prstGeom prst="ellipse">
            <a:avLst/>
          </a:prstGeom>
          <a:solidFill>
            <a:schemeClr val="accent1">
              <a:alpha val="40000"/>
            </a:schemeClr>
          </a:solidFill>
        </p:spPr>
      </p:sp>
      <p:sp>
        <p:nvSpPr>
          <p:cNvPr id="20" name="AutoShape 20"/>
          <p:cNvSpPr/>
          <p:nvPr/>
        </p:nvSpPr>
        <p:spPr>
          <a:xfrm>
            <a:off x="904945" y="579844"/>
            <a:ext cx="65594" cy="65594"/>
          </a:xfrm>
          <a:prstGeom prst="ellipse">
            <a:avLst/>
          </a:prstGeom>
          <a:solidFill>
            <a:schemeClr val="accent1">
              <a:alpha val="20000"/>
            </a:schemeClr>
          </a:solidFill>
        </p:spPr>
      </p:sp>
      <p:sp>
        <p:nvSpPr>
          <p:cNvPr id="21" name="AutoShape 21"/>
          <p:cNvSpPr/>
          <p:nvPr/>
        </p:nvSpPr>
        <p:spPr>
          <a:xfrm>
            <a:off x="454963" y="684489"/>
            <a:ext cx="84147" cy="84147"/>
          </a:xfrm>
          <a:prstGeom prst="ellipse">
            <a:avLst/>
          </a:prstGeom>
          <a:solidFill>
            <a:schemeClr val="accent1">
              <a:alpha val="100000"/>
            </a:schemeClr>
          </a:solidFill>
        </p:spPr>
      </p:sp>
      <p:sp>
        <p:nvSpPr>
          <p:cNvPr id="22" name="AutoShape 22"/>
          <p:cNvSpPr/>
          <p:nvPr/>
        </p:nvSpPr>
        <p:spPr>
          <a:xfrm>
            <a:off x="575049" y="691064"/>
            <a:ext cx="78137" cy="78137"/>
          </a:xfrm>
          <a:prstGeom prst="ellipse">
            <a:avLst/>
          </a:prstGeom>
          <a:solidFill>
            <a:schemeClr val="accent1">
              <a:alpha val="80000"/>
            </a:schemeClr>
          </a:solidFill>
        </p:spPr>
      </p:sp>
      <p:sp>
        <p:nvSpPr>
          <p:cNvPr id="23" name="AutoShape 23"/>
          <p:cNvSpPr/>
          <p:nvPr/>
        </p:nvSpPr>
        <p:spPr>
          <a:xfrm>
            <a:off x="689125" y="692781"/>
            <a:ext cx="74704" cy="74704"/>
          </a:xfrm>
          <a:prstGeom prst="ellipse">
            <a:avLst/>
          </a:prstGeom>
          <a:solidFill>
            <a:schemeClr val="accent1">
              <a:alpha val="60000"/>
            </a:schemeClr>
          </a:solidFill>
        </p:spPr>
      </p:sp>
      <p:sp>
        <p:nvSpPr>
          <p:cNvPr id="24" name="AutoShape 24"/>
          <p:cNvSpPr/>
          <p:nvPr/>
        </p:nvSpPr>
        <p:spPr>
          <a:xfrm>
            <a:off x="799768" y="701751"/>
            <a:ext cx="69238" cy="69238"/>
          </a:xfrm>
          <a:prstGeom prst="ellipse">
            <a:avLst/>
          </a:prstGeom>
          <a:solidFill>
            <a:schemeClr val="accent1">
              <a:alpha val="40000"/>
            </a:schemeClr>
          </a:solidFill>
        </p:spPr>
      </p:sp>
      <p:sp>
        <p:nvSpPr>
          <p:cNvPr id="25" name="AutoShape 25"/>
          <p:cNvSpPr/>
          <p:nvPr/>
        </p:nvSpPr>
        <p:spPr>
          <a:xfrm>
            <a:off x="904945" y="697618"/>
            <a:ext cx="65594" cy="65594"/>
          </a:xfrm>
          <a:prstGeom prst="ellipse">
            <a:avLst/>
          </a:prstGeom>
          <a:solidFill>
            <a:schemeClr val="accent1">
              <a:alpha val="20000"/>
            </a:schemeClr>
          </a:solidFill>
        </p:spPr>
      </p:sp>
      <p:sp>
        <p:nvSpPr>
          <p:cNvPr id="26" name="TextBox 26"/>
          <p:cNvSpPr txBox="1"/>
          <p:nvPr/>
        </p:nvSpPr>
        <p:spPr>
          <a:xfrm>
            <a:off x="1094842" y="93878"/>
            <a:ext cx="10001250" cy="893445"/>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solidFill>
                <a:latin typeface="微软雅黑" panose="020B0503020204020204" charset="-122"/>
                <a:ea typeface="微软雅黑" panose="020B0503020204020204" charset="-122"/>
                <a:cs typeface="微软雅黑" panose="020B0503020204020204" charset="-122"/>
                <a:sym typeface="+mn-ea"/>
              </a:rPr>
              <a:t>经费报销注意事项</a:t>
            </a:r>
            <a:endParaRPr lang="en-US" sz="3000" b="1">
              <a:solidFill>
                <a:schemeClr val="accent1"/>
              </a:solidFill>
              <a:latin typeface="微软雅黑" panose="020B0503020204020204" charset="-122"/>
              <a:ea typeface="微软雅黑" panose="020B0503020204020204" charset="-122"/>
              <a:cs typeface="微软雅黑" panose="020B0503020204020204" charset="-122"/>
            </a:endParaRPr>
          </a:p>
        </p:txBody>
      </p:sp>
      <p:pic>
        <p:nvPicPr>
          <p:cNvPr id="27" name="Picture 27"/>
          <p:cNvPicPr>
            <a:picLocks noChangeAspect="1"/>
          </p:cNvPicPr>
          <p:nvPr>
            <p:custDataLst>
              <p:tags r:id="rId6"/>
            </p:custDataLst>
          </p:nvPr>
        </p:nvPicPr>
        <p:blipFill>
          <a:blip r:embed="rId7"/>
          <a:srcRect l="16589" r="16589"/>
          <a:stretch>
            <a:fillRect/>
          </a:stretch>
        </p:blipFill>
        <p:spPr>
          <a:xfrm>
            <a:off x="892584" y="1337857"/>
            <a:ext cx="2465519" cy="2459823"/>
          </a:xfrm>
          <a:prstGeom prst="rect">
            <a:avLst/>
          </a:prstGeom>
        </p:spPr>
      </p:pic>
      <p:pic>
        <p:nvPicPr>
          <p:cNvPr id="28" name="Picture 28"/>
          <p:cNvPicPr>
            <a:picLocks noChangeAspect="1"/>
          </p:cNvPicPr>
          <p:nvPr>
            <p:custDataLst>
              <p:tags r:id="rId8"/>
            </p:custDataLst>
          </p:nvPr>
        </p:nvPicPr>
        <p:blipFill>
          <a:blip r:embed="rId9"/>
          <a:srcRect l="16589" r="16589"/>
          <a:stretch>
            <a:fillRect/>
          </a:stretch>
        </p:blipFill>
        <p:spPr>
          <a:xfrm>
            <a:off x="3570781" y="1337857"/>
            <a:ext cx="2465519" cy="2459823"/>
          </a:xfrm>
          <a:prstGeom prst="rect">
            <a:avLst/>
          </a:prstGeom>
        </p:spPr>
      </p:pic>
      <p:pic>
        <p:nvPicPr>
          <p:cNvPr id="29" name="Picture 29"/>
          <p:cNvPicPr>
            <a:picLocks noChangeAspect="1"/>
          </p:cNvPicPr>
          <p:nvPr>
            <p:custDataLst>
              <p:tags r:id="rId10"/>
            </p:custDataLst>
          </p:nvPr>
        </p:nvPicPr>
        <p:blipFill>
          <a:blip r:embed="rId11"/>
          <a:srcRect l="12413" r="12413"/>
          <a:stretch>
            <a:fillRect/>
          </a:stretch>
        </p:blipFill>
        <p:spPr>
          <a:xfrm>
            <a:off x="6248977" y="1337857"/>
            <a:ext cx="2465519" cy="2459823"/>
          </a:xfrm>
          <a:prstGeom prst="rect">
            <a:avLst/>
          </a:prstGeom>
        </p:spPr>
      </p:pic>
      <p:pic>
        <p:nvPicPr>
          <p:cNvPr id="30" name="Picture 30"/>
          <p:cNvPicPr>
            <a:picLocks noChangeAspect="1"/>
          </p:cNvPicPr>
          <p:nvPr>
            <p:custDataLst>
              <p:tags r:id="rId12"/>
            </p:custDataLst>
          </p:nvPr>
        </p:nvPicPr>
        <p:blipFill>
          <a:blip r:embed="rId13"/>
          <a:srcRect l="16715" r="16715"/>
          <a:stretch>
            <a:fillRect/>
          </a:stretch>
        </p:blipFill>
        <p:spPr>
          <a:xfrm>
            <a:off x="8927174" y="1337857"/>
            <a:ext cx="2465519" cy="2459823"/>
          </a:xfrm>
          <a:prstGeom prst="rect">
            <a:avLst/>
          </a:prstGeom>
        </p:spPr>
      </p:pic>
      <p:sp>
        <p:nvSpPr>
          <p:cNvPr id="31" name="AutoShape 31"/>
          <p:cNvSpPr/>
          <p:nvPr>
            <p:custDataLst>
              <p:tags r:id="rId14"/>
            </p:custDataLst>
          </p:nvPr>
        </p:nvSpPr>
        <p:spPr>
          <a:xfrm>
            <a:off x="1410969" y="3111016"/>
            <a:ext cx="1428750" cy="1428750"/>
          </a:xfrm>
          <a:prstGeom prst="rect">
            <a:avLst/>
          </a:prstGeom>
          <a:solidFill>
            <a:schemeClr val="accent1">
              <a:alpha val="72250"/>
            </a:schemeClr>
          </a:solidFill>
        </p:spPr>
      </p:sp>
      <p:sp>
        <p:nvSpPr>
          <p:cNvPr id="32" name="AutoShape 32"/>
          <p:cNvSpPr/>
          <p:nvPr>
            <p:custDataLst>
              <p:tags r:id="rId15"/>
            </p:custDataLst>
          </p:nvPr>
        </p:nvSpPr>
        <p:spPr>
          <a:xfrm>
            <a:off x="4089165" y="3111016"/>
            <a:ext cx="1428750" cy="1428750"/>
          </a:xfrm>
          <a:prstGeom prst="rect">
            <a:avLst/>
          </a:prstGeom>
          <a:solidFill>
            <a:schemeClr val="accent1">
              <a:lumMod val="50000"/>
              <a:alpha val="85000"/>
            </a:schemeClr>
          </a:solidFill>
        </p:spPr>
      </p:sp>
      <p:sp>
        <p:nvSpPr>
          <p:cNvPr id="33" name="AutoShape 33"/>
          <p:cNvSpPr/>
          <p:nvPr>
            <p:custDataLst>
              <p:tags r:id="rId16"/>
            </p:custDataLst>
          </p:nvPr>
        </p:nvSpPr>
        <p:spPr>
          <a:xfrm>
            <a:off x="9445558" y="3111016"/>
            <a:ext cx="1428750" cy="1428750"/>
          </a:xfrm>
          <a:prstGeom prst="rect">
            <a:avLst/>
          </a:prstGeom>
          <a:solidFill>
            <a:schemeClr val="accent1">
              <a:lumMod val="50000"/>
              <a:alpha val="85000"/>
            </a:schemeClr>
          </a:solidFill>
        </p:spPr>
      </p:sp>
      <p:sp>
        <p:nvSpPr>
          <p:cNvPr id="34" name="AutoShape 34"/>
          <p:cNvSpPr/>
          <p:nvPr>
            <p:custDataLst>
              <p:tags r:id="rId17"/>
            </p:custDataLst>
          </p:nvPr>
        </p:nvSpPr>
        <p:spPr>
          <a:xfrm>
            <a:off x="6767362" y="3111016"/>
            <a:ext cx="1428750" cy="1428750"/>
          </a:xfrm>
          <a:prstGeom prst="rect">
            <a:avLst/>
          </a:prstGeom>
          <a:solidFill>
            <a:schemeClr val="accent1">
              <a:alpha val="85000"/>
            </a:schemeClr>
          </a:solidFill>
        </p:spPr>
      </p:sp>
      <p:sp>
        <p:nvSpPr>
          <p:cNvPr id="35" name="TextBox 35"/>
          <p:cNvSpPr txBox="1"/>
          <p:nvPr>
            <p:custDataLst>
              <p:tags r:id="rId18"/>
            </p:custDataLst>
          </p:nvPr>
        </p:nvSpPr>
        <p:spPr>
          <a:xfrm>
            <a:off x="1441168" y="3500231"/>
            <a:ext cx="1368351" cy="681990"/>
          </a:xfrm>
          <a:prstGeom prst="rect">
            <a:avLst/>
          </a:prstGeom>
        </p:spPr>
        <p:txBody>
          <a:bodyPr vert="horz" wrap="square" lIns="91440" tIns="45720" rIns="91440" bIns="45720" rtlCol="0" anchor="t" anchorCtr="0">
            <a:spAutoFit/>
          </a:bodyPr>
          <a:lstStyle/>
          <a:p>
            <a:pPr algn="ctr">
              <a:lnSpc>
                <a:spcPct val="100000"/>
              </a:lnSpc>
              <a:spcBef>
                <a:spcPts val="375"/>
              </a:spcBef>
            </a:pPr>
            <a:r>
              <a:rPr lang="en-US" sz="3600">
                <a:solidFill>
                  <a:srgbClr val="FFFFFF"/>
                </a:solidFill>
                <a:latin typeface="微软雅黑" panose="020B0503020204020204" charset="-122"/>
                <a:ea typeface="微软雅黑" panose="020B0503020204020204" charset="-122"/>
                <a:cs typeface="微软雅黑" panose="020B0503020204020204" charset="-122"/>
              </a:rPr>
              <a:t>01</a:t>
            </a:r>
            <a:endParaRPr lang="en-US" sz="3600">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36" name="TextBox 36"/>
          <p:cNvSpPr txBox="1"/>
          <p:nvPr>
            <p:custDataLst>
              <p:tags r:id="rId19"/>
            </p:custDataLst>
          </p:nvPr>
        </p:nvSpPr>
        <p:spPr>
          <a:xfrm>
            <a:off x="4121550" y="3500231"/>
            <a:ext cx="1363980" cy="681990"/>
          </a:xfrm>
          <a:prstGeom prst="rect">
            <a:avLst/>
          </a:prstGeom>
        </p:spPr>
        <p:txBody>
          <a:bodyPr vert="horz" wrap="square" lIns="91440" tIns="45720" rIns="91440" bIns="45720" rtlCol="0" anchor="t" anchorCtr="0">
            <a:spAutoFit/>
          </a:bodyPr>
          <a:lstStyle/>
          <a:p>
            <a:pPr algn="ctr">
              <a:lnSpc>
                <a:spcPct val="100000"/>
              </a:lnSpc>
              <a:spcBef>
                <a:spcPts val="375"/>
              </a:spcBef>
            </a:pPr>
            <a:r>
              <a:rPr lang="en-US" sz="3600">
                <a:solidFill>
                  <a:srgbClr val="FFFFFF"/>
                </a:solidFill>
                <a:latin typeface="微软雅黑" panose="020B0503020204020204" charset="-122"/>
                <a:ea typeface="微软雅黑" panose="020B0503020204020204" charset="-122"/>
                <a:cs typeface="微软雅黑" panose="020B0503020204020204" charset="-122"/>
              </a:rPr>
              <a:t>02</a:t>
            </a:r>
            <a:endParaRPr lang="en-US" sz="3600">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37" name="TextBox 37"/>
          <p:cNvSpPr txBox="1"/>
          <p:nvPr>
            <p:custDataLst>
              <p:tags r:id="rId20"/>
            </p:custDataLst>
          </p:nvPr>
        </p:nvSpPr>
        <p:spPr>
          <a:xfrm>
            <a:off x="6799747" y="3500231"/>
            <a:ext cx="1363980" cy="681990"/>
          </a:xfrm>
          <a:prstGeom prst="rect">
            <a:avLst/>
          </a:prstGeom>
        </p:spPr>
        <p:txBody>
          <a:bodyPr vert="horz" wrap="square" lIns="91440" tIns="45720" rIns="91440" bIns="45720" rtlCol="0" anchor="t" anchorCtr="0">
            <a:spAutoFit/>
          </a:bodyPr>
          <a:lstStyle/>
          <a:p>
            <a:pPr algn="ctr">
              <a:lnSpc>
                <a:spcPct val="100000"/>
              </a:lnSpc>
              <a:spcBef>
                <a:spcPts val="375"/>
              </a:spcBef>
            </a:pPr>
            <a:r>
              <a:rPr lang="en-US" sz="3600">
                <a:solidFill>
                  <a:srgbClr val="FFFFFF"/>
                </a:solidFill>
                <a:latin typeface="微软雅黑" panose="020B0503020204020204" charset="-122"/>
                <a:ea typeface="微软雅黑" panose="020B0503020204020204" charset="-122"/>
                <a:cs typeface="微软雅黑" panose="020B0503020204020204" charset="-122"/>
              </a:rPr>
              <a:t>03</a:t>
            </a:r>
            <a:endParaRPr lang="en-US" sz="3600">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38" name="TextBox 38"/>
          <p:cNvSpPr txBox="1"/>
          <p:nvPr>
            <p:custDataLst>
              <p:tags r:id="rId21"/>
            </p:custDataLst>
          </p:nvPr>
        </p:nvSpPr>
        <p:spPr>
          <a:xfrm>
            <a:off x="9477944" y="3500231"/>
            <a:ext cx="1363980" cy="681990"/>
          </a:xfrm>
          <a:prstGeom prst="rect">
            <a:avLst/>
          </a:prstGeom>
        </p:spPr>
        <p:txBody>
          <a:bodyPr vert="horz" wrap="square" lIns="91440" tIns="45720" rIns="91440" bIns="45720" rtlCol="0" anchor="t" anchorCtr="0">
            <a:spAutoFit/>
          </a:bodyPr>
          <a:lstStyle/>
          <a:p>
            <a:pPr algn="ctr">
              <a:lnSpc>
                <a:spcPct val="100000"/>
              </a:lnSpc>
              <a:spcBef>
                <a:spcPts val="375"/>
              </a:spcBef>
            </a:pPr>
            <a:r>
              <a:rPr lang="en-US" sz="3600">
                <a:solidFill>
                  <a:srgbClr val="FFFFFF"/>
                </a:solidFill>
                <a:latin typeface="微软雅黑" panose="020B0503020204020204" charset="-122"/>
                <a:ea typeface="微软雅黑" panose="020B0503020204020204" charset="-122"/>
                <a:cs typeface="微软雅黑" panose="020B0503020204020204" charset="-122"/>
              </a:rPr>
              <a:t>04</a:t>
            </a:r>
            <a:endParaRPr lang="en-US" sz="3600">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39" name="AutoShape 39"/>
          <p:cNvSpPr/>
          <p:nvPr>
            <p:custDataLst>
              <p:tags r:id="rId22"/>
            </p:custDataLst>
          </p:nvPr>
        </p:nvSpPr>
        <p:spPr>
          <a:xfrm>
            <a:off x="917707" y="5153111"/>
            <a:ext cx="2415273" cy="999925"/>
          </a:xfrm>
          <a:prstGeom prst="rect">
            <a:avLst/>
          </a:prstGeom>
          <a:noFill/>
        </p:spPr>
        <p:txBody>
          <a:bodyPr wrap="square" lIns="91440" tIns="45720" rIns="91440" bIns="45720" rtlCol="0" anchor="t" anchorCtr="1">
            <a:noAutofit/>
          </a:bodyPr>
          <a:lstStyle/>
          <a:p>
            <a:pPr algn="ctr">
              <a:lnSpc>
                <a:spcPct val="140000"/>
              </a:lnSpc>
              <a:spcBef>
                <a:spcPct val="0"/>
              </a:spcBef>
              <a:defRPr/>
            </a:pPr>
            <a:r>
              <a:rPr lang="en-US" sz="1350">
                <a:solidFill>
                  <a:schemeClr val="dk1"/>
                </a:solidFill>
                <a:latin typeface="微软雅黑" panose="020B0503020204020204" charset="-122"/>
                <a:ea typeface="微软雅黑" panose="020B0503020204020204" charset="-122"/>
                <a:cs typeface="微软雅黑" panose="020B0503020204020204" charset="-122"/>
              </a:rPr>
              <a:t>经费申请需符合</a:t>
            </a:r>
            <a:r>
              <a:rPr lang="zh-CN" altLang="en-US" sz="1350">
                <a:solidFill>
                  <a:schemeClr val="dk1"/>
                </a:solidFill>
                <a:latin typeface="微软雅黑" panose="020B0503020204020204" charset="-122"/>
                <a:ea typeface="微软雅黑" panose="020B0503020204020204" charset="-122"/>
                <a:cs typeface="微软雅黑" panose="020B0503020204020204" charset="-122"/>
              </a:rPr>
              <a:t>学校</a:t>
            </a:r>
            <a:r>
              <a:rPr lang="en-US" sz="1350">
                <a:solidFill>
                  <a:schemeClr val="dk1"/>
                </a:solidFill>
                <a:latin typeface="微软雅黑" panose="020B0503020204020204" charset="-122"/>
                <a:ea typeface="微软雅黑" panose="020B0503020204020204" charset="-122"/>
                <a:cs typeface="微软雅黑" panose="020B0503020204020204" charset="-122"/>
              </a:rPr>
              <a:t>政策和法律法规要求，确保经费使用合法合规。</a:t>
            </a:r>
            <a:endParaRPr lang="en-US" sz="1100"/>
          </a:p>
        </p:txBody>
      </p:sp>
      <p:sp>
        <p:nvSpPr>
          <p:cNvPr id="40" name="AutoShape 40"/>
          <p:cNvSpPr/>
          <p:nvPr>
            <p:custDataLst>
              <p:tags r:id="rId23"/>
            </p:custDataLst>
          </p:nvPr>
        </p:nvSpPr>
        <p:spPr>
          <a:xfrm>
            <a:off x="3595904" y="5153111"/>
            <a:ext cx="2415273" cy="999925"/>
          </a:xfrm>
          <a:prstGeom prst="rect">
            <a:avLst/>
          </a:prstGeom>
          <a:noFill/>
        </p:spPr>
        <p:txBody>
          <a:bodyPr wrap="square" lIns="91440" tIns="45720" rIns="91440" bIns="45720" rtlCol="0" anchor="t" anchorCtr="1">
            <a:noAutofit/>
          </a:bodyPr>
          <a:lstStyle/>
          <a:p>
            <a:pPr algn="ctr">
              <a:lnSpc>
                <a:spcPct val="140000"/>
              </a:lnSpc>
              <a:spcBef>
                <a:spcPct val="0"/>
              </a:spcBef>
              <a:defRPr/>
            </a:pPr>
            <a:r>
              <a:rPr lang="en-US" sz="1350">
                <a:solidFill>
                  <a:schemeClr val="dk1"/>
                </a:solidFill>
                <a:latin typeface="微软雅黑" panose="020B0503020204020204" charset="-122"/>
                <a:ea typeface="微软雅黑" panose="020B0503020204020204" charset="-122"/>
                <a:cs typeface="微软雅黑" panose="020B0503020204020204" charset="-122"/>
              </a:rPr>
              <a:t>经费拨付需严格控制在预算范围内，避免超支和浪费现象。</a:t>
            </a:r>
            <a:endParaRPr lang="en-US" sz="1100"/>
          </a:p>
        </p:txBody>
      </p:sp>
      <p:sp>
        <p:nvSpPr>
          <p:cNvPr id="41" name="AutoShape 41"/>
          <p:cNvSpPr/>
          <p:nvPr>
            <p:custDataLst>
              <p:tags r:id="rId24"/>
            </p:custDataLst>
          </p:nvPr>
        </p:nvSpPr>
        <p:spPr>
          <a:xfrm>
            <a:off x="6274100" y="5153111"/>
            <a:ext cx="2415273" cy="999925"/>
          </a:xfrm>
          <a:prstGeom prst="rect">
            <a:avLst/>
          </a:prstGeom>
          <a:noFill/>
        </p:spPr>
        <p:txBody>
          <a:bodyPr wrap="square" lIns="91440" tIns="45720" rIns="91440" bIns="45720" rtlCol="0" anchor="t" anchorCtr="1">
            <a:noAutofit/>
          </a:bodyPr>
          <a:lstStyle/>
          <a:p>
            <a:pPr algn="ctr">
              <a:lnSpc>
                <a:spcPct val="140000"/>
              </a:lnSpc>
              <a:spcBef>
                <a:spcPct val="0"/>
              </a:spcBef>
              <a:defRPr/>
            </a:pPr>
            <a:r>
              <a:rPr lang="en-US" sz="1350">
                <a:solidFill>
                  <a:schemeClr val="dk1"/>
                </a:solidFill>
                <a:latin typeface="微软雅黑" panose="020B0503020204020204" charset="-122"/>
                <a:ea typeface="微软雅黑" panose="020B0503020204020204" charset="-122"/>
                <a:cs typeface="微软雅黑" panose="020B0503020204020204" charset="-122"/>
              </a:rPr>
              <a:t>拨付的经费需按照申请时的用途使用，不得挪作他用。</a:t>
            </a:r>
            <a:endParaRPr lang="en-US" sz="1100"/>
          </a:p>
        </p:txBody>
      </p:sp>
      <p:sp>
        <p:nvSpPr>
          <p:cNvPr id="42" name="AutoShape 42"/>
          <p:cNvSpPr/>
          <p:nvPr>
            <p:custDataLst>
              <p:tags r:id="rId25"/>
            </p:custDataLst>
          </p:nvPr>
        </p:nvSpPr>
        <p:spPr>
          <a:xfrm>
            <a:off x="8952297" y="5153111"/>
            <a:ext cx="2415273" cy="999925"/>
          </a:xfrm>
          <a:prstGeom prst="rect">
            <a:avLst/>
          </a:prstGeom>
          <a:noFill/>
        </p:spPr>
        <p:txBody>
          <a:bodyPr wrap="square" lIns="91440" tIns="45720" rIns="91440" bIns="45720" rtlCol="0" anchor="t" anchorCtr="1">
            <a:noAutofit/>
          </a:bodyPr>
          <a:lstStyle/>
          <a:p>
            <a:pPr algn="ctr">
              <a:lnSpc>
                <a:spcPct val="140000"/>
              </a:lnSpc>
              <a:spcBef>
                <a:spcPct val="0"/>
              </a:spcBef>
              <a:defRPr/>
            </a:pPr>
            <a:r>
              <a:rPr lang="en-US" sz="1350">
                <a:solidFill>
                  <a:schemeClr val="dk1"/>
                </a:solidFill>
                <a:latin typeface="微软雅黑" panose="020B0503020204020204" charset="-122"/>
                <a:ea typeface="微软雅黑" panose="020B0503020204020204" charset="-122"/>
                <a:cs typeface="微软雅黑" panose="020B0503020204020204" charset="-122"/>
              </a:rPr>
              <a:t>需在规定时限内完成经费报销。</a:t>
            </a:r>
            <a:endParaRPr lang="en-US" sz="11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100000"/>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custDataLst>
              <p:tags r:id="rId2"/>
            </p:custDataLst>
          </p:nvPr>
        </p:nvPicPr>
        <p:blipFill>
          <a:blip r:embed="rId3"/>
          <a:srcRect l="16667" r="16667"/>
          <a:stretch>
            <a:fillRect/>
          </a:stretch>
        </p:blipFill>
        <p:spPr>
          <a:xfrm>
            <a:off x="3352886" y="2055085"/>
            <a:ext cx="2476500" cy="2476500"/>
          </a:xfrm>
          <a:prstGeom prst="ellipse">
            <a:avLst/>
          </a:prstGeom>
        </p:spPr>
      </p:pic>
      <p:pic>
        <p:nvPicPr>
          <p:cNvPr id="3" name="Picture 3"/>
          <p:cNvPicPr>
            <a:picLocks noChangeAspect="1"/>
          </p:cNvPicPr>
          <p:nvPr>
            <p:custDataLst>
              <p:tags r:id="rId4"/>
            </p:custDataLst>
          </p:nvPr>
        </p:nvPicPr>
        <p:blipFill>
          <a:blip r:embed="rId5"/>
          <a:srcRect l="16667" r="16667"/>
          <a:stretch>
            <a:fillRect/>
          </a:stretch>
        </p:blipFill>
        <p:spPr>
          <a:xfrm>
            <a:off x="6374798" y="2055085"/>
            <a:ext cx="2476500" cy="2476500"/>
          </a:xfrm>
          <a:prstGeom prst="ellipse">
            <a:avLst/>
          </a:prstGeom>
        </p:spPr>
      </p:pic>
      <p:grpSp>
        <p:nvGrpSpPr>
          <p:cNvPr id="4" name="Group 4"/>
          <p:cNvGrpSpPr/>
          <p:nvPr>
            <p:custDataLst>
              <p:tags r:id="rId6"/>
            </p:custDataLst>
          </p:nvPr>
        </p:nvGrpSpPr>
        <p:grpSpPr>
          <a:xfrm rot="0">
            <a:off x="3352886" y="2107432"/>
            <a:ext cx="665795" cy="665791"/>
            <a:chOff x="3352886" y="2107432"/>
            <a:chExt cx="665795" cy="665791"/>
          </a:xfrm>
        </p:grpSpPr>
        <p:sp>
          <p:nvSpPr>
            <p:cNvPr id="5" name="AutoShape 5"/>
            <p:cNvSpPr/>
            <p:nvPr>
              <p:custDataLst>
                <p:tags r:id="rId7"/>
              </p:custDataLst>
            </p:nvPr>
          </p:nvSpPr>
          <p:spPr>
            <a:xfrm>
              <a:off x="3352886" y="2107432"/>
              <a:ext cx="665795" cy="665791"/>
            </a:xfrm>
            <a:prstGeom prst="ellipse">
              <a:avLst/>
            </a:prstGeom>
            <a:solidFill>
              <a:schemeClr val="accent1">
                <a:alpha val="100000"/>
              </a:schemeClr>
            </a:solidFill>
            <a:ln w="28575">
              <a:solidFill>
                <a:schemeClr val="accent1">
                  <a:alpha val="100000"/>
                  <a:lumMod val="60000"/>
                  <a:lumMod val="40000"/>
                </a:schemeClr>
              </a:solidFill>
              <a:prstDash val="solid"/>
            </a:ln>
          </p:spPr>
        </p:sp>
        <p:sp>
          <p:nvSpPr>
            <p:cNvPr id="6" name="Freeform 6"/>
            <p:cNvSpPr/>
            <p:nvPr>
              <p:custDataLst>
                <p:tags r:id="rId8"/>
              </p:custDataLst>
            </p:nvPr>
          </p:nvSpPr>
          <p:spPr>
            <a:xfrm>
              <a:off x="3532726" y="2292906"/>
              <a:ext cx="306115" cy="294843"/>
            </a:xfrm>
            <a:custGeom>
              <a:avLst/>
              <a:gdLst/>
              <a:ahLst/>
              <a:cxnLst/>
              <a:rect l="l" t="t"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rgbClr val="FFFFFF">
                <a:alpha val="100000"/>
              </a:srgbClr>
            </a:solidFill>
          </p:spPr>
        </p:sp>
      </p:grpSp>
      <p:grpSp>
        <p:nvGrpSpPr>
          <p:cNvPr id="7" name="Group 7"/>
          <p:cNvGrpSpPr/>
          <p:nvPr>
            <p:custDataLst>
              <p:tags r:id="rId9"/>
            </p:custDataLst>
          </p:nvPr>
        </p:nvGrpSpPr>
        <p:grpSpPr>
          <a:xfrm rot="0">
            <a:off x="8174522" y="2107432"/>
            <a:ext cx="665795" cy="665791"/>
            <a:chOff x="8174522" y="2107432"/>
            <a:chExt cx="665795" cy="665791"/>
          </a:xfrm>
        </p:grpSpPr>
        <p:sp>
          <p:nvSpPr>
            <p:cNvPr id="8" name="AutoShape 8"/>
            <p:cNvSpPr/>
            <p:nvPr>
              <p:custDataLst>
                <p:tags r:id="rId10"/>
              </p:custDataLst>
            </p:nvPr>
          </p:nvSpPr>
          <p:spPr>
            <a:xfrm>
              <a:off x="8174522" y="2107432"/>
              <a:ext cx="665795" cy="665791"/>
            </a:xfrm>
            <a:prstGeom prst="ellipse">
              <a:avLst/>
            </a:prstGeom>
            <a:solidFill>
              <a:schemeClr val="accent1">
                <a:alpha val="100000"/>
              </a:schemeClr>
            </a:solidFill>
            <a:ln w="28575">
              <a:solidFill>
                <a:schemeClr val="accent1">
                  <a:alpha val="100000"/>
                  <a:lumMod val="60000"/>
                  <a:lumMod val="40000"/>
                </a:schemeClr>
              </a:solidFill>
              <a:prstDash val="solid"/>
            </a:ln>
          </p:spPr>
        </p:sp>
        <p:sp>
          <p:nvSpPr>
            <p:cNvPr id="9" name="Freeform 9"/>
            <p:cNvSpPr/>
            <p:nvPr>
              <p:custDataLst>
                <p:tags r:id="rId11"/>
              </p:custDataLst>
            </p:nvPr>
          </p:nvSpPr>
          <p:spPr>
            <a:xfrm>
              <a:off x="8354362" y="2273856"/>
              <a:ext cx="306115" cy="294843"/>
            </a:xfrm>
            <a:custGeom>
              <a:avLst/>
              <a:gdLst/>
              <a:ahLst/>
              <a:cxnLst/>
              <a:rect l="l" t="t" r="r" b="b"/>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rgbClr val="FFFFFF">
                <a:alpha val="100000"/>
              </a:srgbClr>
            </a:solidFill>
          </p:spPr>
        </p:sp>
      </p:grpSp>
      <p:grpSp>
        <p:nvGrpSpPr>
          <p:cNvPr id="10" name="Group 10"/>
          <p:cNvGrpSpPr/>
          <p:nvPr>
            <p:custDataLst>
              <p:tags r:id="rId12"/>
            </p:custDataLst>
          </p:nvPr>
        </p:nvGrpSpPr>
        <p:grpSpPr>
          <a:xfrm rot="0">
            <a:off x="4252748" y="4178300"/>
            <a:ext cx="665795" cy="665791"/>
            <a:chOff x="4252748" y="4178300"/>
            <a:chExt cx="665795" cy="665791"/>
          </a:xfrm>
        </p:grpSpPr>
        <p:sp>
          <p:nvSpPr>
            <p:cNvPr id="11" name="AutoShape 11"/>
            <p:cNvSpPr/>
            <p:nvPr>
              <p:custDataLst>
                <p:tags r:id="rId13"/>
              </p:custDataLst>
            </p:nvPr>
          </p:nvSpPr>
          <p:spPr>
            <a:xfrm>
              <a:off x="4252748" y="4178300"/>
              <a:ext cx="665795" cy="665791"/>
            </a:xfrm>
            <a:prstGeom prst="ellipse">
              <a:avLst/>
            </a:prstGeom>
            <a:solidFill>
              <a:schemeClr val="accent1">
                <a:alpha val="100000"/>
              </a:schemeClr>
            </a:solidFill>
            <a:ln w="28575">
              <a:solidFill>
                <a:schemeClr val="accent1">
                  <a:alpha val="100000"/>
                  <a:lumMod val="60000"/>
                  <a:lumMod val="40000"/>
                </a:schemeClr>
              </a:solidFill>
              <a:prstDash val="solid"/>
            </a:ln>
          </p:spPr>
        </p:sp>
        <p:sp>
          <p:nvSpPr>
            <p:cNvPr id="12" name="Freeform 12"/>
            <p:cNvSpPr/>
            <p:nvPr>
              <p:custDataLst>
                <p:tags r:id="rId14"/>
              </p:custDataLst>
            </p:nvPr>
          </p:nvSpPr>
          <p:spPr>
            <a:xfrm>
              <a:off x="4432588" y="4363773"/>
              <a:ext cx="306115" cy="294843"/>
            </a:xfrm>
            <a:custGeom>
              <a:avLst/>
              <a:gdLst/>
              <a:ahLst/>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rgbClr val="FFFFFF">
                <a:alpha val="100000"/>
              </a:srgbClr>
            </a:solidFill>
          </p:spPr>
        </p:sp>
      </p:grpSp>
      <p:grpSp>
        <p:nvGrpSpPr>
          <p:cNvPr id="13" name="Group 13"/>
          <p:cNvGrpSpPr/>
          <p:nvPr>
            <p:custDataLst>
              <p:tags r:id="rId15"/>
            </p:custDataLst>
          </p:nvPr>
        </p:nvGrpSpPr>
        <p:grpSpPr>
          <a:xfrm rot="0">
            <a:off x="7274660" y="4178300"/>
            <a:ext cx="665795" cy="665791"/>
            <a:chOff x="7274660" y="4178300"/>
            <a:chExt cx="665795" cy="665791"/>
          </a:xfrm>
        </p:grpSpPr>
        <p:sp>
          <p:nvSpPr>
            <p:cNvPr id="14" name="AutoShape 14"/>
            <p:cNvSpPr/>
            <p:nvPr>
              <p:custDataLst>
                <p:tags r:id="rId16"/>
              </p:custDataLst>
            </p:nvPr>
          </p:nvSpPr>
          <p:spPr>
            <a:xfrm>
              <a:off x="7274660" y="4178300"/>
              <a:ext cx="665795" cy="665791"/>
            </a:xfrm>
            <a:prstGeom prst="ellipse">
              <a:avLst/>
            </a:prstGeom>
            <a:solidFill>
              <a:schemeClr val="accent1">
                <a:alpha val="100000"/>
              </a:schemeClr>
            </a:solidFill>
            <a:ln w="28575">
              <a:solidFill>
                <a:schemeClr val="accent1">
                  <a:alpha val="100000"/>
                  <a:lumMod val="60000"/>
                  <a:lumMod val="40000"/>
                </a:schemeClr>
              </a:solidFill>
              <a:prstDash val="solid"/>
            </a:ln>
          </p:spPr>
        </p:sp>
        <p:sp>
          <p:nvSpPr>
            <p:cNvPr id="15" name="Freeform 15"/>
            <p:cNvSpPr/>
            <p:nvPr>
              <p:custDataLst>
                <p:tags r:id="rId17"/>
              </p:custDataLst>
            </p:nvPr>
          </p:nvSpPr>
          <p:spPr>
            <a:xfrm>
              <a:off x="7469003" y="4363774"/>
              <a:ext cx="306115" cy="294843"/>
            </a:xfrm>
            <a:custGeom>
              <a:avLst/>
              <a:gdLst/>
              <a:ahLst/>
              <a:cxnLst/>
              <a:rect l="l" t="t" r="r" b="b"/>
              <a:pathLst>
                <a:path w="582235" h="606722">
                  <a:moveTo>
                    <a:pt x="0" y="404481"/>
                  </a:moveTo>
                  <a:lnTo>
                    <a:pt x="101261" y="404481"/>
                  </a:lnTo>
                  <a:lnTo>
                    <a:pt x="101261" y="606722"/>
                  </a:lnTo>
                  <a:lnTo>
                    <a:pt x="0" y="606722"/>
                  </a:lnTo>
                  <a:close/>
                  <a:moveTo>
                    <a:pt x="151927" y="328623"/>
                  </a:moveTo>
                  <a:lnTo>
                    <a:pt x="253188" y="328623"/>
                  </a:lnTo>
                  <a:lnTo>
                    <a:pt x="253188" y="606722"/>
                  </a:lnTo>
                  <a:lnTo>
                    <a:pt x="151927" y="606722"/>
                  </a:lnTo>
                  <a:close/>
                  <a:moveTo>
                    <a:pt x="303855" y="252766"/>
                  </a:moveTo>
                  <a:lnTo>
                    <a:pt x="405046" y="252766"/>
                  </a:lnTo>
                  <a:lnTo>
                    <a:pt x="405046" y="606722"/>
                  </a:lnTo>
                  <a:lnTo>
                    <a:pt x="303855" y="606722"/>
                  </a:lnTo>
                  <a:close/>
                  <a:moveTo>
                    <a:pt x="455711" y="202241"/>
                  </a:moveTo>
                  <a:lnTo>
                    <a:pt x="556972" y="202241"/>
                  </a:lnTo>
                  <a:lnTo>
                    <a:pt x="556972" y="606722"/>
                  </a:lnTo>
                  <a:lnTo>
                    <a:pt x="455711" y="606722"/>
                  </a:lnTo>
                  <a:close/>
                  <a:moveTo>
                    <a:pt x="455697" y="0"/>
                  </a:moveTo>
                  <a:lnTo>
                    <a:pt x="556785" y="0"/>
                  </a:lnTo>
                  <a:lnTo>
                    <a:pt x="556874" y="0"/>
                  </a:lnTo>
                  <a:lnTo>
                    <a:pt x="556963" y="0"/>
                  </a:lnTo>
                  <a:cubicBezTo>
                    <a:pt x="557230" y="0"/>
                    <a:pt x="557408" y="0"/>
                    <a:pt x="557675" y="0"/>
                  </a:cubicBezTo>
                  <a:cubicBezTo>
                    <a:pt x="558298" y="89"/>
                    <a:pt x="558832" y="89"/>
                    <a:pt x="559366" y="89"/>
                  </a:cubicBezTo>
                  <a:cubicBezTo>
                    <a:pt x="559811" y="178"/>
                    <a:pt x="560256" y="267"/>
                    <a:pt x="560611" y="267"/>
                  </a:cubicBezTo>
                  <a:cubicBezTo>
                    <a:pt x="561056" y="356"/>
                    <a:pt x="561412" y="444"/>
                    <a:pt x="561857" y="444"/>
                  </a:cubicBezTo>
                  <a:cubicBezTo>
                    <a:pt x="562302" y="533"/>
                    <a:pt x="562747" y="711"/>
                    <a:pt x="563192" y="800"/>
                  </a:cubicBezTo>
                  <a:cubicBezTo>
                    <a:pt x="563548" y="889"/>
                    <a:pt x="563904" y="978"/>
                    <a:pt x="564171" y="1067"/>
                  </a:cubicBezTo>
                  <a:cubicBezTo>
                    <a:pt x="564616" y="1156"/>
                    <a:pt x="565061" y="1333"/>
                    <a:pt x="565506" y="1511"/>
                  </a:cubicBezTo>
                  <a:cubicBezTo>
                    <a:pt x="565862" y="1600"/>
                    <a:pt x="566218" y="1778"/>
                    <a:pt x="566574" y="1867"/>
                  </a:cubicBezTo>
                  <a:cubicBezTo>
                    <a:pt x="566929" y="2044"/>
                    <a:pt x="567285" y="2222"/>
                    <a:pt x="567730" y="2400"/>
                  </a:cubicBezTo>
                  <a:cubicBezTo>
                    <a:pt x="568086" y="2578"/>
                    <a:pt x="568442" y="2755"/>
                    <a:pt x="568798" y="2933"/>
                  </a:cubicBezTo>
                  <a:cubicBezTo>
                    <a:pt x="569154" y="3111"/>
                    <a:pt x="569421" y="3289"/>
                    <a:pt x="569777" y="3467"/>
                  </a:cubicBezTo>
                  <a:cubicBezTo>
                    <a:pt x="570133" y="3733"/>
                    <a:pt x="570578" y="4000"/>
                    <a:pt x="570934" y="4178"/>
                  </a:cubicBezTo>
                  <a:cubicBezTo>
                    <a:pt x="571201" y="4444"/>
                    <a:pt x="571557" y="4622"/>
                    <a:pt x="571824" y="4800"/>
                  </a:cubicBezTo>
                  <a:cubicBezTo>
                    <a:pt x="572180" y="5155"/>
                    <a:pt x="572536" y="5422"/>
                    <a:pt x="572891" y="5689"/>
                  </a:cubicBezTo>
                  <a:cubicBezTo>
                    <a:pt x="573247" y="5955"/>
                    <a:pt x="573514" y="6222"/>
                    <a:pt x="573781" y="6489"/>
                  </a:cubicBezTo>
                  <a:cubicBezTo>
                    <a:pt x="574137" y="6755"/>
                    <a:pt x="574493" y="7022"/>
                    <a:pt x="574760" y="7289"/>
                  </a:cubicBezTo>
                  <a:cubicBezTo>
                    <a:pt x="575205" y="7733"/>
                    <a:pt x="575561" y="8178"/>
                    <a:pt x="575917" y="8533"/>
                  </a:cubicBezTo>
                  <a:cubicBezTo>
                    <a:pt x="576095" y="8711"/>
                    <a:pt x="576273" y="8889"/>
                    <a:pt x="576451" y="9066"/>
                  </a:cubicBezTo>
                  <a:cubicBezTo>
                    <a:pt x="576451" y="9155"/>
                    <a:pt x="576451" y="9155"/>
                    <a:pt x="576451" y="9155"/>
                  </a:cubicBezTo>
                  <a:cubicBezTo>
                    <a:pt x="576985" y="9777"/>
                    <a:pt x="577519" y="10489"/>
                    <a:pt x="577964" y="11200"/>
                  </a:cubicBezTo>
                  <a:cubicBezTo>
                    <a:pt x="577964" y="11200"/>
                    <a:pt x="578053" y="11289"/>
                    <a:pt x="578053" y="11289"/>
                  </a:cubicBezTo>
                  <a:cubicBezTo>
                    <a:pt x="578498" y="12000"/>
                    <a:pt x="578854" y="12622"/>
                    <a:pt x="579209" y="13244"/>
                  </a:cubicBezTo>
                  <a:cubicBezTo>
                    <a:pt x="579387" y="13600"/>
                    <a:pt x="579565" y="13955"/>
                    <a:pt x="579743" y="14222"/>
                  </a:cubicBezTo>
                  <a:cubicBezTo>
                    <a:pt x="579921" y="14666"/>
                    <a:pt x="580099" y="15111"/>
                    <a:pt x="580277" y="15555"/>
                  </a:cubicBezTo>
                  <a:cubicBezTo>
                    <a:pt x="580455" y="15911"/>
                    <a:pt x="580633" y="16266"/>
                    <a:pt x="580722" y="16711"/>
                  </a:cubicBezTo>
                  <a:cubicBezTo>
                    <a:pt x="580900" y="17066"/>
                    <a:pt x="581078" y="17422"/>
                    <a:pt x="581167" y="17866"/>
                  </a:cubicBezTo>
                  <a:cubicBezTo>
                    <a:pt x="581256" y="18311"/>
                    <a:pt x="581434" y="18755"/>
                    <a:pt x="581523" y="19199"/>
                  </a:cubicBezTo>
                  <a:cubicBezTo>
                    <a:pt x="581612" y="19555"/>
                    <a:pt x="581701" y="19910"/>
                    <a:pt x="581790" y="20266"/>
                  </a:cubicBezTo>
                  <a:cubicBezTo>
                    <a:pt x="581879" y="20977"/>
                    <a:pt x="582057" y="21777"/>
                    <a:pt x="582146" y="22488"/>
                  </a:cubicBezTo>
                  <a:cubicBezTo>
                    <a:pt x="582146" y="22577"/>
                    <a:pt x="582146" y="22666"/>
                    <a:pt x="582146" y="22666"/>
                  </a:cubicBezTo>
                  <a:cubicBezTo>
                    <a:pt x="582235" y="23555"/>
                    <a:pt x="582235" y="24355"/>
                    <a:pt x="582235" y="25244"/>
                  </a:cubicBezTo>
                  <a:lnTo>
                    <a:pt x="582235" y="126396"/>
                  </a:lnTo>
                  <a:cubicBezTo>
                    <a:pt x="582235" y="140351"/>
                    <a:pt x="570934" y="151728"/>
                    <a:pt x="556963" y="151728"/>
                  </a:cubicBezTo>
                  <a:cubicBezTo>
                    <a:pt x="542992" y="151728"/>
                    <a:pt x="531691" y="140351"/>
                    <a:pt x="531691" y="126396"/>
                  </a:cubicBezTo>
                  <a:lnTo>
                    <a:pt x="531691" y="79286"/>
                  </a:lnTo>
                  <a:lnTo>
                    <a:pt x="421260" y="171106"/>
                  </a:lnTo>
                  <a:cubicBezTo>
                    <a:pt x="410582" y="180083"/>
                    <a:pt x="394564" y="178572"/>
                    <a:pt x="385666" y="167906"/>
                  </a:cubicBezTo>
                  <a:cubicBezTo>
                    <a:pt x="376678" y="157150"/>
                    <a:pt x="378191" y="141240"/>
                    <a:pt x="388869" y="132262"/>
                  </a:cubicBezTo>
                  <a:lnTo>
                    <a:pt x="487020" y="50576"/>
                  </a:lnTo>
                  <a:lnTo>
                    <a:pt x="455697" y="50576"/>
                  </a:lnTo>
                  <a:cubicBezTo>
                    <a:pt x="441727" y="50576"/>
                    <a:pt x="430425" y="39288"/>
                    <a:pt x="430425" y="25244"/>
                  </a:cubicBezTo>
                  <a:cubicBezTo>
                    <a:pt x="430425" y="11289"/>
                    <a:pt x="441727" y="0"/>
                    <a:pt x="455697" y="0"/>
                  </a:cubicBezTo>
                  <a:close/>
                </a:path>
              </a:pathLst>
            </a:custGeom>
            <a:solidFill>
              <a:srgbClr val="FFFFFF">
                <a:alpha val="100000"/>
              </a:srgbClr>
            </a:solidFill>
          </p:spPr>
        </p:sp>
      </p:grpSp>
      <p:sp>
        <p:nvSpPr>
          <p:cNvPr id="16" name="AutoShape 16"/>
          <p:cNvSpPr/>
          <p:nvPr>
            <p:custDataLst>
              <p:tags r:id="rId18"/>
            </p:custDataLst>
          </p:nvPr>
        </p:nvSpPr>
        <p:spPr>
          <a:xfrm>
            <a:off x="653356" y="2514568"/>
            <a:ext cx="2553871" cy="422629"/>
          </a:xfrm>
          <a:prstGeom prst="rect">
            <a:avLst/>
          </a:prstGeom>
          <a:noFill/>
        </p:spPr>
        <p:txBody>
          <a:bodyPr vert="horz" wrap="square" lIns="91440" tIns="45720" rIns="91440" bIns="45720" rtlCol="0" anchor="t" anchorCtr="0">
            <a:noAutofit/>
          </a:bodyPr>
          <a:lstStyle/>
          <a:p>
            <a:pPr algn="ctr">
              <a:spcBef>
                <a:spcPts val="270"/>
              </a:spcBef>
              <a:defRPr/>
            </a:pPr>
            <a:r>
              <a:rPr lang="zh-CN" altLang="en-US" sz="1575" b="1">
                <a:solidFill>
                  <a:schemeClr val="accent1">
                    <a:alpha val="100000"/>
                  </a:schemeClr>
                </a:solidFill>
                <a:latin typeface="微软雅黑" panose="020B0503020204020204" charset="-122"/>
                <a:ea typeface="微软雅黑" panose="020B0503020204020204" charset="-122"/>
                <a:cs typeface="微软雅黑" panose="020B0503020204020204" charset="-122"/>
              </a:rPr>
              <a:t>先预算、后开支</a:t>
            </a:r>
            <a:endParaRPr lang="zh-CN" altLang="en-US" sz="157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8" name="AutoShape 18"/>
          <p:cNvSpPr/>
          <p:nvPr>
            <p:custDataLst>
              <p:tags r:id="rId19"/>
            </p:custDataLst>
          </p:nvPr>
        </p:nvSpPr>
        <p:spPr>
          <a:xfrm>
            <a:off x="9015108" y="2037683"/>
            <a:ext cx="2569478" cy="441680"/>
          </a:xfrm>
          <a:prstGeom prst="rect">
            <a:avLst/>
          </a:prstGeom>
          <a:noFill/>
        </p:spPr>
        <p:txBody>
          <a:bodyPr vert="horz" wrap="square" lIns="91440" tIns="45720" rIns="91440" bIns="45720" rtlCol="0" anchor="t" anchorCtr="0">
            <a:noAutofit/>
          </a:bodyPr>
          <a:lstStyle/>
          <a:p>
            <a:pPr algn="l">
              <a:lnSpc>
                <a:spcPct val="120000"/>
              </a:lnSpc>
              <a:defRPr/>
            </a:pPr>
            <a:r>
              <a:rPr lang="zh-CN" altLang="en-US" sz="1575"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rPr>
              <a:t>先预算、后开支</a:t>
            </a:r>
            <a:endParaRPr lang="en-US" sz="1100"/>
          </a:p>
        </p:txBody>
      </p:sp>
      <p:grpSp>
        <p:nvGrpSpPr>
          <p:cNvPr id="20" name="Group 20"/>
          <p:cNvGrpSpPr/>
          <p:nvPr/>
        </p:nvGrpSpPr>
        <p:grpSpPr>
          <a:xfrm rot="0">
            <a:off x="454963" y="93878"/>
            <a:ext cx="10641129" cy="914400"/>
            <a:chOff x="454963" y="93878"/>
            <a:chExt cx="10641129" cy="914400"/>
          </a:xfrm>
        </p:grpSpPr>
        <p:sp>
          <p:nvSpPr>
            <p:cNvPr id="21" name="AutoShape 21"/>
            <p:cNvSpPr/>
            <p:nvPr/>
          </p:nvSpPr>
          <p:spPr>
            <a:xfrm>
              <a:off x="454963" y="331168"/>
              <a:ext cx="84147" cy="84147"/>
            </a:xfrm>
            <a:prstGeom prst="ellipse">
              <a:avLst/>
            </a:prstGeom>
            <a:solidFill>
              <a:schemeClr val="accent1">
                <a:alpha val="100000"/>
              </a:schemeClr>
            </a:solidFill>
          </p:spPr>
        </p:sp>
        <p:sp>
          <p:nvSpPr>
            <p:cNvPr id="22" name="AutoShape 22"/>
            <p:cNvSpPr/>
            <p:nvPr/>
          </p:nvSpPr>
          <p:spPr>
            <a:xfrm>
              <a:off x="575049" y="337743"/>
              <a:ext cx="78137" cy="78137"/>
            </a:xfrm>
            <a:prstGeom prst="ellipse">
              <a:avLst/>
            </a:prstGeom>
            <a:solidFill>
              <a:schemeClr val="accent1">
                <a:alpha val="80000"/>
              </a:schemeClr>
            </a:solidFill>
          </p:spPr>
        </p:sp>
        <p:sp>
          <p:nvSpPr>
            <p:cNvPr id="23" name="AutoShape 23"/>
            <p:cNvSpPr/>
            <p:nvPr/>
          </p:nvSpPr>
          <p:spPr>
            <a:xfrm>
              <a:off x="689125" y="339460"/>
              <a:ext cx="74704" cy="74704"/>
            </a:xfrm>
            <a:prstGeom prst="ellipse">
              <a:avLst/>
            </a:prstGeom>
            <a:solidFill>
              <a:schemeClr val="accent1">
                <a:alpha val="60000"/>
              </a:schemeClr>
            </a:solidFill>
          </p:spPr>
        </p:sp>
        <p:sp>
          <p:nvSpPr>
            <p:cNvPr id="24" name="AutoShape 24"/>
            <p:cNvSpPr/>
            <p:nvPr/>
          </p:nvSpPr>
          <p:spPr>
            <a:xfrm>
              <a:off x="799768" y="348430"/>
              <a:ext cx="69238" cy="69238"/>
            </a:xfrm>
            <a:prstGeom prst="ellipse">
              <a:avLst/>
            </a:prstGeom>
            <a:solidFill>
              <a:schemeClr val="accent1">
                <a:alpha val="40000"/>
              </a:schemeClr>
            </a:solidFill>
          </p:spPr>
        </p:sp>
        <p:sp>
          <p:nvSpPr>
            <p:cNvPr id="25" name="AutoShape 25"/>
            <p:cNvSpPr/>
            <p:nvPr/>
          </p:nvSpPr>
          <p:spPr>
            <a:xfrm>
              <a:off x="904945" y="344297"/>
              <a:ext cx="65594" cy="65594"/>
            </a:xfrm>
            <a:prstGeom prst="ellipse">
              <a:avLst/>
            </a:prstGeom>
            <a:solidFill>
              <a:schemeClr val="accent1">
                <a:alpha val="20000"/>
              </a:schemeClr>
            </a:solidFill>
          </p:spPr>
        </p:sp>
        <p:sp>
          <p:nvSpPr>
            <p:cNvPr id="26" name="AutoShape 26"/>
            <p:cNvSpPr/>
            <p:nvPr/>
          </p:nvSpPr>
          <p:spPr>
            <a:xfrm>
              <a:off x="454963" y="448942"/>
              <a:ext cx="84147" cy="84147"/>
            </a:xfrm>
            <a:prstGeom prst="ellipse">
              <a:avLst/>
            </a:prstGeom>
            <a:solidFill>
              <a:schemeClr val="accent1">
                <a:alpha val="100000"/>
              </a:schemeClr>
            </a:solidFill>
          </p:spPr>
        </p:sp>
        <p:sp>
          <p:nvSpPr>
            <p:cNvPr id="27" name="AutoShape 27"/>
            <p:cNvSpPr/>
            <p:nvPr/>
          </p:nvSpPr>
          <p:spPr>
            <a:xfrm>
              <a:off x="575049" y="455517"/>
              <a:ext cx="78137" cy="78137"/>
            </a:xfrm>
            <a:prstGeom prst="ellipse">
              <a:avLst/>
            </a:prstGeom>
            <a:solidFill>
              <a:schemeClr val="accent1">
                <a:alpha val="80000"/>
              </a:schemeClr>
            </a:solidFill>
          </p:spPr>
        </p:sp>
        <p:sp>
          <p:nvSpPr>
            <p:cNvPr id="28" name="AutoShape 28"/>
            <p:cNvSpPr/>
            <p:nvPr/>
          </p:nvSpPr>
          <p:spPr>
            <a:xfrm>
              <a:off x="689125" y="457233"/>
              <a:ext cx="74704" cy="74704"/>
            </a:xfrm>
            <a:prstGeom prst="ellipse">
              <a:avLst/>
            </a:prstGeom>
            <a:solidFill>
              <a:schemeClr val="accent1">
                <a:alpha val="60000"/>
              </a:schemeClr>
            </a:solidFill>
          </p:spPr>
        </p:sp>
        <p:sp>
          <p:nvSpPr>
            <p:cNvPr id="29" name="AutoShape 29"/>
            <p:cNvSpPr/>
            <p:nvPr/>
          </p:nvSpPr>
          <p:spPr>
            <a:xfrm>
              <a:off x="799768" y="466203"/>
              <a:ext cx="69238" cy="69238"/>
            </a:xfrm>
            <a:prstGeom prst="ellipse">
              <a:avLst/>
            </a:prstGeom>
            <a:solidFill>
              <a:schemeClr val="accent1">
                <a:alpha val="40000"/>
              </a:schemeClr>
            </a:solidFill>
          </p:spPr>
        </p:sp>
        <p:sp>
          <p:nvSpPr>
            <p:cNvPr id="30" name="AutoShape 30"/>
            <p:cNvSpPr/>
            <p:nvPr/>
          </p:nvSpPr>
          <p:spPr>
            <a:xfrm>
              <a:off x="904945" y="462070"/>
              <a:ext cx="65594" cy="65594"/>
            </a:xfrm>
            <a:prstGeom prst="ellipse">
              <a:avLst/>
            </a:prstGeom>
            <a:solidFill>
              <a:schemeClr val="accent1">
                <a:alpha val="20000"/>
              </a:schemeClr>
            </a:solidFill>
          </p:spPr>
        </p:sp>
        <p:sp>
          <p:nvSpPr>
            <p:cNvPr id="31" name="AutoShape 31"/>
            <p:cNvSpPr/>
            <p:nvPr/>
          </p:nvSpPr>
          <p:spPr>
            <a:xfrm>
              <a:off x="454963" y="566715"/>
              <a:ext cx="84147" cy="84147"/>
            </a:xfrm>
            <a:prstGeom prst="ellipse">
              <a:avLst/>
            </a:prstGeom>
            <a:solidFill>
              <a:schemeClr val="accent1">
                <a:alpha val="100000"/>
              </a:schemeClr>
            </a:solidFill>
          </p:spPr>
        </p:sp>
        <p:sp>
          <p:nvSpPr>
            <p:cNvPr id="32" name="AutoShape 32"/>
            <p:cNvSpPr/>
            <p:nvPr/>
          </p:nvSpPr>
          <p:spPr>
            <a:xfrm>
              <a:off x="575049" y="573291"/>
              <a:ext cx="78137" cy="78137"/>
            </a:xfrm>
            <a:prstGeom prst="ellipse">
              <a:avLst/>
            </a:prstGeom>
            <a:solidFill>
              <a:schemeClr val="accent1">
                <a:alpha val="80000"/>
              </a:schemeClr>
            </a:solidFill>
          </p:spPr>
        </p:sp>
        <p:sp>
          <p:nvSpPr>
            <p:cNvPr id="33" name="AutoShape 33"/>
            <p:cNvSpPr/>
            <p:nvPr/>
          </p:nvSpPr>
          <p:spPr>
            <a:xfrm>
              <a:off x="689125" y="575007"/>
              <a:ext cx="74704" cy="74704"/>
            </a:xfrm>
            <a:prstGeom prst="ellipse">
              <a:avLst/>
            </a:prstGeom>
            <a:solidFill>
              <a:schemeClr val="accent1">
                <a:alpha val="60000"/>
              </a:schemeClr>
            </a:solidFill>
          </p:spPr>
        </p:sp>
        <p:sp>
          <p:nvSpPr>
            <p:cNvPr id="34" name="AutoShape 34"/>
            <p:cNvSpPr/>
            <p:nvPr/>
          </p:nvSpPr>
          <p:spPr>
            <a:xfrm>
              <a:off x="799768" y="583977"/>
              <a:ext cx="69238" cy="69238"/>
            </a:xfrm>
            <a:prstGeom prst="ellipse">
              <a:avLst/>
            </a:prstGeom>
            <a:solidFill>
              <a:schemeClr val="accent1">
                <a:alpha val="40000"/>
              </a:schemeClr>
            </a:solidFill>
          </p:spPr>
        </p:sp>
        <p:sp>
          <p:nvSpPr>
            <p:cNvPr id="35" name="AutoShape 35"/>
            <p:cNvSpPr/>
            <p:nvPr/>
          </p:nvSpPr>
          <p:spPr>
            <a:xfrm>
              <a:off x="904945" y="579844"/>
              <a:ext cx="65594" cy="65594"/>
            </a:xfrm>
            <a:prstGeom prst="ellipse">
              <a:avLst/>
            </a:prstGeom>
            <a:solidFill>
              <a:schemeClr val="accent1">
                <a:alpha val="20000"/>
              </a:schemeClr>
            </a:solidFill>
          </p:spPr>
        </p:sp>
        <p:sp>
          <p:nvSpPr>
            <p:cNvPr id="36" name="AutoShape 36"/>
            <p:cNvSpPr/>
            <p:nvPr/>
          </p:nvSpPr>
          <p:spPr>
            <a:xfrm>
              <a:off x="454963" y="684489"/>
              <a:ext cx="84147" cy="84147"/>
            </a:xfrm>
            <a:prstGeom prst="ellipse">
              <a:avLst/>
            </a:prstGeom>
            <a:solidFill>
              <a:schemeClr val="accent1">
                <a:alpha val="100000"/>
              </a:schemeClr>
            </a:solidFill>
          </p:spPr>
        </p:sp>
        <p:sp>
          <p:nvSpPr>
            <p:cNvPr id="37" name="AutoShape 37"/>
            <p:cNvSpPr/>
            <p:nvPr/>
          </p:nvSpPr>
          <p:spPr>
            <a:xfrm>
              <a:off x="575049" y="691064"/>
              <a:ext cx="78137" cy="78137"/>
            </a:xfrm>
            <a:prstGeom prst="ellipse">
              <a:avLst/>
            </a:prstGeom>
            <a:solidFill>
              <a:schemeClr val="accent1">
                <a:alpha val="80000"/>
              </a:schemeClr>
            </a:solidFill>
          </p:spPr>
        </p:sp>
        <p:sp>
          <p:nvSpPr>
            <p:cNvPr id="38" name="AutoShape 38"/>
            <p:cNvSpPr/>
            <p:nvPr/>
          </p:nvSpPr>
          <p:spPr>
            <a:xfrm>
              <a:off x="689125" y="692781"/>
              <a:ext cx="74704" cy="74704"/>
            </a:xfrm>
            <a:prstGeom prst="ellipse">
              <a:avLst/>
            </a:prstGeom>
            <a:solidFill>
              <a:schemeClr val="accent1">
                <a:alpha val="60000"/>
              </a:schemeClr>
            </a:solidFill>
          </p:spPr>
        </p:sp>
        <p:sp>
          <p:nvSpPr>
            <p:cNvPr id="39" name="AutoShape 39"/>
            <p:cNvSpPr/>
            <p:nvPr/>
          </p:nvSpPr>
          <p:spPr>
            <a:xfrm>
              <a:off x="799768" y="701751"/>
              <a:ext cx="69238" cy="69238"/>
            </a:xfrm>
            <a:prstGeom prst="ellipse">
              <a:avLst/>
            </a:prstGeom>
            <a:solidFill>
              <a:schemeClr val="accent1">
                <a:alpha val="40000"/>
              </a:schemeClr>
            </a:solidFill>
          </p:spPr>
        </p:sp>
        <p:sp>
          <p:nvSpPr>
            <p:cNvPr id="40" name="AutoShape 40"/>
            <p:cNvSpPr/>
            <p:nvPr/>
          </p:nvSpPr>
          <p:spPr>
            <a:xfrm>
              <a:off x="904945" y="697618"/>
              <a:ext cx="65594" cy="65594"/>
            </a:xfrm>
            <a:prstGeom prst="ellipse">
              <a:avLst/>
            </a:prstGeom>
            <a:solidFill>
              <a:schemeClr val="accent1">
                <a:alpha val="20000"/>
              </a:schemeClr>
            </a:solidFill>
          </p:spPr>
        </p:sp>
        <p:sp>
          <p:nvSpPr>
            <p:cNvPr id="41" name="TextBox 41"/>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经费报销注意事项</a:t>
              </a:r>
              <a:endPar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
        <p:nvSpPr>
          <p:cNvPr id="42" name="TextBox 42"/>
          <p:cNvSpPr txBox="1"/>
          <p:nvPr>
            <p:custDataLst>
              <p:tags r:id="rId20"/>
            </p:custDataLst>
          </p:nvPr>
        </p:nvSpPr>
        <p:spPr>
          <a:xfrm>
            <a:off x="633255" y="3095625"/>
            <a:ext cx="2553653" cy="1082789"/>
          </a:xfrm>
          <a:prstGeom prst="rect">
            <a:avLst/>
          </a:prstGeom>
        </p:spPr>
        <p:txBody>
          <a:bodyPr vert="horz" wrap="square" lIns="91440" tIns="45720" rIns="91440" bIns="45720" rtlCol="0" anchor="ctr" anchorCtr="0">
            <a:noAutofit/>
          </a:bodyPr>
          <a:lstStyle/>
          <a:p>
            <a:pPr algn="r">
              <a:lnSpc>
                <a:spcPct val="150000"/>
              </a:lnSpc>
              <a:spcBef>
                <a:spcPts val="375"/>
              </a:spcBef>
            </a:pPr>
            <a:r>
              <a:rPr lang="zh-CN" altLang="en-US" sz="1200">
                <a:solidFill>
                  <a:schemeClr val="dk1">
                    <a:alpha val="100000"/>
                  </a:schemeClr>
                </a:solidFill>
                <a:latin typeface="微软雅黑" panose="020B0503020204020204" charset="-122"/>
                <a:ea typeface="微软雅黑" panose="020B0503020204020204" charset="-122"/>
                <a:cs typeface="微软雅黑" panose="020B0503020204020204" charset="-122"/>
              </a:rPr>
              <a:t>项目经费支出预算表（附表</a:t>
            </a:r>
            <a:r>
              <a:rPr lang="en-US" altLang="zh-CN" sz="1200">
                <a:solidFill>
                  <a:schemeClr val="dk1">
                    <a:alpha val="100000"/>
                  </a:schemeClr>
                </a:solidFill>
                <a:latin typeface="微软雅黑" panose="020B0503020204020204" charset="-122"/>
                <a:ea typeface="微软雅黑" panose="020B0503020204020204" charset="-122"/>
                <a:cs typeface="微软雅黑" panose="020B0503020204020204" charset="-122"/>
              </a:rPr>
              <a:t>1</a:t>
            </a:r>
            <a:r>
              <a:rPr lang="zh-CN" altLang="en-US" sz="1200">
                <a:solidFill>
                  <a:schemeClr val="dk1">
                    <a:alpha val="100000"/>
                  </a:schemeClr>
                </a:solidFill>
                <a:latin typeface="微软雅黑" panose="020B0503020204020204" charset="-122"/>
                <a:ea typeface="微软雅黑" panose="020B0503020204020204" charset="-122"/>
                <a:cs typeface="微软雅黑" panose="020B0503020204020204" charset="-122"/>
              </a:rPr>
              <a:t>），由各科研团队编制，并报科研处审定后，连同横向科研项目补充合同一起送交一份给代理记账机</a:t>
            </a:r>
            <a:r>
              <a:rPr lang="zh-CN" altLang="en-US" sz="1200">
                <a:solidFill>
                  <a:schemeClr val="dk1">
                    <a:alpha val="100000"/>
                  </a:schemeClr>
                </a:solidFill>
                <a:latin typeface="微软雅黑" panose="020B0503020204020204" charset="-122"/>
                <a:ea typeface="微软雅黑" panose="020B0503020204020204" charset="-122"/>
                <a:cs typeface="微软雅黑" panose="020B0503020204020204" charset="-122"/>
                <a:sym typeface="+mn-ea"/>
              </a:rPr>
              <a:t>构。</a:t>
            </a:r>
            <a:endParaRPr lang="zh-CN" altLang="en-US" sz="1200">
              <a:solidFill>
                <a:schemeClr val="dk1">
                  <a:alpha val="10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43" name="TextBox 43"/>
          <p:cNvSpPr txBox="1"/>
          <p:nvPr>
            <p:custDataLst>
              <p:tags r:id="rId21"/>
            </p:custDataLst>
          </p:nvPr>
        </p:nvSpPr>
        <p:spPr>
          <a:xfrm>
            <a:off x="9030335" y="2590800"/>
            <a:ext cx="2553970" cy="1776095"/>
          </a:xfrm>
          <a:prstGeom prst="rect">
            <a:avLst/>
          </a:prstGeom>
        </p:spPr>
        <p:txBody>
          <a:bodyPr vert="horz" wrap="square" lIns="91440" tIns="45720" rIns="91440" bIns="45720" rtlCol="0" anchor="t" anchorCtr="0">
            <a:noAutofit/>
          </a:bodyPr>
          <a:lstStyle/>
          <a:p>
            <a:pPr algn="l">
              <a:lnSpc>
                <a:spcPct val="150000"/>
              </a:lnSpc>
              <a:spcBef>
                <a:spcPts val="375"/>
              </a:spcBef>
            </a:pPr>
            <a:r>
              <a:rPr lang="zh-CN" altLang="en-US" sz="1200">
                <a:solidFill>
                  <a:schemeClr val="tx1"/>
                </a:solidFill>
                <a:effectLst/>
                <a:latin typeface="微软雅黑" panose="020B0503020204020204" charset="-122"/>
                <a:ea typeface="微软雅黑" panose="020B0503020204020204" charset="-122"/>
                <a:cs typeface="微软雅黑" panose="020B0503020204020204" charset="-122"/>
                <a:sym typeface="+mn-ea"/>
              </a:rPr>
              <a:t>坚持“先预算、后开支”的原则，如果实际开支确需超出预算项目的范围和预算额度时，科研团队必须编制《经费支出预算调整表》（附表3）报科研处审定后再执行，否则，就不能报账进行会计核算。</a:t>
            </a:r>
            <a:endParaRPr lang="zh-CN" altLang="en-US" sz="1200">
              <a:solidFill>
                <a:schemeClr val="tx1"/>
              </a:solidFill>
              <a:effectLst/>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0.xml><?xml version="1.0" encoding="utf-8"?>
<p:tagLst xmlns:p="http://schemas.openxmlformats.org/presentationml/2006/main">
  <p:tag name="KSO_WM_DIAGRAM_VIRTUALLY_FRAME" val="{&quot;height&quot;:341.08047244094485,&quot;left&quot;:77.20976377952755,&quot;top&quot;:109.69976377952756,&quot;width&quot;:806.4455118110236}"/>
</p:tagLst>
</file>

<file path=ppt/tags/tag100.xml><?xml version="1.0" encoding="utf-8"?>
<p:tagLst xmlns:p="http://schemas.openxmlformats.org/presentationml/2006/main">
  <p:tag name="KSO_WM_DIAGRAM_VIRTUALLY_FRAME" val="{&quot;height&quot;:611.3168503937007,&quot;left&quot;:56.36661417322834,&quot;top&quot;:108.57811023622048,&quot;width&quot;:852.7529921259844}"/>
</p:tagLst>
</file>

<file path=ppt/tags/tag101.xml><?xml version="1.0" encoding="utf-8"?>
<p:tagLst xmlns:p="http://schemas.openxmlformats.org/presentationml/2006/main">
  <p:tag name="KSO_WM_DIAGRAM_VIRTUALLY_FRAME" val="{&quot;height&quot;:611.3168503937007,&quot;left&quot;:56.36661417322834,&quot;top&quot;:108.57811023622048,&quot;width&quot;:852.7529921259844}"/>
</p:tagLst>
</file>

<file path=ppt/tags/tag102.xml><?xml version="1.0" encoding="utf-8"?>
<p:tagLst xmlns:p="http://schemas.openxmlformats.org/presentationml/2006/main">
  <p:tag name="KSO_WM_DIAGRAM_VIRTUALLY_FRAME" val="{&quot;height&quot;:611.3168503937007,&quot;left&quot;:56.36661417322834,&quot;top&quot;:108.57811023622048,&quot;width&quot;:852.7529921259844}"/>
</p:tagLst>
</file>

<file path=ppt/tags/tag103.xml><?xml version="1.0" encoding="utf-8"?>
<p:tagLst xmlns:p="http://schemas.openxmlformats.org/presentationml/2006/main">
  <p:tag name="KSO_WM_DIAGRAM_VIRTUALLY_FRAME" val="{&quot;height&quot;:611.3168503937007,&quot;left&quot;:56.36661417322834,&quot;top&quot;:108.57811023622048,&quot;width&quot;:852.7529921259844}"/>
</p:tagLst>
</file>

<file path=ppt/tags/tag104.xml><?xml version="1.0" encoding="utf-8"?>
<p:tagLst xmlns:p="http://schemas.openxmlformats.org/presentationml/2006/main">
  <p:tag name="KSO_WM_DIAGRAM_VIRTUALLY_FRAME" val="{&quot;height&quot;:611.3168503937007,&quot;left&quot;:56.36661417322834,&quot;top&quot;:108.57811023622048,&quot;width&quot;:852.7529921259844}"/>
</p:tagLst>
</file>

<file path=ppt/tags/tag105.xml><?xml version="1.0" encoding="utf-8"?>
<p:tagLst xmlns:p="http://schemas.openxmlformats.org/presentationml/2006/main">
  <p:tag name="KSO_WM_DIAGRAM_VIRTUALLY_FRAME" val="{&quot;height&quot;:611.3168503937007,&quot;left&quot;:56.36661417322834,&quot;top&quot;:108.57811023622048,&quot;width&quot;:852.7529921259844}"/>
</p:tagLst>
</file>

<file path=ppt/tags/tag106.xml><?xml version="1.0" encoding="utf-8"?>
<p:tagLst xmlns:p="http://schemas.openxmlformats.org/presentationml/2006/main">
  <p:tag name="KSO_WM_DIAGRAM_VIRTUALLY_FRAME" val="{&quot;height&quot;:611.3168503937007,&quot;left&quot;:56.36661417322834,&quot;top&quot;:108.57811023622048,&quot;width&quot;:852.7529921259844}"/>
</p:tagLst>
</file>

<file path=ppt/tags/tag107.xml><?xml version="1.0" encoding="utf-8"?>
<p:tagLst xmlns:p="http://schemas.openxmlformats.org/presentationml/2006/main">
  <p:tag name="KSO_WM_DIAGRAM_VIRTUALLY_FRAME" val="{&quot;height&quot;:611.3168503937007,&quot;left&quot;:56.36661417322834,&quot;top&quot;:108.57811023622048,&quot;width&quot;:852.7529921259844}"/>
</p:tagLst>
</file>

<file path=ppt/tags/tag108.xml><?xml version="1.0" encoding="utf-8"?>
<p:tagLst xmlns:p="http://schemas.openxmlformats.org/presentationml/2006/main">
  <p:tag name="KSO_WM_DIAGRAM_VIRTUALLY_FRAME" val="{&quot;height&quot;:376.20346456692914,&quot;left&quot;:388.6544881889764,&quot;top&quot;:121.14826771653543,&quot;width&quot;:537.1525984251969}"/>
</p:tagLst>
</file>

<file path=ppt/tags/tag109.xml><?xml version="1.0" encoding="utf-8"?>
<p:tagLst xmlns:p="http://schemas.openxmlformats.org/presentationml/2006/main">
  <p:tag name="KSO_WM_DIAGRAM_VIRTUALLY_FRAME" val="{&quot;height&quot;:376.20346456692914,&quot;left&quot;:388.6544881889764,&quot;top&quot;:121.14826771653543,&quot;width&quot;:537.1525984251969}"/>
</p:tagLst>
</file>

<file path=ppt/tags/tag11.xml><?xml version="1.0" encoding="utf-8"?>
<p:tagLst xmlns:p="http://schemas.openxmlformats.org/presentationml/2006/main">
  <p:tag name="KSO_WM_DIAGRAM_VIRTUALLY_FRAME" val="{&quot;height&quot;:341.08047244094485,&quot;left&quot;:77.20976377952755,&quot;top&quot;:109.69976377952756,&quot;width&quot;:806.4455118110236}"/>
</p:tagLst>
</file>

<file path=ppt/tags/tag110.xml><?xml version="1.0" encoding="utf-8"?>
<p:tagLst xmlns:p="http://schemas.openxmlformats.org/presentationml/2006/main">
  <p:tag name="KSO_WM_DIAGRAM_VIRTUALLY_FRAME" val="{&quot;height&quot;:376.20346456692914,&quot;left&quot;:388.6544881889764,&quot;top&quot;:121.14826771653543,&quot;width&quot;:537.1525984251969}"/>
</p:tagLst>
</file>

<file path=ppt/tags/tag111.xml><?xml version="1.0" encoding="utf-8"?>
<p:tagLst xmlns:p="http://schemas.openxmlformats.org/presentationml/2006/main">
  <p:tag name="KSO_WM_DIAGRAM_VIRTUALLY_FRAME" val="{&quot;height&quot;:376.20346456692914,&quot;left&quot;:388.6544881889764,&quot;top&quot;:121.14826771653543,&quot;width&quot;:537.1525984251969}"/>
</p:tagLst>
</file>

<file path=ppt/tags/tag112.xml><?xml version="1.0" encoding="utf-8"?>
<p:tagLst xmlns:p="http://schemas.openxmlformats.org/presentationml/2006/main">
  <p:tag name="KSO_WM_DIAGRAM_VIRTUALLY_FRAME" val="{&quot;height&quot;:376.20346456692914,&quot;left&quot;:388.6544881889764,&quot;top&quot;:121.14826771653543,&quot;width&quot;:537.1525984251969}"/>
</p:tagLst>
</file>

<file path=ppt/tags/tag113.xml><?xml version="1.0" encoding="utf-8"?>
<p:tagLst xmlns:p="http://schemas.openxmlformats.org/presentationml/2006/main">
  <p:tag name="KSO_WM_DIAGRAM_VIRTUALLY_FRAME" val="{&quot;height&quot;:376.20346456692914,&quot;left&quot;:388.6544881889764,&quot;top&quot;:121.14826771653543,&quot;width&quot;:537.1525984251969}"/>
</p:tagLst>
</file>

<file path=ppt/tags/tag114.xml><?xml version="1.0" encoding="utf-8"?>
<p:tagLst xmlns:p="http://schemas.openxmlformats.org/presentationml/2006/main">
  <p:tag name="KSO_WM_DIAGRAM_VIRTUALLY_FRAME" val="{&quot;height&quot;:376.20346456692914,&quot;left&quot;:388.6544881889764,&quot;top&quot;:121.14826771653543,&quot;width&quot;:537.1525984251969}"/>
</p:tagLst>
</file>

<file path=ppt/tags/tag115.xml><?xml version="1.0" encoding="utf-8"?>
<p:tagLst xmlns:p="http://schemas.openxmlformats.org/presentationml/2006/main">
  <p:tag name="KSO_WM_DIAGRAM_VIRTUALLY_FRAME" val="{&quot;height&quot;:376.20346456692914,&quot;left&quot;:388.6544881889764,&quot;top&quot;:121.14826771653543,&quot;width&quot;:537.1525984251969}"/>
</p:tagLst>
</file>

<file path=ppt/tags/tag116.xml><?xml version="1.0" encoding="utf-8"?>
<p:tagLst xmlns:p="http://schemas.openxmlformats.org/presentationml/2006/main">
  <p:tag name="KSO_WM_DIAGRAM_VIRTUALLY_FRAME" val="{&quot;height&quot;:376.20346456692914,&quot;left&quot;:388.6544881889764,&quot;top&quot;:121.14826771653543,&quot;width&quot;:537.1525984251969}"/>
</p:tagLst>
</file>

<file path=ppt/tags/tag117.xml><?xml version="1.0" encoding="utf-8"?>
<p:tagLst xmlns:p="http://schemas.openxmlformats.org/presentationml/2006/main">
  <p:tag name="KSO_WM_DIAGRAM_VIRTUALLY_FRAME" val="{&quot;height&quot;:349.3333858267717,&quot;left&quot;:55.54732283464567,&quot;top&quot;:147.5,&quot;width&quot;:854}"/>
</p:tagLst>
</file>

<file path=ppt/tags/tag118.xml><?xml version="1.0" encoding="utf-8"?>
<p:tagLst xmlns:p="http://schemas.openxmlformats.org/presentationml/2006/main">
  <p:tag name="KSO_WM_DIAGRAM_VIRTUALLY_FRAME" val="{&quot;height&quot;:349.3333858267717,&quot;left&quot;:55.54732283464567,&quot;top&quot;:147.5,&quot;width&quot;:854}"/>
</p:tagLst>
</file>

<file path=ppt/tags/tag119.xml><?xml version="1.0" encoding="utf-8"?>
<p:tagLst xmlns:p="http://schemas.openxmlformats.org/presentationml/2006/main">
  <p:tag name="KSO_WM_DIAGRAM_VIRTUALLY_FRAME" val="{&quot;height&quot;:349.3333858267717,&quot;left&quot;:55.54732283464567,&quot;top&quot;:147.5,&quot;width&quot;:854}"/>
</p:tagLst>
</file>

<file path=ppt/tags/tag12.xml><?xml version="1.0" encoding="utf-8"?>
<p:tagLst xmlns:p="http://schemas.openxmlformats.org/presentationml/2006/main">
  <p:tag name="KSO_WM_DIAGRAM_VIRTUALLY_FRAME" val="{&quot;height&quot;:341.08047244094485,&quot;left&quot;:77.20976377952755,&quot;top&quot;:109.69976377952756,&quot;width&quot;:806.4455118110236}"/>
</p:tagLst>
</file>

<file path=ppt/tags/tag120.xml><?xml version="1.0" encoding="utf-8"?>
<p:tagLst xmlns:p="http://schemas.openxmlformats.org/presentationml/2006/main">
  <p:tag name="KSO_WM_DIAGRAM_VIRTUALLY_FRAME" val="{&quot;height&quot;:349.3333858267717,&quot;left&quot;:55.54732283464567,&quot;top&quot;:147.5,&quot;width&quot;:854}"/>
</p:tagLst>
</file>

<file path=ppt/tags/tag121.xml><?xml version="1.0" encoding="utf-8"?>
<p:tagLst xmlns:p="http://schemas.openxmlformats.org/presentationml/2006/main">
  <p:tag name="KSO_WM_DIAGRAM_VIRTUALLY_FRAME" val="{&quot;height&quot;:349.3333858267717,&quot;left&quot;:55.54732283464567,&quot;top&quot;:147.5,&quot;width&quot;:854}"/>
</p:tagLst>
</file>

<file path=ppt/tags/tag122.xml><?xml version="1.0" encoding="utf-8"?>
<p:tagLst xmlns:p="http://schemas.openxmlformats.org/presentationml/2006/main">
  <p:tag name="KSO_WM_DIAGRAM_VIRTUALLY_FRAME" val="{&quot;height&quot;:349.3333858267717,&quot;left&quot;:55.54732283464567,&quot;top&quot;:147.5,&quot;width&quot;:854}"/>
</p:tagLst>
</file>

<file path=ppt/tags/tag123.xml><?xml version="1.0" encoding="utf-8"?>
<p:tagLst xmlns:p="http://schemas.openxmlformats.org/presentationml/2006/main">
  <p:tag name="KSO_WM_DIAGRAM_VIRTUALLY_FRAME" val="{&quot;height&quot;:349.3333858267717,&quot;left&quot;:55.54732283464567,&quot;top&quot;:147.5,&quot;width&quot;:854}"/>
</p:tagLst>
</file>

<file path=ppt/tags/tag124.xml><?xml version="1.0" encoding="utf-8"?>
<p:tagLst xmlns:p="http://schemas.openxmlformats.org/presentationml/2006/main">
  <p:tag name="KSO_WM_DIAGRAM_VIRTUALLY_FRAME" val="{&quot;height&quot;:349.3333858267717,&quot;left&quot;:55.54732283464567,&quot;top&quot;:147.5,&quot;width&quot;:854}"/>
</p:tagLst>
</file>

<file path=ppt/tags/tag125.xml><?xml version="1.0" encoding="utf-8"?>
<p:tagLst xmlns:p="http://schemas.openxmlformats.org/presentationml/2006/main">
  <p:tag name="KSO_WM_DIAGRAM_VIRTUALLY_FRAME" val="{&quot;height&quot;:349.3333858267717,&quot;left&quot;:55.54732283464567,&quot;top&quot;:147.5,&quot;width&quot;:854}"/>
</p:tagLst>
</file>

<file path=ppt/tags/tag126.xml><?xml version="1.0" encoding="utf-8"?>
<p:tagLst xmlns:p="http://schemas.openxmlformats.org/presentationml/2006/main">
  <p:tag name="KSO_WM_DIAGRAM_VIRTUALLY_FRAME" val="{&quot;height&quot;:349.3333858267717,&quot;left&quot;:55.54732283464567,&quot;top&quot;:147.5,&quot;width&quot;:854}"/>
</p:tagLst>
</file>

<file path=ppt/tags/tag127.xml><?xml version="1.0" encoding="utf-8"?>
<p:tagLst xmlns:p="http://schemas.openxmlformats.org/presentationml/2006/main">
  <p:tag name="KSO_WM_DIAGRAM_VIRTUALLY_FRAME" val="{&quot;height&quot;:349.3333858267717,&quot;left&quot;:55.54732283464567,&quot;top&quot;:147.5,&quot;width&quot;:854}"/>
</p:tagLst>
</file>

<file path=ppt/tags/tag128.xml><?xml version="1.0" encoding="utf-8"?>
<p:tagLst xmlns:p="http://schemas.openxmlformats.org/presentationml/2006/main">
  <p:tag name="KSO_WM_DIAGRAM_VIRTUALLY_FRAME" val="{&quot;height&quot;:349.3333858267717,&quot;left&quot;:55.54732283464567,&quot;top&quot;:147.5,&quot;width&quot;:854}"/>
</p:tagLst>
</file>

<file path=ppt/tags/tag129.xml><?xml version="1.0" encoding="utf-8"?>
<p:tagLst xmlns:p="http://schemas.openxmlformats.org/presentationml/2006/main">
  <p:tag name="KSO_WM_DIAGRAM_VIRTUALLY_FRAME" val="{&quot;height&quot;:349.3333858267717,&quot;left&quot;:55.54732283464567,&quot;top&quot;:147.5,&quot;width&quot;:854}"/>
</p:tagLst>
</file>

<file path=ppt/tags/tag13.xml><?xml version="1.0" encoding="utf-8"?>
<p:tagLst xmlns:p="http://schemas.openxmlformats.org/presentationml/2006/main">
  <p:tag name="KSO_WM_DIAGRAM_VIRTUALLY_FRAME" val="{&quot;height&quot;:341.08047244094485,&quot;left&quot;:77.20976377952755,&quot;top&quot;:109.69976377952756,&quot;width&quot;:806.4455118110236}"/>
</p:tagLst>
</file>

<file path=ppt/tags/tag130.xml><?xml version="1.0" encoding="utf-8"?>
<p:tagLst xmlns:p="http://schemas.openxmlformats.org/presentationml/2006/main">
  <p:tag name="KSO_WM_DIAGRAM_VIRTUALLY_FRAME" val="{&quot;height&quot;:349.3333858267717,&quot;left&quot;:55.54732283464567,&quot;top&quot;:147.5,&quot;width&quot;:854}"/>
</p:tagLst>
</file>

<file path=ppt/tags/tag131.xml><?xml version="1.0" encoding="utf-8"?>
<p:tagLst xmlns:p="http://schemas.openxmlformats.org/presentationml/2006/main">
  <p:tag name="KSO_WM_DIAGRAM_VIRTUALLY_FRAME" val="{&quot;height&quot;:349.3333858267717,&quot;left&quot;:55.54732283464567,&quot;top&quot;:147.5,&quot;width&quot;:854}"/>
</p:tagLst>
</file>

<file path=ppt/tags/tag132.xml><?xml version="1.0" encoding="utf-8"?>
<p:tagLst xmlns:p="http://schemas.openxmlformats.org/presentationml/2006/main">
  <p:tag name="KSO_WM_DIAGRAM_VIRTUALLY_FRAME" val="{&quot;height&quot;:349.3333858267717,&quot;left&quot;:55.54732283464567,&quot;top&quot;:147.5,&quot;width&quot;:854}"/>
</p:tagLst>
</file>

<file path=ppt/tags/tag133.xml><?xml version="1.0" encoding="utf-8"?>
<p:tagLst xmlns:p="http://schemas.openxmlformats.org/presentationml/2006/main">
  <p:tag name="KSO_WM_DIAGRAM_VIRTUALLY_FRAME" val="{&quot;height&quot;:349.3333858267717,&quot;left&quot;:55.54732283464567,&quot;top&quot;:147.5,&quot;width&quot;:854}"/>
</p:tagLst>
</file>

<file path=ppt/tags/tag134.xml><?xml version="1.0" encoding="utf-8"?>
<p:tagLst xmlns:p="http://schemas.openxmlformats.org/presentationml/2006/main">
  <p:tag name="KSO_WM_DIAGRAM_VIRTUALLY_FRAME" val="{&quot;height&quot;:349.3333858267717,&quot;left&quot;:55.54732283464567,&quot;top&quot;:147.5,&quot;width&quot;:854}"/>
</p:tagLst>
</file>

<file path=ppt/tags/tag135.xml><?xml version="1.0" encoding="utf-8"?>
<p:tagLst xmlns:p="http://schemas.openxmlformats.org/presentationml/2006/main">
  <p:tag name="KSO_WM_DIAGRAM_VIRTUALLY_FRAME" val="{&quot;height&quot;:349.3333858267717,&quot;left&quot;:55.54732283464567,&quot;top&quot;:147.5,&quot;width&quot;:854}"/>
</p:tagLst>
</file>

<file path=ppt/tags/tag136.xml><?xml version="1.0" encoding="utf-8"?>
<p:tagLst xmlns:p="http://schemas.openxmlformats.org/presentationml/2006/main">
  <p:tag name="KSO_WM_DIAGRAM_VIRTUALLY_FRAME" val="{&quot;height&quot;:349.3333858267717,&quot;left&quot;:55.54732283464567,&quot;top&quot;:147.5,&quot;width&quot;:854}"/>
</p:tagLst>
</file>

<file path=ppt/tags/tag137.xml><?xml version="1.0" encoding="utf-8"?>
<p:tagLst xmlns:p="http://schemas.openxmlformats.org/presentationml/2006/main">
  <p:tag name="KSO_WM_DIAGRAM_VIRTUALLY_FRAME" val="{&quot;height&quot;:415.0445669291339,&quot;left&quot;:378.3973228346457,&quot;top&quot;:119.83858267716535,&quot;width&quot;:548.0659055118113}"/>
</p:tagLst>
</file>

<file path=ppt/tags/tag138.xml><?xml version="1.0" encoding="utf-8"?>
<p:tagLst xmlns:p="http://schemas.openxmlformats.org/presentationml/2006/main">
  <p:tag name="KSO_WM_DIAGRAM_VIRTUALLY_FRAME" val="{&quot;height&quot;:415.0445669291339,&quot;left&quot;:378.3973228346457,&quot;top&quot;:119.83858267716535,&quot;width&quot;:548.0659055118113}"/>
</p:tagLst>
</file>

<file path=ppt/tags/tag139.xml><?xml version="1.0" encoding="utf-8"?>
<p:tagLst xmlns:p="http://schemas.openxmlformats.org/presentationml/2006/main">
  <p:tag name="KSO_WM_DIAGRAM_VIRTUALLY_FRAME" val="{&quot;height&quot;:415.0445669291339,&quot;left&quot;:378.3973228346457,&quot;top&quot;:119.83858267716535,&quot;width&quot;:548.0659055118113}"/>
</p:tagLst>
</file>

<file path=ppt/tags/tag14.xml><?xml version="1.0" encoding="utf-8"?>
<p:tagLst xmlns:p="http://schemas.openxmlformats.org/presentationml/2006/main">
  <p:tag name="KSO_WM_DIAGRAM_VIRTUALLY_FRAME" val="{&quot;height&quot;:341.08047244094485,&quot;left&quot;:77.20976377952755,&quot;top&quot;:109.69976377952756,&quot;width&quot;:806.4455118110236}"/>
</p:tagLst>
</file>

<file path=ppt/tags/tag140.xml><?xml version="1.0" encoding="utf-8"?>
<p:tagLst xmlns:p="http://schemas.openxmlformats.org/presentationml/2006/main">
  <p:tag name="KSO_WM_DIAGRAM_VIRTUALLY_FRAME" val="{&quot;height&quot;:415.0445669291339,&quot;left&quot;:378.3973228346457,&quot;top&quot;:119.83858267716535,&quot;width&quot;:548.0659055118113}"/>
</p:tagLst>
</file>

<file path=ppt/tags/tag141.xml><?xml version="1.0" encoding="utf-8"?>
<p:tagLst xmlns:p="http://schemas.openxmlformats.org/presentationml/2006/main">
  <p:tag name="KSO_WM_DIAGRAM_VIRTUALLY_FRAME" val="{&quot;height&quot;:415.0445669291339,&quot;left&quot;:378.3973228346457,&quot;top&quot;:119.83858267716535,&quot;width&quot;:548.0659055118113}"/>
</p:tagLst>
</file>

<file path=ppt/tags/tag142.xml><?xml version="1.0" encoding="utf-8"?>
<p:tagLst xmlns:p="http://schemas.openxmlformats.org/presentationml/2006/main">
  <p:tag name="KSO_WM_DIAGRAM_VIRTUALLY_FRAME" val="{&quot;height&quot;:415.0445669291339,&quot;left&quot;:378.3973228346457,&quot;top&quot;:119.83858267716535,&quot;width&quot;:548.0659055118113}"/>
</p:tagLst>
</file>

<file path=ppt/tags/tag143.xml><?xml version="1.0" encoding="utf-8"?>
<p:tagLst xmlns:p="http://schemas.openxmlformats.org/presentationml/2006/main">
  <p:tag name="KSO_WM_DIAGRAM_VIRTUALLY_FRAME" val="{&quot;height&quot;:415.0445669291339,&quot;left&quot;:378.3973228346457,&quot;top&quot;:119.83858267716535,&quot;width&quot;:548.0659055118113}"/>
</p:tagLst>
</file>

<file path=ppt/tags/tag144.xml><?xml version="1.0" encoding="utf-8"?>
<p:tagLst xmlns:p="http://schemas.openxmlformats.org/presentationml/2006/main">
  <p:tag name="KSO_WM_DIAGRAM_VIRTUALLY_FRAME" val="{&quot;height&quot;:415.0445669291339,&quot;left&quot;:378.3973228346457,&quot;top&quot;:119.83858267716535,&quot;width&quot;:548.0659055118113}"/>
</p:tagLst>
</file>

<file path=ppt/tags/tag145.xml><?xml version="1.0" encoding="utf-8"?>
<p:tagLst xmlns:p="http://schemas.openxmlformats.org/presentationml/2006/main">
  <p:tag name="KSO_WM_DIAGRAM_VIRTUALLY_FRAME" val="{&quot;height&quot;:415.0445669291339,&quot;left&quot;:378.3973228346457,&quot;top&quot;:119.83858267716535,&quot;width&quot;:548.0659055118113}"/>
</p:tagLst>
</file>

<file path=ppt/tags/tag146.xml><?xml version="1.0" encoding="utf-8"?>
<p:tagLst xmlns:p="http://schemas.openxmlformats.org/presentationml/2006/main">
  <p:tag name="KSO_WM_DIAGRAM_VIRTUALLY_FRAME" val="{&quot;height&quot;:415.0445669291339,&quot;left&quot;:378.3973228346457,&quot;top&quot;:119.83858267716535,&quot;width&quot;:548.0659055118113}"/>
</p:tagLst>
</file>

<file path=ppt/tags/tag147.xml><?xml version="1.0" encoding="utf-8"?>
<p:tagLst xmlns:p="http://schemas.openxmlformats.org/presentationml/2006/main">
  <p:tag name="KSO_WM_DIAGRAM_VIRTUALLY_FRAME" val="{&quot;height&quot;:415.0445669291339,&quot;left&quot;:378.3973228346457,&quot;top&quot;:119.83858267716535,&quot;width&quot;:548.0659055118113}"/>
</p:tagLst>
</file>

<file path=ppt/tags/tag148.xml><?xml version="1.0" encoding="utf-8"?>
<p:tagLst xmlns:p="http://schemas.openxmlformats.org/presentationml/2006/main">
  <p:tag name="KSO_WM_DIAGRAM_VIRTUALLY_FRAME" val="{&quot;height&quot;:415.0445669291339,&quot;left&quot;:378.3973228346457,&quot;top&quot;:119.83858267716535,&quot;width&quot;:548.0659055118113}"/>
</p:tagLst>
</file>

<file path=ppt/tags/tag149.xml><?xml version="1.0" encoding="utf-8"?>
<p:tagLst xmlns:p="http://schemas.openxmlformats.org/presentationml/2006/main">
  <p:tag name="KSO_WM_DIAGRAM_VIRTUALLY_FRAME" val="{&quot;height&quot;:488.66566929133853,&quot;left&quot;:303.4303937007874,&quot;top&quot;:102.44078740157481,&quot;width&quot;:604.5049606299212}"/>
</p:tagLst>
</file>

<file path=ppt/tags/tag15.xml><?xml version="1.0" encoding="utf-8"?>
<p:tagLst xmlns:p="http://schemas.openxmlformats.org/presentationml/2006/main">
  <p:tag name="KSO_WM_DIAGRAM_VIRTUALLY_FRAME" val="{&quot;height&quot;:341.08047244094485,&quot;left&quot;:77.20976377952755,&quot;top&quot;:109.69976377952756,&quot;width&quot;:806.4455118110236}"/>
</p:tagLst>
</file>

<file path=ppt/tags/tag150.xml><?xml version="1.0" encoding="utf-8"?>
<p:tagLst xmlns:p="http://schemas.openxmlformats.org/presentationml/2006/main">
  <p:tag name="KSO_WM_DIAGRAM_VIRTUALLY_FRAME" val="{&quot;height&quot;:488.66566929133853,&quot;left&quot;:303.4303937007874,&quot;top&quot;:102.44078740157481,&quot;width&quot;:604.5049606299212}"/>
</p:tagLst>
</file>

<file path=ppt/tags/tag151.xml><?xml version="1.0" encoding="utf-8"?>
<p:tagLst xmlns:p="http://schemas.openxmlformats.org/presentationml/2006/main">
  <p:tag name="KSO_WM_DIAGRAM_VIRTUALLY_FRAME" val="{&quot;height&quot;:488.66566929133853,&quot;left&quot;:303.4303937007874,&quot;top&quot;:102.44078740157481,&quot;width&quot;:604.5049606299212}"/>
</p:tagLst>
</file>

<file path=ppt/tags/tag152.xml><?xml version="1.0" encoding="utf-8"?>
<p:tagLst xmlns:p="http://schemas.openxmlformats.org/presentationml/2006/main">
  <p:tag name="KSO_WM_DIAGRAM_VIRTUALLY_FRAME" val="{&quot;height&quot;:488.66566929133853,&quot;left&quot;:303.4303937007874,&quot;top&quot;:102.44078740157481,&quot;width&quot;:604.5049606299212}"/>
</p:tagLst>
</file>

<file path=ppt/tags/tag153.xml><?xml version="1.0" encoding="utf-8"?>
<p:tagLst xmlns:p="http://schemas.openxmlformats.org/presentationml/2006/main">
  <p:tag name="KSO_WM_DIAGRAM_VIRTUALLY_FRAME" val="{&quot;height&quot;:488.66566929133853,&quot;left&quot;:303.4303937007874,&quot;top&quot;:102.44078740157481,&quot;width&quot;:604.5049606299212}"/>
</p:tagLst>
</file>

<file path=ppt/tags/tag154.xml><?xml version="1.0" encoding="utf-8"?>
<p:tagLst xmlns:p="http://schemas.openxmlformats.org/presentationml/2006/main">
  <p:tag name="KSO_WM_DIAGRAM_VIRTUALLY_FRAME" val="{&quot;height&quot;:488.66566929133853,&quot;left&quot;:303.4303937007874,&quot;top&quot;:102.44078740157481,&quot;width&quot;:604.5049606299212}"/>
</p:tagLst>
</file>

<file path=ppt/tags/tag155.xml><?xml version="1.0" encoding="utf-8"?>
<p:tagLst xmlns:p="http://schemas.openxmlformats.org/presentationml/2006/main">
  <p:tag name="KSO_WM_DIAGRAM_VIRTUALLY_FRAME" val="{&quot;height&quot;:488.66566929133853,&quot;left&quot;:303.4303937007874,&quot;top&quot;:102.44078740157481,&quot;width&quot;:604.5049606299212}"/>
</p:tagLst>
</file>

<file path=ppt/tags/tag156.xml><?xml version="1.0" encoding="utf-8"?>
<p:tagLst xmlns:p="http://schemas.openxmlformats.org/presentationml/2006/main">
  <p:tag name="KSO_WM_DIAGRAM_VIRTUALLY_FRAME" val="{&quot;height&quot;:488.66566929133853,&quot;left&quot;:303.4303937007874,&quot;top&quot;:102.44078740157481,&quot;width&quot;:604.5049606299212}"/>
</p:tagLst>
</file>

<file path=ppt/tags/tag157.xml><?xml version="1.0" encoding="utf-8"?>
<p:tagLst xmlns:p="http://schemas.openxmlformats.org/presentationml/2006/main">
  <p:tag name="KSO_WM_DIAGRAM_VIRTUALLY_FRAME" val="{&quot;height&quot;:488.66566929133853,&quot;left&quot;:303.4303937007874,&quot;top&quot;:102.44078740157481,&quot;width&quot;:604.5049606299212}"/>
</p:tagLst>
</file>

<file path=ppt/tags/tag158.xml><?xml version="1.0" encoding="utf-8"?>
<p:tagLst xmlns:p="http://schemas.openxmlformats.org/presentationml/2006/main">
  <p:tag name="KSO_WM_DIAGRAM_VIRTUALLY_FRAME" val="{&quot;height&quot;:488.66566929133853,&quot;left&quot;:303.4303937007874,&quot;top&quot;:102.44078740157481,&quot;width&quot;:604.5049606299212}"/>
</p:tagLst>
</file>

<file path=ppt/tags/tag159.xml><?xml version="1.0" encoding="utf-8"?>
<p:tagLst xmlns:p="http://schemas.openxmlformats.org/presentationml/2006/main">
  <p:tag name="KSO_WM_DIAGRAM_VIRTUALLY_FRAME" val="{&quot;height&quot;:488.66566929133853,&quot;left&quot;:303.4303937007874,&quot;top&quot;:102.44078740157481,&quot;width&quot;:604.5049606299212}"/>
</p:tagLst>
</file>

<file path=ppt/tags/tag16.xml><?xml version="1.0" encoding="utf-8"?>
<p:tagLst xmlns:p="http://schemas.openxmlformats.org/presentationml/2006/main">
  <p:tag name="KSO_WM_DIAGRAM_VIRTUALLY_FRAME" val="{&quot;height&quot;:341.08047244094485,&quot;left&quot;:77.20976377952755,&quot;top&quot;:109.69976377952756,&quot;width&quot;:806.4455118110236}"/>
</p:tagLst>
</file>

<file path=ppt/tags/tag160.xml><?xml version="1.0" encoding="utf-8"?>
<p:tagLst xmlns:p="http://schemas.openxmlformats.org/presentationml/2006/main">
  <p:tag name="KSO_WM_DIAGRAM_VIRTUALLY_FRAME" val="{&quot;height&quot;:488.66566929133853,&quot;left&quot;:303.4303937007874,&quot;top&quot;:102.44078740157481,&quot;width&quot;:604.5049606299212}"/>
</p:tagLst>
</file>

<file path=ppt/tags/tag161.xml><?xml version="1.0" encoding="utf-8"?>
<p:tagLst xmlns:p="http://schemas.openxmlformats.org/presentationml/2006/main">
  <p:tag name="KSO_WM_DIAGRAM_VIRTUALLY_FRAME" val="{&quot;height&quot;:488.66566929133853,&quot;left&quot;:303.4303937007874,&quot;top&quot;:102.44078740157481,&quot;width&quot;:604.5049606299212}"/>
</p:tagLst>
</file>

<file path=ppt/tags/tag162.xml><?xml version="1.0" encoding="utf-8"?>
<p:tagLst xmlns:p="http://schemas.openxmlformats.org/presentationml/2006/main">
  <p:tag name="KSO_WM_DIAGRAM_VIRTUALLY_FRAME" val="{&quot;height&quot;:488.66566929133853,&quot;left&quot;:303.4303937007874,&quot;top&quot;:102.44078740157481,&quot;width&quot;:604.5049606299212}"/>
</p:tagLst>
</file>

<file path=ppt/tags/tag163.xml><?xml version="1.0" encoding="utf-8"?>
<p:tagLst xmlns:p="http://schemas.openxmlformats.org/presentationml/2006/main">
  <p:tag name="KSO_WM_DIAGRAM_VIRTUALLY_FRAME" val="{&quot;height&quot;:488.66566929133853,&quot;left&quot;:303.4303937007874,&quot;top&quot;:102.44078740157481,&quot;width&quot;:604.5049606299212}"/>
</p:tagLst>
</file>

<file path=ppt/tags/tag164.xml><?xml version="1.0" encoding="utf-8"?>
<p:tagLst xmlns:p="http://schemas.openxmlformats.org/presentationml/2006/main">
  <p:tag name="KSO_WM_DIAGRAM_VIRTUALLY_FRAME" val="{&quot;height&quot;:488.66566929133853,&quot;left&quot;:303.4303937007874,&quot;top&quot;:102.44078740157481,&quot;width&quot;:604.5049606299212}"/>
</p:tagLst>
</file>

<file path=ppt/tags/tag165.xml><?xml version="1.0" encoding="utf-8"?>
<p:tagLst xmlns:p="http://schemas.openxmlformats.org/presentationml/2006/main">
  <p:tag name="KSO_WM_DIAGRAM_VIRTUALLY_FRAME" val="{&quot;height&quot;:451.61629921259845,&quot;left&quot;:136.70692913385827,&quot;top&quot;:108.9,&quot;width&quot;:700.1256692913387}"/>
</p:tagLst>
</file>

<file path=ppt/tags/tag166.xml><?xml version="1.0" encoding="utf-8"?>
<p:tagLst xmlns:p="http://schemas.openxmlformats.org/presentationml/2006/main">
  <p:tag name="KSO_WM_DIAGRAM_VIRTUALLY_FRAME" val="{&quot;height&quot;:451.61629921259845,&quot;left&quot;:136.70692913385827,&quot;top&quot;:108.9,&quot;width&quot;:700.1256692913387}"/>
</p:tagLst>
</file>

<file path=ppt/tags/tag167.xml><?xml version="1.0" encoding="utf-8"?>
<p:tagLst xmlns:p="http://schemas.openxmlformats.org/presentationml/2006/main">
  <p:tag name="KSO_WM_DIAGRAM_VIRTUALLY_FRAME" val="{&quot;height&quot;:451.61629921259845,&quot;left&quot;:136.70692913385827,&quot;top&quot;:108.9,&quot;width&quot;:700.1256692913387}"/>
</p:tagLst>
</file>

<file path=ppt/tags/tag168.xml><?xml version="1.0" encoding="utf-8"?>
<p:tagLst xmlns:p="http://schemas.openxmlformats.org/presentationml/2006/main">
  <p:tag name="KSO_WM_DIAGRAM_VIRTUALLY_FRAME" val="{&quot;height&quot;:451.61629921259845,&quot;left&quot;:136.70692913385827,&quot;top&quot;:108.9,&quot;width&quot;:700.1256692913387}"/>
</p:tagLst>
</file>

<file path=ppt/tags/tag169.xml><?xml version="1.0" encoding="utf-8"?>
<p:tagLst xmlns:p="http://schemas.openxmlformats.org/presentationml/2006/main">
  <p:tag name="KSO_WM_DIAGRAM_VIRTUALLY_FRAME" val="{&quot;height&quot;:451.61629921259845,&quot;left&quot;:136.70692913385827,&quot;top&quot;:108.9,&quot;width&quot;:700.1256692913387}"/>
</p:tagLst>
</file>

<file path=ppt/tags/tag17.xml><?xml version="1.0" encoding="utf-8"?>
<p:tagLst xmlns:p="http://schemas.openxmlformats.org/presentationml/2006/main">
  <p:tag name="KSO_WM_DIAGRAM_VIRTUALLY_FRAME" val="{&quot;height&quot;:341.08047244094485,&quot;left&quot;:77.20976377952755,&quot;top&quot;:109.69976377952756,&quot;width&quot;:806.4455118110236}"/>
</p:tagLst>
</file>

<file path=ppt/tags/tag170.xml><?xml version="1.0" encoding="utf-8"?>
<p:tagLst xmlns:p="http://schemas.openxmlformats.org/presentationml/2006/main">
  <p:tag name="KSO_WM_DIAGRAM_VIRTUALLY_FRAME" val="{&quot;height&quot;:451.61629921259845,&quot;left&quot;:136.70692913385827,&quot;top&quot;:108.9,&quot;width&quot;:700.1256692913387}"/>
</p:tagLst>
</file>

<file path=ppt/tags/tag171.xml><?xml version="1.0" encoding="utf-8"?>
<p:tagLst xmlns:p="http://schemas.openxmlformats.org/presentationml/2006/main">
  <p:tag name="KSO_WM_DIAGRAM_VIRTUALLY_FRAME" val="{&quot;height&quot;:451.61629921259845,&quot;left&quot;:136.70692913385827,&quot;top&quot;:108.9,&quot;width&quot;:700.1256692913387}"/>
</p:tagLst>
</file>

<file path=ppt/tags/tag172.xml><?xml version="1.0" encoding="utf-8"?>
<p:tagLst xmlns:p="http://schemas.openxmlformats.org/presentationml/2006/main">
  <p:tag name="KSO_WM_DIAGRAM_VIRTUALLY_FRAME" val="{&quot;height&quot;:451.61629921259845,&quot;left&quot;:136.70692913385827,&quot;top&quot;:108.9,&quot;width&quot;:700.1256692913387}"/>
</p:tagLst>
</file>

<file path=ppt/tags/tag173.xml><?xml version="1.0" encoding="utf-8"?>
<p:tagLst xmlns:p="http://schemas.openxmlformats.org/presentationml/2006/main">
  <p:tag name="KSO_WM_DIAGRAM_VIRTUALLY_FRAME" val="{&quot;height&quot;:451.61629921259845,&quot;left&quot;:136.70692913385827,&quot;top&quot;:108.9,&quot;width&quot;:700.1256692913387}"/>
</p:tagLst>
</file>

<file path=ppt/tags/tag174.xml><?xml version="1.0" encoding="utf-8"?>
<p:tagLst xmlns:p="http://schemas.openxmlformats.org/presentationml/2006/main">
  <p:tag name="KSO_WM_DIAGRAM_VIRTUALLY_FRAME" val="{&quot;height&quot;:451.61629921259845,&quot;left&quot;:136.70692913385827,&quot;top&quot;:108.9,&quot;width&quot;:700.1256692913387}"/>
</p:tagLst>
</file>

<file path=ppt/tags/tag175.xml><?xml version="1.0" encoding="utf-8"?>
<p:tagLst xmlns:p="http://schemas.openxmlformats.org/presentationml/2006/main">
  <p:tag name="KSO_WM_DIAGRAM_VIRTUALLY_FRAME" val="{&quot;height&quot;:451.61629921259845,&quot;left&quot;:136.70692913385827,&quot;top&quot;:108.9,&quot;width&quot;:700.1256692913387}"/>
</p:tagLst>
</file>

<file path=ppt/tags/tag176.xml><?xml version="1.0" encoding="utf-8"?>
<p:tagLst xmlns:p="http://schemas.openxmlformats.org/presentationml/2006/main">
  <p:tag name="KSO_WM_DIAGRAM_VIRTUALLY_FRAME" val="{&quot;height&quot;:451.61629921259845,&quot;left&quot;:136.70692913385827,&quot;top&quot;:108.9,&quot;width&quot;:700.1256692913387}"/>
</p:tagLst>
</file>

<file path=ppt/tags/tag177.xml><?xml version="1.0" encoding="utf-8"?>
<p:tagLst xmlns:p="http://schemas.openxmlformats.org/presentationml/2006/main">
  <p:tag name="KSO_WM_DIAGRAM_VIRTUALLY_FRAME" val="{&quot;height&quot;:451.61629921259845,&quot;left&quot;:136.70692913385827,&quot;top&quot;:108.9,&quot;width&quot;:700.1256692913387}"/>
</p:tagLst>
</file>

<file path=ppt/tags/tag178.xml><?xml version="1.0" encoding="utf-8"?>
<p:tagLst xmlns:p="http://schemas.openxmlformats.org/presentationml/2006/main">
  <p:tag name="KSO_WM_DIAGRAM_VIRTUALLY_FRAME" val="{&quot;height&quot;:451.61629921259845,&quot;left&quot;:136.70692913385827,&quot;top&quot;:108.9,&quot;width&quot;:700.1256692913387}"/>
</p:tagLst>
</file>

<file path=ppt/tags/tag179.xml><?xml version="1.0" encoding="utf-8"?>
<p:tagLst xmlns:p="http://schemas.openxmlformats.org/presentationml/2006/main">
  <p:tag name="KSO_WM_DIAGRAM_VIRTUALLY_FRAME" val="{&quot;height&quot;:451.61629921259845,&quot;left&quot;:136.70692913385827,&quot;top&quot;:108.9,&quot;width&quot;:700.1256692913387}"/>
</p:tagLst>
</file>

<file path=ppt/tags/tag18.xml><?xml version="1.0" encoding="utf-8"?>
<p:tagLst xmlns:p="http://schemas.openxmlformats.org/presentationml/2006/main">
  <p:tag name="KSO_WM_DIAGRAM_VIRTUALLY_FRAME" val="{&quot;height&quot;:341.08047244094485,&quot;left&quot;:77.20976377952755,&quot;top&quot;:109.69976377952756,&quot;width&quot;:806.4455118110236}"/>
</p:tagLst>
</file>

<file path=ppt/tags/tag180.xml><?xml version="1.0" encoding="utf-8"?>
<p:tagLst xmlns:p="http://schemas.openxmlformats.org/presentationml/2006/main">
  <p:tag name="KSO_WM_DIAGRAM_VIRTUALLY_FRAME" val="{&quot;height&quot;:451.61629921259845,&quot;left&quot;:136.70692913385827,&quot;top&quot;:108.9,&quot;width&quot;:700.1256692913387}"/>
</p:tagLst>
</file>

<file path=ppt/tags/tag181.xml><?xml version="1.0" encoding="utf-8"?>
<p:tagLst xmlns:p="http://schemas.openxmlformats.org/presentationml/2006/main">
  <p:tag name="KSO_WM_DIAGRAM_VIRTUALLY_FRAME" val="{&quot;height&quot;:451.61629921259845,&quot;left&quot;:136.70692913385827,&quot;top&quot;:108.9,&quot;width&quot;:700.1256692913387}"/>
</p:tagLst>
</file>

<file path=ppt/tags/tag182.xml><?xml version="1.0" encoding="utf-8"?>
<p:tagLst xmlns:p="http://schemas.openxmlformats.org/presentationml/2006/main">
  <p:tag name="KSO_WM_DIAGRAM_VIRTUALLY_FRAME" val="{&quot;height&quot;:451.61629921259845,&quot;left&quot;:136.70692913385827,&quot;top&quot;:108.9,&quot;width&quot;:700.1256692913387}"/>
</p:tagLst>
</file>

<file path=ppt/tags/tag183.xml><?xml version="1.0" encoding="utf-8"?>
<p:tagLst xmlns:p="http://schemas.openxmlformats.org/presentationml/2006/main">
  <p:tag name="KSO_WM_DIAGRAM_VIRTUALLY_FRAME" val="{&quot;height&quot;:451.61629921259845,&quot;left&quot;:136.70692913385827,&quot;top&quot;:108.9,&quot;width&quot;:700.1256692913387}"/>
</p:tagLst>
</file>

<file path=ppt/tags/tag184.xml><?xml version="1.0" encoding="utf-8"?>
<p:tagLst xmlns:p="http://schemas.openxmlformats.org/presentationml/2006/main">
  <p:tag name="KSO_WM_DIAGRAM_VIRTUALLY_FRAME" val="{&quot;height&quot;:451.61629921259845,&quot;left&quot;:136.70692913385827,&quot;top&quot;:108.9,&quot;width&quot;:700.1256692913387}"/>
</p:tagLst>
</file>

<file path=ppt/tags/tag185.xml><?xml version="1.0" encoding="utf-8"?>
<p:tagLst xmlns:p="http://schemas.openxmlformats.org/presentationml/2006/main">
  <p:tag name="KSO_WM_DIAGRAM_VIRTUALLY_FRAME" val="{&quot;height&quot;:451.61629921259845,&quot;left&quot;:136.70692913385827,&quot;top&quot;:108.9,&quot;width&quot;:700.1256692913387}"/>
</p:tagLst>
</file>

<file path=ppt/tags/tag186.xml><?xml version="1.0" encoding="utf-8"?>
<p:tagLst xmlns:p="http://schemas.openxmlformats.org/presentationml/2006/main">
  <p:tag name="KSO_WM_DIAGRAM_VIRTUALLY_FRAME" val="{&quot;height&quot;:451.61629921259845,&quot;left&quot;:136.70692913385827,&quot;top&quot;:108.9,&quot;width&quot;:700.1256692913387}"/>
</p:tagLst>
</file>

<file path=ppt/tags/tag187.xml><?xml version="1.0" encoding="utf-8"?>
<p:tagLst xmlns:p="http://schemas.openxmlformats.org/presentationml/2006/main">
  <p:tag name="KSO_WM_DIAGRAM_VIRTUALLY_FRAME" val="{&quot;height&quot;:451.61629921259845,&quot;left&quot;:136.70692913385827,&quot;top&quot;:108.9,&quot;width&quot;:700.1256692913387}"/>
</p:tagLst>
</file>

<file path=ppt/tags/tag188.xml><?xml version="1.0" encoding="utf-8"?>
<p:tagLst xmlns:p="http://schemas.openxmlformats.org/presentationml/2006/main">
  <p:tag name="KSO_WM_DIAGRAM_VIRTUALLY_FRAME" val="{&quot;height&quot;:451.61629921259845,&quot;left&quot;:136.70692913385827,&quot;top&quot;:108.9,&quot;width&quot;:700.1256692913387}"/>
</p:tagLst>
</file>

<file path=ppt/tags/tag189.xml><?xml version="1.0" encoding="utf-8"?>
<p:tagLst xmlns:p="http://schemas.openxmlformats.org/presentationml/2006/main">
  <p:tag name="KSO_WM_DIAGRAM_VIRTUALLY_FRAME" val="{&quot;height&quot;:451.61629921259845,&quot;left&quot;:136.70692913385827,&quot;top&quot;:108.9,&quot;width&quot;:700.1256692913387}"/>
</p:tagLst>
</file>

<file path=ppt/tags/tag19.xml><?xml version="1.0" encoding="utf-8"?>
<p:tagLst xmlns:p="http://schemas.openxmlformats.org/presentationml/2006/main">
  <p:tag name="KSO_WM_DIAGRAM_VIRTUALLY_FRAME" val="{&quot;height&quot;:341.08047244094485,&quot;left&quot;:77.20976377952755,&quot;top&quot;:109.69976377952756,&quot;width&quot;:806.4455118110236}"/>
</p:tagLst>
</file>

<file path=ppt/tags/tag190.xml><?xml version="1.0" encoding="utf-8"?>
<p:tagLst xmlns:p="http://schemas.openxmlformats.org/presentationml/2006/main">
  <p:tag name="KSO_WM_DIAGRAM_VIRTUALLY_FRAME" val="{&quot;height&quot;:451.61629921259845,&quot;left&quot;:136.70692913385827,&quot;top&quot;:108.9,&quot;width&quot;:700.1256692913387}"/>
</p:tagLst>
</file>

<file path=ppt/tags/tag191.xml><?xml version="1.0" encoding="utf-8"?>
<p:tagLst xmlns:p="http://schemas.openxmlformats.org/presentationml/2006/main">
  <p:tag name="KSO_WM_DIAGRAM_VIRTUALLY_FRAME" val="{&quot;height&quot;:451.61629921259845,&quot;left&quot;:136.70692913385827,&quot;top&quot;:108.9,&quot;width&quot;:700.1256692913387}"/>
</p:tagLst>
</file>

<file path=ppt/tags/tag192.xml><?xml version="1.0" encoding="utf-8"?>
<p:tagLst xmlns:p="http://schemas.openxmlformats.org/presentationml/2006/main">
  <p:tag name="KSO_WM_DIAGRAM_VIRTUALLY_FRAME" val="{&quot;height&quot;:451.61629921259845,&quot;left&quot;:136.70692913385827,&quot;top&quot;:108.9,&quot;width&quot;:700.1256692913387}"/>
</p:tagLst>
</file>

<file path=ppt/tags/tag193.xml><?xml version="1.0" encoding="utf-8"?>
<p:tagLst xmlns:p="http://schemas.openxmlformats.org/presentationml/2006/main">
  <p:tag name="KSO_WM_DIAGRAM_VIRTUALLY_FRAME" val="{&quot;height&quot;:451.61629921259845,&quot;left&quot;:136.70692913385827,&quot;top&quot;:108.9,&quot;width&quot;:700.1256692913387}"/>
</p:tagLst>
</file>

<file path=ppt/tags/tag194.xml><?xml version="1.0" encoding="utf-8"?>
<p:tagLst xmlns:p="http://schemas.openxmlformats.org/presentationml/2006/main">
  <p:tag name="KSO_WM_DIAGRAM_VIRTUALLY_FRAME" val="{&quot;height&quot;:385.5181102362205,&quot;left&quot;:505.7059842519685,&quot;top&quot;:121.2328346456693,&quot;width&quot;:398.77212598425206}"/>
</p:tagLst>
</file>

<file path=ppt/tags/tag195.xml><?xml version="1.0" encoding="utf-8"?>
<p:tagLst xmlns:p="http://schemas.openxmlformats.org/presentationml/2006/main">
  <p:tag name="KSO_WM_DIAGRAM_VIRTUALLY_FRAME" val="{&quot;height&quot;:385.5181102362205,&quot;left&quot;:505.7059842519685,&quot;top&quot;:121.2328346456693,&quot;width&quot;:398.77212598425206}"/>
</p:tagLst>
</file>

<file path=ppt/tags/tag196.xml><?xml version="1.0" encoding="utf-8"?>
<p:tagLst xmlns:p="http://schemas.openxmlformats.org/presentationml/2006/main">
  <p:tag name="KSO_WM_DIAGRAM_VIRTUALLY_FRAME" val="{&quot;height&quot;:385.5181102362205,&quot;left&quot;:505.7059842519685,&quot;top&quot;:121.2328346456693,&quot;width&quot;:398.77212598425206}"/>
</p:tagLst>
</file>

<file path=ppt/tags/tag197.xml><?xml version="1.0" encoding="utf-8"?>
<p:tagLst xmlns:p="http://schemas.openxmlformats.org/presentationml/2006/main">
  <p:tag name="KSO_WM_DIAGRAM_VIRTUALLY_FRAME" val="{&quot;height&quot;:385.5181102362205,&quot;left&quot;:505.7059842519685,&quot;top&quot;:121.2328346456693,&quot;width&quot;:398.77212598425206}"/>
</p:tagLst>
</file>

<file path=ppt/tags/tag198.xml><?xml version="1.0" encoding="utf-8"?>
<p:tagLst xmlns:p="http://schemas.openxmlformats.org/presentationml/2006/main">
  <p:tag name="KSO_WM_DIAGRAM_VIRTUALLY_FRAME" val="{&quot;height&quot;:385.5181102362205,&quot;left&quot;:505.7059842519685,&quot;top&quot;:121.2328346456693,&quot;width&quot;:398.77212598425206}"/>
</p:tagLst>
</file>

<file path=ppt/tags/tag199.xml><?xml version="1.0" encoding="utf-8"?>
<p:tagLst xmlns:p="http://schemas.openxmlformats.org/presentationml/2006/main">
  <p:tag name="KSO_WM_DIAGRAM_VIRTUALLY_FRAME" val="{&quot;height&quot;:385.5181102362205,&quot;left&quot;:505.7059842519685,&quot;top&quot;:121.2328346456693,&quot;width&quot;:398.77212598425206}"/>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20.xml><?xml version="1.0" encoding="utf-8"?>
<p:tagLst xmlns:p="http://schemas.openxmlformats.org/presentationml/2006/main">
  <p:tag name="KSO_WM_DIAGRAM_VIRTUALLY_FRAME" val="{&quot;height&quot;:341.08047244094485,&quot;left&quot;:77.20976377952755,&quot;top&quot;:109.69976377952756,&quot;width&quot;:806.4455118110236}"/>
</p:tagLst>
</file>

<file path=ppt/tags/tag200.xml><?xml version="1.0" encoding="utf-8"?>
<p:tagLst xmlns:p="http://schemas.openxmlformats.org/presentationml/2006/main">
  <p:tag name="KSO_WM_DIAGRAM_VIRTUALLY_FRAME" val="{&quot;height&quot;:465.66748031496064,&quot;left&quot;:77.31,&quot;top&quot;:-3.8192913385826843,&quot;width&quot;:801.9600787401574}"/>
</p:tagLst>
</file>

<file path=ppt/tags/tag201.xml><?xml version="1.0" encoding="utf-8"?>
<p:tagLst xmlns:p="http://schemas.openxmlformats.org/presentationml/2006/main">
  <p:tag name="KSO_WM_DIAGRAM_VIRTUALLY_FRAME" val="{&quot;height&quot;:465.66748031496064,&quot;left&quot;:77.31,&quot;top&quot;:-3.8192913385826843,&quot;width&quot;:801.9600787401574}"/>
</p:tagLst>
</file>

<file path=ppt/tags/tag202.xml><?xml version="1.0" encoding="utf-8"?>
<p:tagLst xmlns:p="http://schemas.openxmlformats.org/presentationml/2006/main">
  <p:tag name="KSO_WM_DIAGRAM_VIRTUALLY_FRAME" val="{&quot;height&quot;:465.66748031496064,&quot;left&quot;:77.31,&quot;top&quot;:-3.8192913385826843,&quot;width&quot;:801.9600787401574}"/>
</p:tagLst>
</file>

<file path=ppt/tags/tag203.xml><?xml version="1.0" encoding="utf-8"?>
<p:tagLst xmlns:p="http://schemas.openxmlformats.org/presentationml/2006/main">
  <p:tag name="KSO_WM_DIAGRAM_VIRTUALLY_FRAME" val="{&quot;height&quot;:465.66748031496064,&quot;left&quot;:77.31,&quot;top&quot;:-3.8192913385826843,&quot;width&quot;:801.9600787401574}"/>
</p:tagLst>
</file>

<file path=ppt/tags/tag204.xml><?xml version="1.0" encoding="utf-8"?>
<p:tagLst xmlns:p="http://schemas.openxmlformats.org/presentationml/2006/main">
  <p:tag name="KSO_WM_DIAGRAM_VIRTUALLY_FRAME" val="{&quot;height&quot;:465.66748031496064,&quot;left&quot;:77.31,&quot;top&quot;:-3.8192913385826843,&quot;width&quot;:801.9600787401574}"/>
</p:tagLst>
</file>

<file path=ppt/tags/tag205.xml><?xml version="1.0" encoding="utf-8"?>
<p:tagLst xmlns:p="http://schemas.openxmlformats.org/presentationml/2006/main">
  <p:tag name="KSO_WM_DIAGRAM_VIRTUALLY_FRAME" val="{&quot;height&quot;:465.66748031496064,&quot;left&quot;:77.31,&quot;top&quot;:-3.8192913385826843,&quot;width&quot;:801.9600787401574}"/>
</p:tagLst>
</file>

<file path=ppt/tags/tag206.xml><?xml version="1.0" encoding="utf-8"?>
<p:tagLst xmlns:p="http://schemas.openxmlformats.org/presentationml/2006/main">
  <p:tag name="KSO_WM_DIAGRAM_VIRTUALLY_FRAME" val="{&quot;height&quot;:465.66748031496064,&quot;left&quot;:77.31,&quot;top&quot;:-3.8192913385826843,&quot;width&quot;:801.9600787401574}"/>
</p:tagLst>
</file>

<file path=ppt/tags/tag207.xml><?xml version="1.0" encoding="utf-8"?>
<p:tagLst xmlns:p="http://schemas.openxmlformats.org/presentationml/2006/main">
  <p:tag name="KSO_WM_DIAGRAM_VIRTUALLY_FRAME" val="{&quot;height&quot;:465.66748031496064,&quot;left&quot;:77.31,&quot;top&quot;:-3.8192913385826843,&quot;width&quot;:801.9600787401574}"/>
</p:tagLst>
</file>

<file path=ppt/tags/tag208.xml><?xml version="1.0" encoding="utf-8"?>
<p:tagLst xmlns:p="http://schemas.openxmlformats.org/presentationml/2006/main">
  <p:tag name="KSO_WM_DIAGRAM_VIRTUALLY_FRAME" val="{&quot;height&quot;:465.66748031496064,&quot;left&quot;:77.31,&quot;top&quot;:-3.8192913385826843,&quot;width&quot;:801.9600787401574}"/>
</p:tagLst>
</file>

<file path=ppt/tags/tag209.xml><?xml version="1.0" encoding="utf-8"?>
<p:tagLst xmlns:p="http://schemas.openxmlformats.org/presentationml/2006/main">
  <p:tag name="KSO_WM_DIAGRAM_VIRTUALLY_FRAME" val="{&quot;height&quot;:465.66748031496064,&quot;left&quot;:77.31,&quot;top&quot;:-3.8192913385826843,&quot;width&quot;:801.9600787401574}"/>
</p:tagLst>
</file>

<file path=ppt/tags/tag21.xml><?xml version="1.0" encoding="utf-8"?>
<p:tagLst xmlns:p="http://schemas.openxmlformats.org/presentationml/2006/main">
  <p:tag name="KSO_WM_DIAGRAM_VIRTUALLY_FRAME" val="{&quot;height&quot;:341.08047244094485,&quot;left&quot;:77.20976377952755,&quot;top&quot;:109.69976377952756,&quot;width&quot;:806.4455118110236}"/>
</p:tagLst>
</file>

<file path=ppt/tags/tag210.xml><?xml version="1.0" encoding="utf-8"?>
<p:tagLst xmlns:p="http://schemas.openxmlformats.org/presentationml/2006/main">
  <p:tag name="KSO_WM_DIAGRAM_VIRTUALLY_FRAME" val="{&quot;height&quot;:465.66748031496064,&quot;left&quot;:77.31,&quot;top&quot;:-3.8192913385826843,&quot;width&quot;:801.9600787401574}"/>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1201_1*d*3"/>
  <p:tag name="KSO_WM_TEMPLATE_CATEGORY" val="custom"/>
  <p:tag name="KSO_WM_TEMPLATE_INDEX" val="20231201"/>
  <p:tag name="KSO_WM_UNIT_LAYERLEVEL" val="1"/>
  <p:tag name="KSO_WM_TAG_VERSION" val="3.0"/>
  <p:tag name="KSO_WM_BEAUTIFY_FLAG" val="#wm#"/>
  <p:tag name="KSO_WM_UNIT_VALUE" val="670*950"/>
  <p:tag name="KSO_WM_UNIT_TYPE" val="d"/>
  <p:tag name="KSO_WM_UNIT_INDEX" val="3"/>
</p:tagLst>
</file>

<file path=ppt/tags/tag212.xml><?xml version="1.0" encoding="utf-8"?>
<p:tagLst xmlns:p="http://schemas.openxmlformats.org/presentationml/2006/main">
  <p:tag name="KSO_WM_DIAGRAM_VIRTUALLY_FRAME" val="{&quot;height&quot;:646.6025070335172,&quot;left&quot;:46.690866141732286,&quot;top&quot;:78.20442210034102,&quot;width&quot;:865.8927559055119}"/>
</p:tagLst>
</file>

<file path=ppt/tags/tag213.xml><?xml version="1.0" encoding="utf-8"?>
<p:tagLst xmlns:p="http://schemas.openxmlformats.org/presentationml/2006/main">
  <p:tag name="KSO_WM_DIAGRAM_VIRTUALLY_FRAME" val="{&quot;height&quot;:646.6025070335172,&quot;left&quot;:46.690866141732286,&quot;top&quot;:78.20442210034102,&quot;width&quot;:865.8927559055119}"/>
</p:tagLst>
</file>

<file path=ppt/tags/tag214.xml><?xml version="1.0" encoding="utf-8"?>
<p:tagLst xmlns:p="http://schemas.openxmlformats.org/presentationml/2006/main">
  <p:tag name="KSO_WM_DIAGRAM_VIRTUALLY_FRAME" val="{&quot;height&quot;:646.6025070335172,&quot;left&quot;:46.690866141732286,&quot;top&quot;:78.20442210034102,&quot;width&quot;:865.8927559055119}"/>
</p:tagLst>
</file>

<file path=ppt/tags/tag215.xml><?xml version="1.0" encoding="utf-8"?>
<p:tagLst xmlns:p="http://schemas.openxmlformats.org/presentationml/2006/main">
  <p:tag name="KSO_WM_DIAGRAM_VIRTUALLY_FRAME" val="{&quot;height&quot;:646.6025070335172,&quot;left&quot;:46.690866141732286,&quot;top&quot;:78.20442210034102,&quot;width&quot;:865.8927559055119}"/>
</p:tagLst>
</file>

<file path=ppt/tags/tag216.xml><?xml version="1.0" encoding="utf-8"?>
<p:tagLst xmlns:p="http://schemas.openxmlformats.org/presentationml/2006/main">
  <p:tag name="KSO_WM_DIAGRAM_VIRTUALLY_FRAME" val="{&quot;height&quot;:646.6025070335172,&quot;left&quot;:46.690866141732286,&quot;top&quot;:78.20442210034102,&quot;width&quot;:865.8927559055119}"/>
</p:tagLst>
</file>

<file path=ppt/tags/tag217.xml><?xml version="1.0" encoding="utf-8"?>
<p:tagLst xmlns:p="http://schemas.openxmlformats.org/presentationml/2006/main">
  <p:tag name="KSO_WM_DIAGRAM_VIRTUALLY_FRAME" val="{&quot;height&quot;:646.6025070335172,&quot;left&quot;:46.690866141732286,&quot;top&quot;:78.20442210034102,&quot;width&quot;:865.8927559055119}"/>
</p:tagLst>
</file>

<file path=ppt/tags/tag218.xml><?xml version="1.0" encoding="utf-8"?>
<p:tagLst xmlns:p="http://schemas.openxmlformats.org/presentationml/2006/main">
  <p:tag name="KSO_WM_DIAGRAM_VIRTUALLY_FRAME" val="{&quot;height&quot;:646.6025070335172,&quot;left&quot;:46.690866141732286,&quot;top&quot;:78.20442210034102,&quot;width&quot;:865.8927559055119}"/>
</p:tagLst>
</file>

<file path=ppt/tags/tag219.xml><?xml version="1.0" encoding="utf-8"?>
<p:tagLst xmlns:p="http://schemas.openxmlformats.org/presentationml/2006/main">
  <p:tag name="KSO_WM_DIAGRAM_VIRTUALLY_FRAME" val="{&quot;height&quot;:646.6025070335172,&quot;left&quot;:46.690866141732286,&quot;top&quot;:78.20442210034102,&quot;width&quot;:865.8927559055119}"/>
</p:tagLst>
</file>

<file path=ppt/tags/tag22.xml><?xml version="1.0" encoding="utf-8"?>
<p:tagLst xmlns:p="http://schemas.openxmlformats.org/presentationml/2006/main">
  <p:tag name="KSO_WM_DIAGRAM_VIRTUALLY_FRAME" val="{&quot;height&quot;:341.08047244094485,&quot;left&quot;:77.20976377952755,&quot;top&quot;:109.69976377952756,&quot;width&quot;:806.4455118110236}"/>
</p:tagLst>
</file>

<file path=ppt/tags/tag220.xml><?xml version="1.0" encoding="utf-8"?>
<p:tagLst xmlns:p="http://schemas.openxmlformats.org/presentationml/2006/main">
  <p:tag name="KSO_WM_DIAGRAM_VIRTUALLY_FRAME" val="{&quot;height&quot;:646.6025070335172,&quot;left&quot;:46.690866141732286,&quot;top&quot;:78.20442210034102,&quot;width&quot;:865.8927559055119}"/>
</p:tagLst>
</file>

<file path=ppt/tags/tag221.xml><?xml version="1.0" encoding="utf-8"?>
<p:tagLst xmlns:p="http://schemas.openxmlformats.org/presentationml/2006/main">
  <p:tag name="KSO_WM_DIAGRAM_VIRTUALLY_FRAME" val="{&quot;height&quot;:646.6025070335172,&quot;left&quot;:46.690866141732286,&quot;top&quot;:78.20442210034102,&quot;width&quot;:865.8927559055119}"/>
</p:tagLst>
</file>

<file path=ppt/tags/tag222.xml><?xml version="1.0" encoding="utf-8"?>
<p:tagLst xmlns:p="http://schemas.openxmlformats.org/presentationml/2006/main">
  <p:tag name="KSO_WM_DIAGRAM_VIRTUALLY_FRAME" val="{&quot;height&quot;:646.6025070335172,&quot;left&quot;:46.690866141732286,&quot;top&quot;:78.20442210034102,&quot;width&quot;:865.8927559055119}"/>
</p:tagLst>
</file>

<file path=ppt/tags/tag223.xml><?xml version="1.0" encoding="utf-8"?>
<p:tagLst xmlns:p="http://schemas.openxmlformats.org/presentationml/2006/main">
  <p:tag name="KSO_WM_DIAGRAM_VIRTUALLY_FRAME" val="{&quot;height&quot;:646.6025070335172,&quot;left&quot;:46.690866141732286,&quot;top&quot;:78.20442210034102,&quot;width&quot;:865.8927559055119}"/>
</p:tagLst>
</file>

<file path=ppt/tags/tag224.xml><?xml version="1.0" encoding="utf-8"?>
<p:tagLst xmlns:p="http://schemas.openxmlformats.org/presentationml/2006/main">
  <p:tag name="KSO_WM_DIAGRAM_VIRTUALLY_FRAME" val="{&quot;height&quot;:646.6025070335172,&quot;left&quot;:46.690866141732286,&quot;top&quot;:78.20442210034102,&quot;width&quot;:865.8927559055119}"/>
</p:tagLst>
</file>

<file path=ppt/tags/tag225.xml><?xml version="1.0" encoding="utf-8"?>
<p:tagLst xmlns:p="http://schemas.openxmlformats.org/presentationml/2006/main">
  <p:tag name="KSO_WM_DIAGRAM_VIRTUALLY_FRAME" val="{&quot;height&quot;:646.6025070335172,&quot;left&quot;:46.690866141732286,&quot;top&quot;:78.20442210034102,&quot;width&quot;:865.8927559055119}"/>
</p:tagLst>
</file>

<file path=ppt/tags/tag226.xml><?xml version="1.0" encoding="utf-8"?>
<p:tagLst xmlns:p="http://schemas.openxmlformats.org/presentationml/2006/main">
  <p:tag name="KSO_WM_DIAGRAM_VIRTUALLY_FRAME" val="{&quot;height&quot;:646.6025070335172,&quot;left&quot;:46.690866141732286,&quot;top&quot;:78.20442210034102,&quot;width&quot;:865.8927559055119}"/>
</p:tagLst>
</file>

<file path=ppt/tags/tag227.xml><?xml version="1.0" encoding="utf-8"?>
<p:tagLst xmlns:p="http://schemas.openxmlformats.org/presentationml/2006/main">
  <p:tag name="KSO_WM_DIAGRAM_VIRTUALLY_FRAME" val="{&quot;height&quot;:646.6025070335172,&quot;left&quot;:46.690866141732286,&quot;top&quot;:78.20442210034102,&quot;width&quot;:865.8927559055119}"/>
</p:tagLst>
</file>

<file path=ppt/tags/tag228.xml><?xml version="1.0" encoding="utf-8"?>
<p:tagLst xmlns:p="http://schemas.openxmlformats.org/presentationml/2006/main">
  <p:tag name="KSO_WM_DIAGRAM_VIRTUALLY_FRAME" val="{&quot;height&quot;:646.6025070335172,&quot;left&quot;:46.690866141732286,&quot;top&quot;:78.20442210034102,&quot;width&quot;:865.8927559055119}"/>
</p:tagLst>
</file>

<file path=ppt/tags/tag229.xml><?xml version="1.0" encoding="utf-8"?>
<p:tagLst xmlns:p="http://schemas.openxmlformats.org/presentationml/2006/main">
  <p:tag name="KSO_WM_DIAGRAM_VIRTUALLY_FRAME" val="{&quot;height&quot;:646.6025070335172,&quot;left&quot;:46.690866141732286,&quot;top&quot;:78.20442210034102,&quot;width&quot;:865.8927559055119}"/>
</p:tagLst>
</file>

<file path=ppt/tags/tag23.xml><?xml version="1.0" encoding="utf-8"?>
<p:tagLst xmlns:p="http://schemas.openxmlformats.org/presentationml/2006/main">
  <p:tag name="KSO_WM_DIAGRAM_VIRTUALLY_FRAME" val="{&quot;height&quot;:341.08047244094485,&quot;left&quot;:77.20976377952755,&quot;top&quot;:109.69976377952756,&quot;width&quot;:806.4455118110236}"/>
</p:tagLst>
</file>

<file path=ppt/tags/tag230.xml><?xml version="1.0" encoding="utf-8"?>
<p:tagLst xmlns:p="http://schemas.openxmlformats.org/presentationml/2006/main">
  <p:tag name="KSO_WM_DIAGRAM_VIRTUALLY_FRAME" val="{&quot;height&quot;:406.3703149606299,&quot;left&quot;:23.918976377952756,&quot;top&quot;:79.39196850393701,&quot;width&quot;:908.9010236220472}"/>
</p:tagLst>
</file>

<file path=ppt/tags/tag231.xml><?xml version="1.0" encoding="utf-8"?>
<p:tagLst xmlns:p="http://schemas.openxmlformats.org/presentationml/2006/main">
  <p:tag name="KSO_WM_DIAGRAM_VIRTUALLY_FRAME" val="{&quot;height&quot;:406.3703149606299,&quot;left&quot;:23.918976377952756,&quot;top&quot;:79.39196850393701,&quot;width&quot;:908.9010236220472}"/>
</p:tagLst>
</file>

<file path=ppt/tags/tag232.xml><?xml version="1.0" encoding="utf-8"?>
<p:tagLst xmlns:p="http://schemas.openxmlformats.org/presentationml/2006/main">
  <p:tag name="KSO_WM_DIAGRAM_VIRTUALLY_FRAME" val="{&quot;height&quot;:406.3703149606299,&quot;left&quot;:23.918976377952756,&quot;top&quot;:79.39196850393701,&quot;width&quot;:908.9010236220472}"/>
</p:tagLst>
</file>

<file path=ppt/tags/tag233.xml><?xml version="1.0" encoding="utf-8"?>
<p:tagLst xmlns:p="http://schemas.openxmlformats.org/presentationml/2006/main">
  <p:tag name="KSO_WM_DIAGRAM_VIRTUALLY_FRAME" val="{&quot;height&quot;:406.3703149606299,&quot;left&quot;:23.918976377952756,&quot;top&quot;:79.39196850393701,&quot;width&quot;:908.9010236220472}"/>
</p:tagLst>
</file>

<file path=ppt/tags/tag234.xml><?xml version="1.0" encoding="utf-8"?>
<p:tagLst xmlns:p="http://schemas.openxmlformats.org/presentationml/2006/main">
  <p:tag name="KSO_WM_DIAGRAM_VIRTUALLY_FRAME" val="{&quot;height&quot;:406.3703149606299,&quot;left&quot;:23.918976377952756,&quot;top&quot;:79.39196850393701,&quot;width&quot;:908.9010236220472}"/>
</p:tagLst>
</file>

<file path=ppt/tags/tag235.xml><?xml version="1.0" encoding="utf-8"?>
<p:tagLst xmlns:p="http://schemas.openxmlformats.org/presentationml/2006/main">
  <p:tag name="KSO_WM_DIAGRAM_VIRTUALLY_FRAME" val="{&quot;height&quot;:406.3703149606299,&quot;left&quot;:23.918976377952756,&quot;top&quot;:79.39196850393701,&quot;width&quot;:908.9010236220472}"/>
</p:tagLst>
</file>

<file path=ppt/tags/tag236.xml><?xml version="1.0" encoding="utf-8"?>
<p:tagLst xmlns:p="http://schemas.openxmlformats.org/presentationml/2006/main">
  <p:tag name="KSO_WM_DIAGRAM_VIRTUALLY_FRAME" val="{&quot;height&quot;:406.3703149606299,&quot;left&quot;:23.918976377952756,&quot;top&quot;:79.39196850393701,&quot;width&quot;:908.9010236220472}"/>
</p:tagLst>
</file>

<file path=ppt/tags/tag237.xml><?xml version="1.0" encoding="utf-8"?>
<p:tagLst xmlns:p="http://schemas.openxmlformats.org/presentationml/2006/main">
  <p:tag name="KSO_WM_DIAGRAM_VIRTUALLY_FRAME" val="{&quot;height&quot;:406.3703149606299,&quot;left&quot;:23.918976377952756,&quot;top&quot;:79.39196850393701,&quot;width&quot;:908.9010236220472}"/>
</p:tagLst>
</file>

<file path=ppt/tags/tag238.xml><?xml version="1.0" encoding="utf-8"?>
<p:tagLst xmlns:p="http://schemas.openxmlformats.org/presentationml/2006/main">
  <p:tag name="KSO_WM_DIAGRAM_VIRTUALLY_FRAME" val="{&quot;height&quot;:406.3703149606299,&quot;left&quot;:23.918976377952756,&quot;top&quot;:79.39196850393701,&quot;width&quot;:908.9010236220472}"/>
</p:tagLst>
</file>

<file path=ppt/tags/tag239.xml><?xml version="1.0" encoding="utf-8"?>
<p:tagLst xmlns:p="http://schemas.openxmlformats.org/presentationml/2006/main">
  <p:tag name="KSO_WM_DIAGRAM_VIRTUALLY_FRAME" val="{&quot;height&quot;:406.3703149606299,&quot;left&quot;:23.918976377952756,&quot;top&quot;:79.39196850393701,&quot;width&quot;:908.9010236220472}"/>
</p:tagLst>
</file>

<file path=ppt/tags/tag24.xml><?xml version="1.0" encoding="utf-8"?>
<p:tagLst xmlns:p="http://schemas.openxmlformats.org/presentationml/2006/main">
  <p:tag name="KSO_WM_DIAGRAM_VIRTUALLY_FRAME" val="{&quot;height&quot;:422.87377952755907,&quot;left&quot;:349.2522834645669,&quot;top&quot;:87.30732283464566,&quot;width&quot;:495.5171653543306}"/>
</p:tagLst>
</file>

<file path=ppt/tags/tag240.xml><?xml version="1.0" encoding="utf-8"?>
<p:tagLst xmlns:p="http://schemas.openxmlformats.org/presentationml/2006/main">
  <p:tag name="KSO_WM_DIAGRAM_VIRTUALLY_FRAME" val="{&quot;height&quot;:406.3703149606299,&quot;left&quot;:23.918976377952756,&quot;top&quot;:79.39196850393701,&quot;width&quot;:908.9010236220472}"/>
</p:tagLst>
</file>

<file path=ppt/tags/tag241.xml><?xml version="1.0" encoding="utf-8"?>
<p:tagLst xmlns:p="http://schemas.openxmlformats.org/presentationml/2006/main">
  <p:tag name="KSO_WM_DIAGRAM_VIRTUALLY_FRAME" val="{&quot;height&quot;:406.3703149606299,&quot;left&quot;:23.918976377952756,&quot;top&quot;:79.39196850393701,&quot;width&quot;:908.9010236220472}"/>
</p:tagLst>
</file>

<file path=ppt/tags/tag242.xml><?xml version="1.0" encoding="utf-8"?>
<p:tagLst xmlns:p="http://schemas.openxmlformats.org/presentationml/2006/main">
  <p:tag name="KSO_WM_DIAGRAM_VIRTUALLY_FRAME" val="{&quot;height&quot;:406.3703149606299,&quot;left&quot;:23.918976377952756,&quot;top&quot;:79.39196850393701,&quot;width&quot;:908.9010236220472}"/>
</p:tagLst>
</file>

<file path=ppt/tags/tag243.xml><?xml version="1.0" encoding="utf-8"?>
<p:tagLst xmlns:p="http://schemas.openxmlformats.org/presentationml/2006/main">
  <p:tag name="KSO_WM_DIAGRAM_VIRTUALLY_FRAME" val="{&quot;height&quot;:406.3703149606299,&quot;left&quot;:23.918976377952756,&quot;top&quot;:79.39196850393701,&quot;width&quot;:908.9010236220472}"/>
</p:tagLst>
</file>

<file path=ppt/tags/tag244.xml><?xml version="1.0" encoding="utf-8"?>
<p:tagLst xmlns:p="http://schemas.openxmlformats.org/presentationml/2006/main">
  <p:tag name="KSO_WM_DIAGRAM_VIRTUALLY_FRAME" val="{&quot;height&quot;:406.3703149606299,&quot;left&quot;:23.918976377952756,&quot;top&quot;:79.39196850393701,&quot;width&quot;:908.9010236220472}"/>
</p:tagLst>
</file>

<file path=ppt/tags/tag245.xml><?xml version="1.0" encoding="utf-8"?>
<p:tagLst xmlns:p="http://schemas.openxmlformats.org/presentationml/2006/main">
  <p:tag name="KSO_WM_DIAGRAM_VIRTUALLY_FRAME" val="{&quot;height&quot;:406.3703149606299,&quot;left&quot;:23.918976377952756,&quot;top&quot;:79.39196850393701,&quot;width&quot;:908.9010236220472}"/>
</p:tagLst>
</file>

<file path=ppt/tags/tag246.xml><?xml version="1.0" encoding="utf-8"?>
<p:tagLst xmlns:p="http://schemas.openxmlformats.org/presentationml/2006/main">
  <p:tag name="KSO_WM_DIAGRAM_VIRTUALLY_FRAME" val="{&quot;height&quot;:406.3703149606299,&quot;left&quot;:23.918976377952756,&quot;top&quot;:79.39196850393701,&quot;width&quot;:908.9010236220472}"/>
</p:tagLst>
</file>

<file path=ppt/tags/tag247.xml><?xml version="1.0" encoding="utf-8"?>
<p:tagLst xmlns:p="http://schemas.openxmlformats.org/presentationml/2006/main">
  <p:tag name="KSO_WM_DIAGRAM_VIRTUALLY_FRAME" val="{&quot;height&quot;:406.3703149606299,&quot;left&quot;:23.918976377952756,&quot;top&quot;:79.39196850393701,&quot;width&quot;:908.9010236220472}"/>
</p:tagLst>
</file>

<file path=ppt/tags/tag248.xml><?xml version="1.0" encoding="utf-8"?>
<p:tagLst xmlns:p="http://schemas.openxmlformats.org/presentationml/2006/main">
  <p:tag name="KSO_WM_DIAGRAM_VIRTUALLY_FRAME" val="{&quot;height&quot;:406.3703149606299,&quot;left&quot;:23.918976377952756,&quot;top&quot;:79.39196850393701,&quot;width&quot;:908.9010236220472}"/>
</p:tagLst>
</file>

<file path=ppt/tags/tag249.xml><?xml version="1.0" encoding="utf-8"?>
<p:tagLst xmlns:p="http://schemas.openxmlformats.org/presentationml/2006/main">
  <p:tag name="KSO_WM_DIAGRAM_VIRTUALLY_FRAME" val="{&quot;height&quot;:406.3703149606299,&quot;left&quot;:23.918976377952756,&quot;top&quot;:79.39196850393701,&quot;width&quot;:908.9010236220472}"/>
</p:tagLst>
</file>

<file path=ppt/tags/tag25.xml><?xml version="1.0" encoding="utf-8"?>
<p:tagLst xmlns:p="http://schemas.openxmlformats.org/presentationml/2006/main">
  <p:tag name="KSO_WM_DIAGRAM_VIRTUALLY_FRAME" val="{&quot;height&quot;:422.87377952755907,&quot;left&quot;:349.2522834645669,&quot;top&quot;:87.30732283464566,&quot;width&quot;:495.5171653543306}"/>
</p:tagLst>
</file>

<file path=ppt/tags/tag250.xml><?xml version="1.0" encoding="utf-8"?>
<p:tagLst xmlns:p="http://schemas.openxmlformats.org/presentationml/2006/main">
  <p:tag name="KSO_WM_DIAGRAM_VIRTUALLY_FRAME" val="{&quot;height&quot;:406.3703149606299,&quot;left&quot;:23.918976377952756,&quot;top&quot;:79.39196850393701,&quot;width&quot;:908.9010236220472}"/>
</p:tagLst>
</file>

<file path=ppt/tags/tag251.xml><?xml version="1.0" encoding="utf-8"?>
<p:tagLst xmlns:p="http://schemas.openxmlformats.org/presentationml/2006/main">
  <p:tag name="KSO_WM_DIAGRAM_VIRTUALLY_FRAME" val="{&quot;height&quot;:406.3703149606299,&quot;left&quot;:23.918976377952756,&quot;top&quot;:79.39196850393701,&quot;width&quot;:908.9010236220472}"/>
</p:tagLst>
</file>

<file path=ppt/tags/tag252.xml><?xml version="1.0" encoding="utf-8"?>
<p:tagLst xmlns:p="http://schemas.openxmlformats.org/presentationml/2006/main">
  <p:tag name="KSO_WM_DIAGRAM_VIRTUALLY_FRAME" val="{&quot;height&quot;:406.3703149606299,&quot;left&quot;:23.918976377952756,&quot;top&quot;:79.39196850393701,&quot;width&quot;:908.9010236220472}"/>
</p:tagLst>
</file>

<file path=ppt/tags/tag253.xml><?xml version="1.0" encoding="utf-8"?>
<p:tagLst xmlns:p="http://schemas.openxmlformats.org/presentationml/2006/main">
  <p:tag name="KSO_WM_DIAGRAM_VIRTUALLY_FRAME" val="{&quot;height&quot;:355.53086614173225,&quot;left&quot;:44.379842519685035,&quot;top&quot;:110.65425196850394,&quot;width&quot;:243.31905511811024}"/>
</p:tagLst>
</file>

<file path=ppt/tags/tag254.xml><?xml version="1.0" encoding="utf-8"?>
<p:tagLst xmlns:p="http://schemas.openxmlformats.org/presentationml/2006/main">
  <p:tag name="KSO_WM_DIAGRAM_VIRTUALLY_FRAME" val="{&quot;height&quot;:355.53086614173225,&quot;left&quot;:44.379842519685035,&quot;top&quot;:110.65425196850394,&quot;width&quot;:243.31905511811024}"/>
</p:tagLst>
</file>

<file path=ppt/tags/tag255.xml><?xml version="1.0" encoding="utf-8"?>
<p:tagLst xmlns:p="http://schemas.openxmlformats.org/presentationml/2006/main">
  <p:tag name="KSO_WM_DIAGRAM_VIRTUALLY_FRAME" val="{&quot;height&quot;:355.53086614173225,&quot;left&quot;:44.379842519685035,&quot;top&quot;:110.65425196850394,&quot;width&quot;:243.31905511811024}"/>
</p:tagLst>
</file>

<file path=ppt/tags/tag256.xml><?xml version="1.0" encoding="utf-8"?>
<p:tagLst xmlns:p="http://schemas.openxmlformats.org/presentationml/2006/main">
  <p:tag name="KSO_WM_DIAGRAM_VIRTUALLY_FRAME" val="{&quot;height&quot;:355.53086614173225,&quot;left&quot;:44.379842519685035,&quot;top&quot;:110.65425196850394,&quot;width&quot;:243.31905511811024}"/>
</p:tagLst>
</file>

<file path=ppt/tags/tag257.xml><?xml version="1.0" encoding="utf-8"?>
<p:tagLst xmlns:p="http://schemas.openxmlformats.org/presentationml/2006/main">
  <p:tag name="KSO_WM_DIAGRAM_VIRTUALLY_FRAME" val="{&quot;height&quot;:376.43793868457317,&quot;left&quot;:83.96700787401575,&quot;top&quot;:86.38048651227727,&quot;width&quot;:808.2324409448818}"/>
</p:tagLst>
</file>

<file path=ppt/tags/tag258.xml><?xml version="1.0" encoding="utf-8"?>
<p:tagLst xmlns:p="http://schemas.openxmlformats.org/presentationml/2006/main">
  <p:tag name="KSO_WM_DIAGRAM_VIRTUALLY_FRAME" val="{&quot;height&quot;:376.43793868457317,&quot;left&quot;:83.96700787401575,&quot;top&quot;:86.38048651227727,&quot;width&quot;:808.2324409448818}"/>
</p:tagLst>
</file>

<file path=ppt/tags/tag259.xml><?xml version="1.0" encoding="utf-8"?>
<p:tagLst xmlns:p="http://schemas.openxmlformats.org/presentationml/2006/main">
  <p:tag name="KSO_WM_DIAGRAM_VIRTUALLY_FRAME" val="{&quot;height&quot;:376.43793868457317,&quot;left&quot;:83.96700787401575,&quot;top&quot;:86.38048651227727,&quot;width&quot;:808.2324409448818}"/>
</p:tagLst>
</file>

<file path=ppt/tags/tag26.xml><?xml version="1.0" encoding="utf-8"?>
<p:tagLst xmlns:p="http://schemas.openxmlformats.org/presentationml/2006/main">
  <p:tag name="KSO_WM_DIAGRAM_VIRTUALLY_FRAME" val="{&quot;height&quot;:422.87377952755907,&quot;left&quot;:349.2522834645669,&quot;top&quot;:87.30732283464566,&quot;width&quot;:495.5171653543306}"/>
</p:tagLst>
</file>

<file path=ppt/tags/tag260.xml><?xml version="1.0" encoding="utf-8"?>
<p:tagLst xmlns:p="http://schemas.openxmlformats.org/presentationml/2006/main">
  <p:tag name="KSO_WM_DIAGRAM_VIRTUALLY_FRAME" val="{&quot;height&quot;:376.43793868457317,&quot;left&quot;:83.96700787401575,&quot;top&quot;:86.38048651227727,&quot;width&quot;:808.2324409448818}"/>
</p:tagLst>
</file>

<file path=ppt/tags/tag261.xml><?xml version="1.0" encoding="utf-8"?>
<p:tagLst xmlns:p="http://schemas.openxmlformats.org/presentationml/2006/main">
  <p:tag name="KSO_WM_DIAGRAM_VIRTUALLY_FRAME" val="{&quot;height&quot;:376.43793868457317,&quot;left&quot;:83.96700787401575,&quot;top&quot;:86.38048651227727,&quot;width&quot;:808.2324409448818}"/>
</p:tagLst>
</file>

<file path=ppt/tags/tag262.xml><?xml version="1.0" encoding="utf-8"?>
<p:tagLst xmlns:p="http://schemas.openxmlformats.org/presentationml/2006/main">
  <p:tag name="KSO_WM_DIAGRAM_VIRTUALLY_FRAME" val="{&quot;height&quot;:376.43793868457317,&quot;left&quot;:83.96700787401575,&quot;top&quot;:86.38048651227727,&quot;width&quot;:808.2324409448818}"/>
</p:tagLst>
</file>

<file path=ppt/tags/tag263.xml><?xml version="1.0" encoding="utf-8"?>
<p:tagLst xmlns:p="http://schemas.openxmlformats.org/presentationml/2006/main">
  <p:tag name="KSO_WM_DIAGRAM_VIRTUALLY_FRAME" val="{&quot;height&quot;:376.43793868457317,&quot;left&quot;:83.96700787401575,&quot;top&quot;:86.38048651227727,&quot;width&quot;:808.2324409448818}"/>
  <p:tag name="KSO_WM_UNIT_PLACING_PICTURE_USER_VIEWPORT" val="{&quot;height&quot;:2990.4047244094486,&quot;width&quot;:2990.4047244094486}"/>
</p:tagLst>
</file>

<file path=ppt/tags/tag264.xml><?xml version="1.0" encoding="utf-8"?>
<p:tagLst xmlns:p="http://schemas.openxmlformats.org/presentationml/2006/main">
  <p:tag name="KSO_WM_DIAGRAM_VIRTUALLY_FRAME" val="{&quot;height&quot;:376.43793868457317,&quot;left&quot;:83.96700787401575,&quot;top&quot;:86.38048651227727,&quot;width&quot;:808.2324409448818}"/>
</p:tagLst>
</file>

<file path=ppt/tags/tag265.xml><?xml version="1.0" encoding="utf-8"?>
<p:tagLst xmlns:p="http://schemas.openxmlformats.org/presentationml/2006/main">
  <p:tag name="KSO_WM_DIAGRAM_VIRTUALLY_FRAME" val="{&quot;height&quot;:376.43793868457317,&quot;left&quot;:83.96700787401575,&quot;top&quot;:86.38048651227727,&quot;width&quot;:808.2324409448818}"/>
</p:tagLst>
</file>

<file path=ppt/tags/tag266.xml><?xml version="1.0" encoding="utf-8"?>
<p:tagLst xmlns:p="http://schemas.openxmlformats.org/presentationml/2006/main">
  <p:tag name="KSO_WM_DIAGRAM_VIRTUALLY_FRAME" val="{&quot;height&quot;:376.43793868457317,&quot;left&quot;:83.96700787401575,&quot;top&quot;:86.38048651227727,&quot;width&quot;:808.2324409448818}"/>
</p:tagLst>
</file>

<file path=ppt/tags/tag267.xml><?xml version="1.0" encoding="utf-8"?>
<p:tagLst xmlns:p="http://schemas.openxmlformats.org/presentationml/2006/main">
  <p:tag name="KSO_WM_DIAGRAM_VIRTUALLY_FRAME" val="{&quot;height&quot;:376.43793868457317,&quot;left&quot;:83.96700787401575,&quot;top&quot;:86.38048651227727,&quot;width&quot;:808.2324409448818}"/>
</p:tagLst>
</file>

<file path=ppt/tags/tag268.xml><?xml version="1.0" encoding="utf-8"?>
<p:tagLst xmlns:p="http://schemas.openxmlformats.org/presentationml/2006/main">
  <p:tag name="KSO_WM_DIAGRAM_VIRTUALLY_FRAME" val="{&quot;height&quot;:376.43793868457317,&quot;left&quot;:83.96700787401575,&quot;top&quot;:86.38048651227727,&quot;width&quot;:808.2324409448818}"/>
</p:tagLst>
</file>

<file path=ppt/tags/tag269.xml><?xml version="1.0" encoding="utf-8"?>
<p:tagLst xmlns:p="http://schemas.openxmlformats.org/presentationml/2006/main">
  <p:tag name="KSO_WM_DIAGRAM_VIRTUALLY_FRAME" val="{&quot;height&quot;:376.43793868457317,&quot;left&quot;:83.96700787401575,&quot;top&quot;:86.38048651227727,&quot;width&quot;:808.2324409448818}"/>
</p:tagLst>
</file>

<file path=ppt/tags/tag27.xml><?xml version="1.0" encoding="utf-8"?>
<p:tagLst xmlns:p="http://schemas.openxmlformats.org/presentationml/2006/main">
  <p:tag name="KSO_WM_DIAGRAM_VIRTUALLY_FRAME" val="{&quot;height&quot;:422.87377952755907,&quot;left&quot;:349.2522834645669,&quot;top&quot;:87.30732283464566,&quot;width&quot;:495.5171653543306}"/>
</p:tagLst>
</file>

<file path=ppt/tags/tag270.xml><?xml version="1.0" encoding="utf-8"?>
<p:tagLst xmlns:p="http://schemas.openxmlformats.org/presentationml/2006/main">
  <p:tag name="KSO_WM_DIAGRAM_VIRTUALLY_FRAME" val="{&quot;height&quot;:376.43793868457317,&quot;left&quot;:83.96700787401575,&quot;top&quot;:86.38048651227727,&quot;width&quot;:808.2324409448818}"/>
</p:tagLst>
</file>

<file path=ppt/tags/tag271.xml><?xml version="1.0" encoding="utf-8"?>
<p:tagLst xmlns:p="http://schemas.openxmlformats.org/presentationml/2006/main">
  <p:tag name="KSO_WM_DIAGRAM_VIRTUALLY_FRAME" val="{&quot;height&quot;:376.43793868457317,&quot;left&quot;:83.96700787401575,&quot;top&quot;:86.38048651227727,&quot;width&quot;:808.2324409448818}"/>
</p:tagLst>
</file>

<file path=ppt/tags/tag272.xml><?xml version="1.0" encoding="utf-8"?>
<p:tagLst xmlns:p="http://schemas.openxmlformats.org/presentationml/2006/main">
  <p:tag name="KSO_WM_DIAGRAM_VIRTUALLY_FRAME" val="{&quot;height&quot;:376.43793868457317,&quot;left&quot;:83.96700787401575,&quot;top&quot;:86.38048651227727,&quot;width&quot;:808.2324409448818}"/>
</p:tagLst>
</file>

<file path=ppt/tags/tag273.xml><?xml version="1.0" encoding="utf-8"?>
<p:tagLst xmlns:p="http://schemas.openxmlformats.org/presentationml/2006/main">
  <p:tag name="KSO_WM_DIAGRAM_VIRTUALLY_FRAME" val="{&quot;height&quot;:376.43793868457317,&quot;left&quot;:83.96700787401575,&quot;top&quot;:86.38048651227727,&quot;width&quot;:808.2324409448818}"/>
</p:tagLst>
</file>

<file path=ppt/tags/tag274.xml><?xml version="1.0" encoding="utf-8"?>
<p:tagLst xmlns:p="http://schemas.openxmlformats.org/presentationml/2006/main">
  <p:tag name="KSO_WM_DIAGRAM_VIRTUALLY_FRAME" val="{&quot;height&quot;:376.43793868457317,&quot;left&quot;:83.96700787401575,&quot;top&quot;:86.38048651227727,&quot;width&quot;:808.2324409448818}"/>
</p:tagLst>
</file>

<file path=ppt/tags/tag275.xml><?xml version="1.0" encoding="utf-8"?>
<p:tagLst xmlns:p="http://schemas.openxmlformats.org/presentationml/2006/main">
  <p:tag name="KSO_WM_DIAGRAM_VIRTUALLY_FRAME" val="{&quot;height&quot;:376.43793868457317,&quot;left&quot;:83.96700787401575,&quot;top&quot;:86.38048651227727,&quot;width&quot;:808.2324409448818}"/>
</p:tagLst>
</file>

<file path=ppt/tags/tag276.xml><?xml version="1.0" encoding="utf-8"?>
<p:tagLst xmlns:p="http://schemas.openxmlformats.org/presentationml/2006/main">
  <p:tag name="KSO_WM_DIAGRAM_VIRTUALLY_FRAME" val="{&quot;height&quot;:376.43793868457317,&quot;left&quot;:83.96700787401575,&quot;top&quot;:86.38048651227727,&quot;width&quot;:808.2324409448818}"/>
</p:tagLst>
</file>

<file path=ppt/tags/tag277.xml><?xml version="1.0" encoding="utf-8"?>
<p:tagLst xmlns:p="http://schemas.openxmlformats.org/presentationml/2006/main">
  <p:tag name="KSO_WM_DIAGRAM_VIRTUALLY_FRAME" val="{&quot;height&quot;:376.43793868457317,&quot;left&quot;:83.96700787401575,&quot;top&quot;:86.38048651227727,&quot;width&quot;:808.2324409448818}"/>
</p:tagLst>
</file>

<file path=ppt/tags/tag278.xml><?xml version="1.0" encoding="utf-8"?>
<p:tagLst xmlns:p="http://schemas.openxmlformats.org/presentationml/2006/main">
  <p:tag name="KSO_WM_DIAGRAM_VIRTUALLY_FRAME" val="{&quot;height&quot;:376.43793868457317,&quot;left&quot;:83.96700787401575,&quot;top&quot;:86.38048651227727,&quot;width&quot;:808.2324409448818}"/>
</p:tagLst>
</file>

<file path=ppt/tags/tag279.xml><?xml version="1.0" encoding="utf-8"?>
<p:tagLst xmlns:p="http://schemas.openxmlformats.org/presentationml/2006/main">
  <p:tag name="KSO_WM_DIAGRAM_VIRTUALLY_FRAME" val="{&quot;height&quot;:376.43793868457317,&quot;left&quot;:83.96700787401575,&quot;top&quot;:86.38048651227727,&quot;width&quot;:808.2324409448818}"/>
</p:tagLst>
</file>

<file path=ppt/tags/tag28.xml><?xml version="1.0" encoding="utf-8"?>
<p:tagLst xmlns:p="http://schemas.openxmlformats.org/presentationml/2006/main">
  <p:tag name="KSO_WM_DIAGRAM_VIRTUALLY_FRAME" val="{&quot;height&quot;:422.87377952755907,&quot;left&quot;:349.2522834645669,&quot;top&quot;:87.30732283464566,&quot;width&quot;:495.5171653543306}"/>
</p:tagLst>
</file>

<file path=ppt/tags/tag280.xml><?xml version="1.0" encoding="utf-8"?>
<p:tagLst xmlns:p="http://schemas.openxmlformats.org/presentationml/2006/main">
  <p:tag name="KSO_WM_DIAGRAM_VIRTUALLY_FRAME" val="{&quot;height&quot;:625.7804724409449,&quot;left&quot;:77.20976377952755,&quot;top&quot;:109.69976377952756,&quot;width&quot;:806.4455118110236}"/>
</p:tagLst>
</file>

<file path=ppt/tags/tag281.xml><?xml version="1.0" encoding="utf-8"?>
<p:tagLst xmlns:p="http://schemas.openxmlformats.org/presentationml/2006/main">
  <p:tag name="KSO_WM_DIAGRAM_VIRTUALLY_FRAME" val="{&quot;height&quot;:625.7804724409449,&quot;left&quot;:77.20976377952755,&quot;top&quot;:109.69976377952756,&quot;width&quot;:806.4455118110236}"/>
</p:tagLst>
</file>

<file path=ppt/tags/tag282.xml><?xml version="1.0" encoding="utf-8"?>
<p:tagLst xmlns:p="http://schemas.openxmlformats.org/presentationml/2006/main">
  <p:tag name="KSO_WM_DIAGRAM_VIRTUALLY_FRAME" val="{&quot;height&quot;:625.7804724409449,&quot;left&quot;:77.20976377952755,&quot;top&quot;:109.69976377952756,&quot;width&quot;:806.4455118110236}"/>
</p:tagLst>
</file>

<file path=ppt/tags/tag283.xml><?xml version="1.0" encoding="utf-8"?>
<p:tagLst xmlns:p="http://schemas.openxmlformats.org/presentationml/2006/main">
  <p:tag name="KSO_WM_DIAGRAM_VIRTUALLY_FRAME" val="{&quot;height&quot;:625.7804724409449,&quot;left&quot;:77.20976377952755,&quot;top&quot;:109.69976377952756,&quot;width&quot;:806.4455118110236}"/>
</p:tagLst>
</file>

<file path=ppt/tags/tag284.xml><?xml version="1.0" encoding="utf-8"?>
<p:tagLst xmlns:p="http://schemas.openxmlformats.org/presentationml/2006/main">
  <p:tag name="KSO_WM_DIAGRAM_VIRTUALLY_FRAME" val="{&quot;height&quot;:625.7804724409449,&quot;left&quot;:77.20976377952755,&quot;top&quot;:109.69976377952756,&quot;width&quot;:806.4455118110236}"/>
</p:tagLst>
</file>

<file path=ppt/tags/tag285.xml><?xml version="1.0" encoding="utf-8"?>
<p:tagLst xmlns:p="http://schemas.openxmlformats.org/presentationml/2006/main">
  <p:tag name="KSO_WM_DIAGRAM_VIRTUALLY_FRAME" val="{&quot;height&quot;:625.7804724409449,&quot;left&quot;:77.20976377952755,&quot;top&quot;:109.69976377952756,&quot;width&quot;:806.4455118110236}"/>
</p:tagLst>
</file>

<file path=ppt/tags/tag286.xml><?xml version="1.0" encoding="utf-8"?>
<p:tagLst xmlns:p="http://schemas.openxmlformats.org/presentationml/2006/main">
  <p:tag name="KSO_WM_DIAGRAM_VIRTUALLY_FRAME" val="{&quot;height&quot;:625.7804724409449,&quot;left&quot;:77.20976377952755,&quot;top&quot;:109.69976377952756,&quot;width&quot;:806.4455118110236}"/>
</p:tagLst>
</file>

<file path=ppt/tags/tag287.xml><?xml version="1.0" encoding="utf-8"?>
<p:tagLst xmlns:p="http://schemas.openxmlformats.org/presentationml/2006/main">
  <p:tag name="KSO_WM_DIAGRAM_VIRTUALLY_FRAME" val="{&quot;height&quot;:625.7804724409449,&quot;left&quot;:77.20976377952755,&quot;top&quot;:109.69976377952756,&quot;width&quot;:806.4455118110236}"/>
</p:tagLst>
</file>

<file path=ppt/tags/tag288.xml><?xml version="1.0" encoding="utf-8"?>
<p:tagLst xmlns:p="http://schemas.openxmlformats.org/presentationml/2006/main">
  <p:tag name="KSO_WM_DIAGRAM_VIRTUALLY_FRAME" val="{&quot;height&quot;:625.7804724409449,&quot;left&quot;:77.20976377952755,&quot;top&quot;:109.69976377952756,&quot;width&quot;:806.4455118110236}"/>
</p:tagLst>
</file>

<file path=ppt/tags/tag289.xml><?xml version="1.0" encoding="utf-8"?>
<p:tagLst xmlns:p="http://schemas.openxmlformats.org/presentationml/2006/main">
  <p:tag name="KSO_WM_DIAGRAM_VIRTUALLY_FRAME" val="{&quot;height&quot;:625.7804724409449,&quot;left&quot;:77.20976377952755,&quot;top&quot;:109.69976377952756,&quot;width&quot;:806.4455118110236}"/>
</p:tagLst>
</file>

<file path=ppt/tags/tag29.xml><?xml version="1.0" encoding="utf-8"?>
<p:tagLst xmlns:p="http://schemas.openxmlformats.org/presentationml/2006/main">
  <p:tag name="KSO_WM_DIAGRAM_VIRTUALLY_FRAME" val="{&quot;height&quot;:422.87377952755907,&quot;left&quot;:349.2522834645669,&quot;top&quot;:87.30732283464566,&quot;width&quot;:495.5171653543306}"/>
</p:tagLst>
</file>

<file path=ppt/tags/tag290.xml><?xml version="1.0" encoding="utf-8"?>
<p:tagLst xmlns:p="http://schemas.openxmlformats.org/presentationml/2006/main">
  <p:tag name="KSO_WM_DIAGRAM_VIRTUALLY_FRAME" val="{&quot;height&quot;:625.7804724409449,&quot;left&quot;:77.20976377952755,&quot;top&quot;:109.69976377952756,&quot;width&quot;:806.4455118110236}"/>
</p:tagLst>
</file>

<file path=ppt/tags/tag291.xml><?xml version="1.0" encoding="utf-8"?>
<p:tagLst xmlns:p="http://schemas.openxmlformats.org/presentationml/2006/main">
  <p:tag name="KSO_WM_DIAGRAM_VIRTUALLY_FRAME" val="{&quot;height&quot;:625.7804724409449,&quot;left&quot;:77.20976377952755,&quot;top&quot;:109.69976377952756,&quot;width&quot;:806.4455118110236}"/>
</p:tagLst>
</file>

<file path=ppt/tags/tag292.xml><?xml version="1.0" encoding="utf-8"?>
<p:tagLst xmlns:p="http://schemas.openxmlformats.org/presentationml/2006/main">
  <p:tag name="KSO_WM_DIAGRAM_VIRTUALLY_FRAME" val="{&quot;height&quot;:625.7804724409449,&quot;left&quot;:77.20976377952755,&quot;top&quot;:109.69976377952756,&quot;width&quot;:806.4455118110236}"/>
</p:tagLst>
</file>

<file path=ppt/tags/tag293.xml><?xml version="1.0" encoding="utf-8"?>
<p:tagLst xmlns:p="http://schemas.openxmlformats.org/presentationml/2006/main">
  <p:tag name="KSO_WM_DIAGRAM_VIRTUALLY_FRAME" val="{&quot;height&quot;:625.7804724409449,&quot;left&quot;:77.20976377952755,&quot;top&quot;:109.69976377952756,&quot;width&quot;:806.4455118110236}"/>
</p:tagLst>
</file>

<file path=ppt/tags/tag294.xml><?xml version="1.0" encoding="utf-8"?>
<p:tagLst xmlns:p="http://schemas.openxmlformats.org/presentationml/2006/main">
  <p:tag name="KSO_WM_DIAGRAM_VIRTUALLY_FRAME" val="{&quot;height&quot;:625.7804724409449,&quot;left&quot;:77.20976377952755,&quot;top&quot;:109.69976377952756,&quot;width&quot;:806.4455118110236}"/>
</p:tagLst>
</file>

<file path=ppt/tags/tag295.xml><?xml version="1.0" encoding="utf-8"?>
<p:tagLst xmlns:p="http://schemas.openxmlformats.org/presentationml/2006/main">
  <p:tag name="KSO_WM_DIAGRAM_VIRTUALLY_FRAME" val="{&quot;height&quot;:625.7804724409449,&quot;left&quot;:77.20976377952755,&quot;top&quot;:109.69976377952756,&quot;width&quot;:806.4455118110236}"/>
</p:tagLst>
</file>

<file path=ppt/tags/tag296.xml><?xml version="1.0" encoding="utf-8"?>
<p:tagLst xmlns:p="http://schemas.openxmlformats.org/presentationml/2006/main">
  <p:tag name="KSO_WM_DIAGRAM_VIRTUALLY_FRAME" val="{&quot;height&quot;:625.7804724409449,&quot;left&quot;:77.20976377952755,&quot;top&quot;:109.69976377952756,&quot;width&quot;:806.4455118110236}"/>
</p:tagLst>
</file>

<file path=ppt/tags/tag297.xml><?xml version="1.0" encoding="utf-8"?>
<p:tagLst xmlns:p="http://schemas.openxmlformats.org/presentationml/2006/main">
  <p:tag name="KSO_WM_DIAGRAM_VIRTUALLY_FRAME" val="{&quot;height&quot;:625.7804724409449,&quot;left&quot;:77.20976377952755,&quot;top&quot;:109.69976377952756,&quot;width&quot;:806.4455118110236}"/>
</p:tagLst>
</file>

<file path=ppt/tags/tag298.xml><?xml version="1.0" encoding="utf-8"?>
<p:tagLst xmlns:p="http://schemas.openxmlformats.org/presentationml/2006/main">
  <p:tag name="KSO_WM_DIAGRAM_VIRTUALLY_FRAME" val="{&quot;height&quot;:625.7804724409449,&quot;left&quot;:77.20976377952755,&quot;top&quot;:109.69976377952756,&quot;width&quot;:806.4455118110236}"/>
</p:tagLst>
</file>

<file path=ppt/tags/tag299.xml><?xml version="1.0" encoding="utf-8"?>
<p:tagLst xmlns:p="http://schemas.openxmlformats.org/presentationml/2006/main">
  <p:tag name="KSO_WM_DIAGRAM_VIRTUALLY_FRAME" val="{&quot;height&quot;:625.7804724409449,&quot;left&quot;:77.20976377952755,&quot;top&quot;:109.69976377952756,&quot;width&quot;:806.4455118110236}"/>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30.xml><?xml version="1.0" encoding="utf-8"?>
<p:tagLst xmlns:p="http://schemas.openxmlformats.org/presentationml/2006/main">
  <p:tag name="KSO_WM_DIAGRAM_VIRTUALLY_FRAME" val="{&quot;height&quot;:422.87377952755907,&quot;left&quot;:349.2522834645669,&quot;top&quot;:87.30732283464566,&quot;width&quot;:495.5171653543306}"/>
</p:tagLst>
</file>

<file path=ppt/tags/tag300.xml><?xml version="1.0" encoding="utf-8"?>
<p:tagLst xmlns:p="http://schemas.openxmlformats.org/presentationml/2006/main">
  <p:tag name="KSO_WM_DIAGRAM_VIRTUALLY_FRAME" val="{&quot;height&quot;:625.7804724409449,&quot;left&quot;:77.20976377952755,&quot;top&quot;:109.69976377952756,&quot;width&quot;:806.4455118110236}"/>
</p:tagLst>
</file>

<file path=ppt/tags/tag301.xml><?xml version="1.0" encoding="utf-8"?>
<p:tagLst xmlns:p="http://schemas.openxmlformats.org/presentationml/2006/main">
  <p:tag name="KSO_WM_DIAGRAM_VIRTUALLY_FRAME" val="{&quot;height&quot;:625.7804724409449,&quot;left&quot;:77.20976377952755,&quot;top&quot;:109.69976377952756,&quot;width&quot;:806.4455118110236}"/>
</p:tagLst>
</file>

<file path=ppt/tags/tag302.xml><?xml version="1.0" encoding="utf-8"?>
<p:tagLst xmlns:p="http://schemas.openxmlformats.org/presentationml/2006/main">
  <p:tag name="KSO_WM_DIAGRAM_VIRTUALLY_FRAME" val="{&quot;height&quot;:625.7804724409449,&quot;left&quot;:77.20976377952755,&quot;top&quot;:109.69976377952756,&quot;width&quot;:806.4455118110236}"/>
</p:tagLst>
</file>

<file path=ppt/tags/tag303.xml><?xml version="1.0" encoding="utf-8"?>
<p:tagLst xmlns:p="http://schemas.openxmlformats.org/presentationml/2006/main">
  <p:tag name="KSO_WM_DIAGRAM_VIRTUALLY_FRAME" val="{&quot;height&quot;:625.7804724409449,&quot;left&quot;:77.20976377952755,&quot;top&quot;:109.69976377952756,&quot;width&quot;:806.4455118110236}"/>
</p:tagLst>
</file>

<file path=ppt/tags/tag304.xml><?xml version="1.0" encoding="utf-8"?>
<p:tagLst xmlns:p="http://schemas.openxmlformats.org/presentationml/2006/main">
  <p:tag name="KSO_WM_DIAGRAM_VIRTUALLY_FRAME" val="{&quot;height&quot;:349.3333858267717,&quot;left&quot;:55.54732283464567,&quot;top&quot;:147.5,&quot;width&quot;:854}"/>
</p:tagLst>
</file>

<file path=ppt/tags/tag305.xml><?xml version="1.0" encoding="utf-8"?>
<p:tagLst xmlns:p="http://schemas.openxmlformats.org/presentationml/2006/main">
  <p:tag name="KSO_WM_DIAGRAM_VIRTUALLY_FRAME" val="{&quot;height&quot;:349.3333858267717,&quot;left&quot;:55.54732283464567,&quot;top&quot;:147.5,&quot;width&quot;:854}"/>
</p:tagLst>
</file>

<file path=ppt/tags/tag306.xml><?xml version="1.0" encoding="utf-8"?>
<p:tagLst xmlns:p="http://schemas.openxmlformats.org/presentationml/2006/main">
  <p:tag name="KSO_WM_DIAGRAM_VIRTUALLY_FRAME" val="{&quot;height&quot;:349.3333858267717,&quot;left&quot;:55.54732283464567,&quot;top&quot;:147.5,&quot;width&quot;:854}"/>
</p:tagLst>
</file>

<file path=ppt/tags/tag307.xml><?xml version="1.0" encoding="utf-8"?>
<p:tagLst xmlns:p="http://schemas.openxmlformats.org/presentationml/2006/main">
  <p:tag name="KSO_WM_DIAGRAM_VIRTUALLY_FRAME" val="{&quot;height&quot;:349.3333858267717,&quot;left&quot;:55.54732283464567,&quot;top&quot;:147.5,&quot;width&quot;:854}"/>
</p:tagLst>
</file>

<file path=ppt/tags/tag308.xml><?xml version="1.0" encoding="utf-8"?>
<p:tagLst xmlns:p="http://schemas.openxmlformats.org/presentationml/2006/main">
  <p:tag name="KSO_WM_DIAGRAM_VIRTUALLY_FRAME" val="{&quot;height&quot;:349.3333858267717,&quot;left&quot;:55.54732283464567,&quot;top&quot;:147.5,&quot;width&quot;:854}"/>
</p:tagLst>
</file>

<file path=ppt/tags/tag309.xml><?xml version="1.0" encoding="utf-8"?>
<p:tagLst xmlns:p="http://schemas.openxmlformats.org/presentationml/2006/main">
  <p:tag name="KSO_WM_DIAGRAM_VIRTUALLY_FRAME" val="{&quot;height&quot;:349.3333858267717,&quot;left&quot;:55.54732283464567,&quot;top&quot;:147.5,&quot;width&quot;:854}"/>
</p:tagLst>
</file>

<file path=ppt/tags/tag31.xml><?xml version="1.0" encoding="utf-8"?>
<p:tagLst xmlns:p="http://schemas.openxmlformats.org/presentationml/2006/main">
  <p:tag name="KSO_WM_DIAGRAM_VIRTUALLY_FRAME" val="{&quot;height&quot;:422.87377952755907,&quot;left&quot;:349.2522834645669,&quot;top&quot;:87.30732283464566,&quot;width&quot;:495.5171653543306}"/>
</p:tagLst>
</file>

<file path=ppt/tags/tag310.xml><?xml version="1.0" encoding="utf-8"?>
<p:tagLst xmlns:p="http://schemas.openxmlformats.org/presentationml/2006/main">
  <p:tag name="KSO_WM_DIAGRAM_VIRTUALLY_FRAME" val="{&quot;height&quot;:349.3333858267717,&quot;left&quot;:55.54732283464567,&quot;top&quot;:147.5,&quot;width&quot;:854}"/>
</p:tagLst>
</file>

<file path=ppt/tags/tag311.xml><?xml version="1.0" encoding="utf-8"?>
<p:tagLst xmlns:p="http://schemas.openxmlformats.org/presentationml/2006/main">
  <p:tag name="KSO_WM_DIAGRAM_VIRTUALLY_FRAME" val="{&quot;height&quot;:349.3333858267717,&quot;left&quot;:55.54732283464567,&quot;top&quot;:147.5,&quot;width&quot;:854}"/>
</p:tagLst>
</file>

<file path=ppt/tags/tag312.xml><?xml version="1.0" encoding="utf-8"?>
<p:tagLst xmlns:p="http://schemas.openxmlformats.org/presentationml/2006/main">
  <p:tag name="KSO_WM_DIAGRAM_VIRTUALLY_FRAME" val="{&quot;height&quot;:349.3333858267717,&quot;left&quot;:55.54732283464567,&quot;top&quot;:147.5,&quot;width&quot;:854}"/>
</p:tagLst>
</file>

<file path=ppt/tags/tag313.xml><?xml version="1.0" encoding="utf-8"?>
<p:tagLst xmlns:p="http://schemas.openxmlformats.org/presentationml/2006/main">
  <p:tag name="KSO_WM_DIAGRAM_VIRTUALLY_FRAME" val="{&quot;height&quot;:349.3333858267717,&quot;left&quot;:55.54732283464567,&quot;top&quot;:147.5,&quot;width&quot;:854}"/>
</p:tagLst>
</file>

<file path=ppt/tags/tag314.xml><?xml version="1.0" encoding="utf-8"?>
<p:tagLst xmlns:p="http://schemas.openxmlformats.org/presentationml/2006/main">
  <p:tag name="KSO_WM_DIAGRAM_VIRTUALLY_FRAME" val="{&quot;height&quot;:349.3333858267717,&quot;left&quot;:55.54732283464567,&quot;top&quot;:147.5,&quot;width&quot;:854}"/>
</p:tagLst>
</file>

<file path=ppt/tags/tag315.xml><?xml version="1.0" encoding="utf-8"?>
<p:tagLst xmlns:p="http://schemas.openxmlformats.org/presentationml/2006/main">
  <p:tag name="KSO_WM_DIAGRAM_VIRTUALLY_FRAME" val="{&quot;height&quot;:349.3333858267717,&quot;left&quot;:55.54732283464567,&quot;top&quot;:147.5,&quot;width&quot;:854}"/>
</p:tagLst>
</file>

<file path=ppt/tags/tag316.xml><?xml version="1.0" encoding="utf-8"?>
<p:tagLst xmlns:p="http://schemas.openxmlformats.org/presentationml/2006/main">
  <p:tag name="KSO_WM_DIAGRAM_VIRTUALLY_FRAME" val="{&quot;height&quot;:349.3333858267717,&quot;left&quot;:55.54732283464567,&quot;top&quot;:147.5,&quot;width&quot;:854}"/>
</p:tagLst>
</file>

<file path=ppt/tags/tag317.xml><?xml version="1.0" encoding="utf-8"?>
<p:tagLst xmlns:p="http://schemas.openxmlformats.org/presentationml/2006/main">
  <p:tag name="KSO_WM_DIAGRAM_VIRTUALLY_FRAME" val="{&quot;height&quot;:349.3333858267717,&quot;left&quot;:55.54732283464567,&quot;top&quot;:147.5,&quot;width&quot;:854}"/>
</p:tagLst>
</file>

<file path=ppt/tags/tag318.xml><?xml version="1.0" encoding="utf-8"?>
<p:tagLst xmlns:p="http://schemas.openxmlformats.org/presentationml/2006/main">
  <p:tag name="KSO_WM_DIAGRAM_VIRTUALLY_FRAME" val="{&quot;height&quot;:349.3333858267717,&quot;left&quot;:55.54732283464567,&quot;top&quot;:147.5,&quot;width&quot;:854}"/>
</p:tagLst>
</file>

<file path=ppt/tags/tag319.xml><?xml version="1.0" encoding="utf-8"?>
<p:tagLst xmlns:p="http://schemas.openxmlformats.org/presentationml/2006/main">
  <p:tag name="KSO_WM_DIAGRAM_VIRTUALLY_FRAME" val="{&quot;height&quot;:349.3333858267717,&quot;left&quot;:55.54732283464567,&quot;top&quot;:147.5,&quot;width&quot;:854}"/>
</p:tagLst>
</file>

<file path=ppt/tags/tag32.xml><?xml version="1.0" encoding="utf-8"?>
<p:tagLst xmlns:p="http://schemas.openxmlformats.org/presentationml/2006/main">
  <p:tag name="KSO_WM_DIAGRAM_VIRTUALLY_FRAME" val="{&quot;height&quot;:422.87377952755907,&quot;left&quot;:349.2522834645669,&quot;top&quot;:87.30732283464566,&quot;width&quot;:495.5171653543306}"/>
</p:tagLst>
</file>

<file path=ppt/tags/tag320.xml><?xml version="1.0" encoding="utf-8"?>
<p:tagLst xmlns:p="http://schemas.openxmlformats.org/presentationml/2006/main">
  <p:tag name="KSO_WM_DIAGRAM_VIRTUALLY_FRAME" val="{&quot;height&quot;:349.3333858267717,&quot;left&quot;:55.54732283464567,&quot;top&quot;:147.5,&quot;width&quot;:854}"/>
</p:tagLst>
</file>

<file path=ppt/tags/tag321.xml><?xml version="1.0" encoding="utf-8"?>
<p:tagLst xmlns:p="http://schemas.openxmlformats.org/presentationml/2006/main">
  <p:tag name="KSO_WM_DIAGRAM_VIRTUALLY_FRAME" val="{&quot;height&quot;:349.3333858267717,&quot;left&quot;:55.54732283464567,&quot;top&quot;:147.5,&quot;width&quot;:854}"/>
</p:tagLst>
</file>

<file path=ppt/tags/tag322.xml><?xml version="1.0" encoding="utf-8"?>
<p:tagLst xmlns:p="http://schemas.openxmlformats.org/presentationml/2006/main">
  <p:tag name="KSO_WM_DIAGRAM_VIRTUALLY_FRAME" val="{&quot;height&quot;:349.3333858267717,&quot;left&quot;:55.54732283464567,&quot;top&quot;:147.5,&quot;width&quot;:854}"/>
</p:tagLst>
</file>

<file path=ppt/tags/tag323.xml><?xml version="1.0" encoding="utf-8"?>
<p:tagLst xmlns:p="http://schemas.openxmlformats.org/presentationml/2006/main">
  <p:tag name="KSO_WM_DIAGRAM_VIRTUALLY_FRAME" val="{&quot;height&quot;:349.3333858267717,&quot;left&quot;:55.54732283464567,&quot;top&quot;:147.5,&quot;width&quot;:854}"/>
</p:tagLst>
</file>

<file path=ppt/tags/tag324.xml><?xml version="1.0" encoding="utf-8"?>
<p:tagLst xmlns:p="http://schemas.openxmlformats.org/presentationml/2006/main">
  <p:tag name="KSO_WM_DIAGRAM_VIRTUALLY_FRAME" val="{&quot;height&quot;:375.48456692913385,&quot;left&quot;:406.545905511811,&quot;top&quot;:101.95527559055118,&quot;width&quot;:493.2977952755906}"/>
</p:tagLst>
</file>

<file path=ppt/tags/tag325.xml><?xml version="1.0" encoding="utf-8"?>
<p:tagLst xmlns:p="http://schemas.openxmlformats.org/presentationml/2006/main">
  <p:tag name="KSO_WM_DIAGRAM_VIRTUALLY_FRAME" val="{&quot;height&quot;:375.48456692913385,&quot;left&quot;:406.545905511811,&quot;top&quot;:101.95527559055118,&quot;width&quot;:493.2977952755906}"/>
</p:tagLst>
</file>

<file path=ppt/tags/tag326.xml><?xml version="1.0" encoding="utf-8"?>
<p:tagLst xmlns:p="http://schemas.openxmlformats.org/presentationml/2006/main">
  <p:tag name="KSO_WM_DIAGRAM_VIRTUALLY_FRAME" val="{&quot;height&quot;:375.48456692913385,&quot;left&quot;:406.545905511811,&quot;top&quot;:101.95527559055118,&quot;width&quot;:493.2977952755906}"/>
</p:tagLst>
</file>

<file path=ppt/tags/tag327.xml><?xml version="1.0" encoding="utf-8"?>
<p:tagLst xmlns:p="http://schemas.openxmlformats.org/presentationml/2006/main">
  <p:tag name="KSO_WM_DIAGRAM_VIRTUALLY_FRAME" val="{&quot;height&quot;:375.48456692913385,&quot;left&quot;:406.545905511811,&quot;top&quot;:101.95527559055118,&quot;width&quot;:493.2977952755906}"/>
</p:tagLst>
</file>

<file path=ppt/tags/tag328.xml><?xml version="1.0" encoding="utf-8"?>
<p:tagLst xmlns:p="http://schemas.openxmlformats.org/presentationml/2006/main">
  <p:tag name="KSO_WM_DIAGRAM_VIRTUALLY_FRAME" val="{&quot;height&quot;:375.48456692913385,&quot;left&quot;:406.545905511811,&quot;top&quot;:101.95527559055118,&quot;width&quot;:493.2977952755906}"/>
</p:tagLst>
</file>

<file path=ppt/tags/tag329.xml><?xml version="1.0" encoding="utf-8"?>
<p:tagLst xmlns:p="http://schemas.openxmlformats.org/presentationml/2006/main">
  <p:tag name="KSO_WM_DIAGRAM_VIRTUALLY_FRAME" val="{&quot;height&quot;:375.48456692913385,&quot;left&quot;:406.545905511811,&quot;top&quot;:101.95527559055118,&quot;width&quot;:493.2977952755906}"/>
</p:tagLst>
</file>

<file path=ppt/tags/tag33.xml><?xml version="1.0" encoding="utf-8"?>
<p:tagLst xmlns:p="http://schemas.openxmlformats.org/presentationml/2006/main">
  <p:tag name="KSO_WM_DIAGRAM_VIRTUALLY_FRAME" val="{&quot;height&quot;:422.87377952755907,&quot;left&quot;:349.2522834645669,&quot;top&quot;:87.30732283464566,&quot;width&quot;:495.5171653543306}"/>
</p:tagLst>
</file>

<file path=ppt/tags/tag330.xml><?xml version="1.0" encoding="utf-8"?>
<p:tagLst xmlns:p="http://schemas.openxmlformats.org/presentationml/2006/main">
  <p:tag name="KSO_WM_DIAGRAM_VIRTUALLY_FRAME" val="{&quot;height&quot;:375.48456692913385,&quot;left&quot;:406.545905511811,&quot;top&quot;:101.95527559055118,&quot;width&quot;:493.2977952755906}"/>
</p:tagLst>
</file>

<file path=ppt/tags/tag331.xml><?xml version="1.0" encoding="utf-8"?>
<p:tagLst xmlns:p="http://schemas.openxmlformats.org/presentationml/2006/main">
  <p:tag name="KSO_WM_DIAGRAM_VIRTUALLY_FRAME" val="{&quot;height&quot;:375.48456692913385,&quot;left&quot;:406.545905511811,&quot;top&quot;:101.95527559055118,&quot;width&quot;:493.2977952755906}"/>
</p:tagLst>
</file>

<file path=ppt/tags/tag332.xml><?xml version="1.0" encoding="utf-8"?>
<p:tagLst xmlns:p="http://schemas.openxmlformats.org/presentationml/2006/main">
  <p:tag name="KSO_WM_DIAGRAM_VIRTUALLY_FRAME" val="{&quot;height&quot;:375.48456692913385,&quot;left&quot;:406.545905511811,&quot;top&quot;:101.95527559055118,&quot;width&quot;:493.2977952755906}"/>
</p:tagLst>
</file>

<file path=ppt/tags/tag333.xml><?xml version="1.0" encoding="utf-8"?>
<p:tagLst xmlns:p="http://schemas.openxmlformats.org/presentationml/2006/main">
  <p:tag name="KSO_WM_DIAGRAM_VIRTUALLY_FRAME" val="{&quot;height&quot;:375.48456692913385,&quot;left&quot;:406.545905511811,&quot;top&quot;:101.95527559055118,&quot;width&quot;:493.2977952755906}"/>
</p:tagLst>
</file>

<file path=ppt/tags/tag334.xml><?xml version="1.0" encoding="utf-8"?>
<p:tagLst xmlns:p="http://schemas.openxmlformats.org/presentationml/2006/main">
  <p:tag name="KSO_WM_DIAGRAM_VIRTUALLY_FRAME" val="{&quot;height&quot;:375.48456692913385,&quot;left&quot;:406.545905511811,&quot;top&quot;:101.95527559055118,&quot;width&quot;:493.2977952755906}"/>
</p:tagLst>
</file>

<file path=ppt/tags/tag335.xml><?xml version="1.0" encoding="utf-8"?>
<p:tagLst xmlns:p="http://schemas.openxmlformats.org/presentationml/2006/main">
  <p:tag name="KSO_WM_DIAGRAM_VIRTUALLY_FRAME" val="{&quot;height&quot;:375.48456692913385,&quot;left&quot;:406.545905511811,&quot;top&quot;:101.95527559055118,&quot;width&quot;:493.2977952755906}"/>
</p:tagLst>
</file>

<file path=ppt/tags/tag336.xml><?xml version="1.0" encoding="utf-8"?>
<p:tagLst xmlns:p="http://schemas.openxmlformats.org/presentationml/2006/main">
  <p:tag name="KSO_WM_DIAGRAM_VIRTUALLY_FRAME" val="{&quot;height&quot;:366.6268503937007,&quot;left&quot;:70.61874015748032,&quot;top&quot;:133.6264566929134,&quot;width&quot;:815.9873228346456}"/>
</p:tagLst>
</file>

<file path=ppt/tags/tag337.xml><?xml version="1.0" encoding="utf-8"?>
<p:tagLst xmlns:p="http://schemas.openxmlformats.org/presentationml/2006/main">
  <p:tag name="KSO_WM_DIAGRAM_VIRTUALLY_FRAME" val="{&quot;height&quot;:366.6268503937007,&quot;left&quot;:70.61874015748032,&quot;top&quot;:133.6264566929134,&quot;width&quot;:815.9873228346456}"/>
</p:tagLst>
</file>

<file path=ppt/tags/tag338.xml><?xml version="1.0" encoding="utf-8"?>
<p:tagLst xmlns:p="http://schemas.openxmlformats.org/presentationml/2006/main">
  <p:tag name="KSO_WM_DIAGRAM_VIRTUALLY_FRAME" val="{&quot;height&quot;:366.6268503937007,&quot;left&quot;:70.61874015748032,&quot;top&quot;:133.6264566929134,&quot;width&quot;:815.9873228346456}"/>
</p:tagLst>
</file>

<file path=ppt/tags/tag339.xml><?xml version="1.0" encoding="utf-8"?>
<p:tagLst xmlns:p="http://schemas.openxmlformats.org/presentationml/2006/main">
  <p:tag name="KSO_WM_DIAGRAM_VIRTUALLY_FRAME" val="{&quot;height&quot;:366.6268503937007,&quot;left&quot;:70.61874015748032,&quot;top&quot;:133.6264566929134,&quot;width&quot;:815.9873228346456}"/>
</p:tagLst>
</file>

<file path=ppt/tags/tag34.xml><?xml version="1.0" encoding="utf-8"?>
<p:tagLst xmlns:p="http://schemas.openxmlformats.org/presentationml/2006/main">
  <p:tag name="KSO_WM_DIAGRAM_VIRTUALLY_FRAME" val="{&quot;height&quot;:422.87377952755907,&quot;left&quot;:349.2522834645669,&quot;top&quot;:87.30732283464566,&quot;width&quot;:495.5171653543306}"/>
</p:tagLst>
</file>

<file path=ppt/tags/tag340.xml><?xml version="1.0" encoding="utf-8"?>
<p:tagLst xmlns:p="http://schemas.openxmlformats.org/presentationml/2006/main">
  <p:tag name="KSO_WM_DIAGRAM_VIRTUALLY_FRAME" val="{&quot;height&quot;:366.6268503937007,&quot;left&quot;:70.61874015748032,&quot;top&quot;:133.6264566929134,&quot;width&quot;:815.9873228346456}"/>
</p:tagLst>
</file>

<file path=ppt/tags/tag341.xml><?xml version="1.0" encoding="utf-8"?>
<p:tagLst xmlns:p="http://schemas.openxmlformats.org/presentationml/2006/main">
  <p:tag name="KSO_WM_DIAGRAM_VIRTUALLY_FRAME" val="{&quot;height&quot;:366.6268503937007,&quot;left&quot;:70.61874015748032,&quot;top&quot;:133.6264566929134,&quot;width&quot;:815.9873228346456}"/>
</p:tagLst>
</file>

<file path=ppt/tags/tag342.xml><?xml version="1.0" encoding="utf-8"?>
<p:tagLst xmlns:p="http://schemas.openxmlformats.org/presentationml/2006/main">
  <p:tag name="KSO_WM_DIAGRAM_VIRTUALLY_FRAME" val="{&quot;height&quot;:366.6268503937007,&quot;left&quot;:70.61874015748032,&quot;top&quot;:133.6264566929134,&quot;width&quot;:815.9873228346456}"/>
</p:tagLst>
</file>

<file path=ppt/tags/tag343.xml><?xml version="1.0" encoding="utf-8"?>
<p:tagLst xmlns:p="http://schemas.openxmlformats.org/presentationml/2006/main">
  <p:tag name="commondata" val="eyJoZGlkIjoiZjVhNGJiMWVmZTg4ZjFhYWZhYWFiMzBkODkwYWRkZmUifQ=="/>
</p:tagLst>
</file>

<file path=ppt/tags/tag35.xml><?xml version="1.0" encoding="utf-8"?>
<p:tagLst xmlns:p="http://schemas.openxmlformats.org/presentationml/2006/main">
  <p:tag name="KSO_WM_DIAGRAM_VIRTUALLY_FRAME" val="{&quot;height&quot;:422.87377952755907,&quot;left&quot;:349.2522834645669,&quot;top&quot;:87.30732283464566,&quot;width&quot;:495.5171653543306}"/>
</p:tagLst>
</file>

<file path=ppt/tags/tag36.xml><?xml version="1.0" encoding="utf-8"?>
<p:tagLst xmlns:p="http://schemas.openxmlformats.org/presentationml/2006/main">
  <p:tag name="KSO_WM_DIAGRAM_VIRTUALLY_FRAME" val="{&quot;height&quot;:379.1479527559055,&quot;left&quot;:68.42566929133858,&quot;top&quot;:105.34307086614174,&quot;width&quot;:828.6367716535431}"/>
</p:tagLst>
</file>

<file path=ppt/tags/tag37.xml><?xml version="1.0" encoding="utf-8"?>
<p:tagLst xmlns:p="http://schemas.openxmlformats.org/presentationml/2006/main">
  <p:tag name="KSO_WM_DIAGRAM_VIRTUALLY_FRAME" val="{&quot;height&quot;:379.1479527559055,&quot;left&quot;:68.42566929133858,&quot;top&quot;:105.34307086614174,&quot;width&quot;:828.6367716535431}"/>
</p:tagLst>
</file>

<file path=ppt/tags/tag38.xml><?xml version="1.0" encoding="utf-8"?>
<p:tagLst xmlns:p="http://schemas.openxmlformats.org/presentationml/2006/main">
  <p:tag name="KSO_WM_DIAGRAM_VIRTUALLY_FRAME" val="{&quot;height&quot;:379.1479527559055,&quot;left&quot;:68.42566929133858,&quot;top&quot;:105.34307086614174,&quot;width&quot;:828.6367716535431}"/>
</p:tagLst>
</file>

<file path=ppt/tags/tag39.xml><?xml version="1.0" encoding="utf-8"?>
<p:tagLst xmlns:p="http://schemas.openxmlformats.org/presentationml/2006/main">
  <p:tag name="KSO_WM_DIAGRAM_VIRTUALLY_FRAME" val="{&quot;height&quot;:379.1479527559055,&quot;left&quot;:68.42566929133858,&quot;top&quot;:105.34307086614174,&quot;width&quot;:828.636771653543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40.xml><?xml version="1.0" encoding="utf-8"?>
<p:tagLst xmlns:p="http://schemas.openxmlformats.org/presentationml/2006/main">
  <p:tag name="KSO_WM_DIAGRAM_VIRTUALLY_FRAME" val="{&quot;height&quot;:379.1479527559055,&quot;left&quot;:68.42566929133858,&quot;top&quot;:105.34307086614174,&quot;width&quot;:828.6367716535431}"/>
</p:tagLst>
</file>

<file path=ppt/tags/tag41.xml><?xml version="1.0" encoding="utf-8"?>
<p:tagLst xmlns:p="http://schemas.openxmlformats.org/presentationml/2006/main">
  <p:tag name="KSO_WM_DIAGRAM_VIRTUALLY_FRAME" val="{&quot;height&quot;:379.1479527559055,&quot;left&quot;:68.42566929133858,&quot;top&quot;:105.34307086614174,&quot;width&quot;:828.6367716535431}"/>
</p:tagLst>
</file>

<file path=ppt/tags/tag42.xml><?xml version="1.0" encoding="utf-8"?>
<p:tagLst xmlns:p="http://schemas.openxmlformats.org/presentationml/2006/main">
  <p:tag name="KSO_WM_DIAGRAM_VIRTUALLY_FRAME" val="{&quot;height&quot;:379.1479527559055,&quot;left&quot;:68.42566929133858,&quot;top&quot;:105.34307086614174,&quot;width&quot;:828.6367716535431}"/>
</p:tagLst>
</file>

<file path=ppt/tags/tag43.xml><?xml version="1.0" encoding="utf-8"?>
<p:tagLst xmlns:p="http://schemas.openxmlformats.org/presentationml/2006/main">
  <p:tag name="KSO_WM_DIAGRAM_VIRTUALLY_FRAME" val="{&quot;height&quot;:379.1479527559055,&quot;left&quot;:68.42566929133858,&quot;top&quot;:105.34307086614174,&quot;width&quot;:828.6367716535431}"/>
</p:tagLst>
</file>

<file path=ppt/tags/tag44.xml><?xml version="1.0" encoding="utf-8"?>
<p:tagLst xmlns:p="http://schemas.openxmlformats.org/presentationml/2006/main">
  <p:tag name="KSO_WM_DIAGRAM_VIRTUALLY_FRAME" val="{&quot;height&quot;:379.1479527559055,&quot;left&quot;:68.42566929133858,&quot;top&quot;:105.34307086614174,&quot;width&quot;:828.6367716535431}"/>
</p:tagLst>
</file>

<file path=ppt/tags/tag45.xml><?xml version="1.0" encoding="utf-8"?>
<p:tagLst xmlns:p="http://schemas.openxmlformats.org/presentationml/2006/main">
  <p:tag name="KSO_WM_DIAGRAM_VIRTUALLY_FRAME" val="{&quot;height&quot;:379.1479527559055,&quot;left&quot;:68.42566929133858,&quot;top&quot;:105.34307086614174,&quot;width&quot;:828.6367716535431}"/>
</p:tagLst>
</file>

<file path=ppt/tags/tag46.xml><?xml version="1.0" encoding="utf-8"?>
<p:tagLst xmlns:p="http://schemas.openxmlformats.org/presentationml/2006/main">
  <p:tag name="KSO_WM_DIAGRAM_VIRTUALLY_FRAME" val="{&quot;height&quot;:379.1479527559055,&quot;left&quot;:68.42566929133858,&quot;top&quot;:105.34307086614174,&quot;width&quot;:828.6367716535431}"/>
</p:tagLst>
</file>

<file path=ppt/tags/tag47.xml><?xml version="1.0" encoding="utf-8"?>
<p:tagLst xmlns:p="http://schemas.openxmlformats.org/presentationml/2006/main">
  <p:tag name="KSO_WM_DIAGRAM_VIRTUALLY_FRAME" val="{&quot;height&quot;:379.1479527559055,&quot;left&quot;:68.42566929133858,&quot;top&quot;:105.34307086614174,&quot;width&quot;:828.6367716535431}"/>
</p:tagLst>
</file>

<file path=ppt/tags/tag48.xml><?xml version="1.0" encoding="utf-8"?>
<p:tagLst xmlns:p="http://schemas.openxmlformats.org/presentationml/2006/main">
  <p:tag name="KSO_WM_DIAGRAM_VIRTUALLY_FRAME" val="{&quot;height&quot;:379.1479527559055,&quot;left&quot;:68.42566929133858,&quot;top&quot;:105.34307086614174,&quot;width&quot;:828.6367716535431}"/>
</p:tagLst>
</file>

<file path=ppt/tags/tag49.xml><?xml version="1.0" encoding="utf-8"?>
<p:tagLst xmlns:p="http://schemas.openxmlformats.org/presentationml/2006/main">
  <p:tag name="KSO_WM_DIAGRAM_VIRTUALLY_FRAME" val="{&quot;height&quot;:379.1479527559055,&quot;left&quot;:68.42566929133858,&quot;top&quot;:105.34307086614174,&quot;width&quot;:828.6367716535431}"/>
</p:tagLst>
</file>

<file path=ppt/tags/tag5.xml><?xml version="1.0" encoding="utf-8"?>
<p:tagLst xmlns:p="http://schemas.openxmlformats.org/presentationml/2006/main">
  <p:tag name="KSO_WM_DIAGRAM_VIRTUALLY_FRAME" val="{&quot;height&quot;:341.08047244094485,&quot;left&quot;:77.20976377952755,&quot;top&quot;:109.69976377952756,&quot;width&quot;:806.4455118110236}"/>
</p:tagLst>
</file>

<file path=ppt/tags/tag50.xml><?xml version="1.0" encoding="utf-8"?>
<p:tagLst xmlns:p="http://schemas.openxmlformats.org/presentationml/2006/main">
  <p:tag name="KSO_WM_DIAGRAM_VIRTUALLY_FRAME" val="{&quot;height&quot;:379.1479527559055,&quot;left&quot;:68.42566929133858,&quot;top&quot;:105.34307086614174,&quot;width&quot;:828.6367716535431}"/>
</p:tagLst>
</file>

<file path=ppt/tags/tag51.xml><?xml version="1.0" encoding="utf-8"?>
<p:tagLst xmlns:p="http://schemas.openxmlformats.org/presentationml/2006/main">
  <p:tag name="KSO_WM_DIAGRAM_VIRTUALLY_FRAME" val="{&quot;height&quot;:379.1479527559055,&quot;left&quot;:68.42566929133858,&quot;top&quot;:105.34307086614174,&quot;width&quot;:828.6367716535431}"/>
</p:tagLst>
</file>

<file path=ppt/tags/tag52.xml><?xml version="1.0" encoding="utf-8"?>
<p:tagLst xmlns:p="http://schemas.openxmlformats.org/presentationml/2006/main">
  <p:tag name="KSO_WM_DIAGRAM_VIRTUALLY_FRAME" val="{&quot;height&quot;:379.1479527559055,&quot;left&quot;:68.42566929133858,&quot;top&quot;:105.34307086614174,&quot;width&quot;:828.6367716535431}"/>
</p:tagLst>
</file>

<file path=ppt/tags/tag53.xml><?xml version="1.0" encoding="utf-8"?>
<p:tagLst xmlns:p="http://schemas.openxmlformats.org/presentationml/2006/main">
  <p:tag name="KSO_WM_DIAGRAM_VIRTUALLY_FRAME" val="{&quot;height&quot;:379.1479527559055,&quot;left&quot;:68.42566929133858,&quot;top&quot;:105.34307086614174,&quot;width&quot;:828.6367716535431}"/>
</p:tagLst>
</file>

<file path=ppt/tags/tag54.xml><?xml version="1.0" encoding="utf-8"?>
<p:tagLst xmlns:p="http://schemas.openxmlformats.org/presentationml/2006/main">
  <p:tag name="KSO_WM_DIAGRAM_VIRTUALLY_FRAME" val="{&quot;height&quot;:379.1479527559055,&quot;left&quot;:68.42566929133858,&quot;top&quot;:105.34307086614174,&quot;width&quot;:828.6367716535431}"/>
</p:tagLst>
</file>

<file path=ppt/tags/tag55.xml><?xml version="1.0" encoding="utf-8"?>
<p:tagLst xmlns:p="http://schemas.openxmlformats.org/presentationml/2006/main">
  <p:tag name="KSO_WM_DIAGRAM_VIRTUALLY_FRAME" val="{&quot;height&quot;:379.1479527559055,&quot;left&quot;:68.42566929133858,&quot;top&quot;:105.34307086614174,&quot;width&quot;:828.6367716535431}"/>
</p:tagLst>
</file>

<file path=ppt/tags/tag56.xml><?xml version="1.0" encoding="utf-8"?>
<p:tagLst xmlns:p="http://schemas.openxmlformats.org/presentationml/2006/main">
  <p:tag name="KSO_WM_DIAGRAM_VIRTUALLY_FRAME" val="{&quot;height&quot;:327.3985826771654,&quot;left&quot;:49.84535433070866,&quot;top&quot;:160.44748031496061,&quot;width&quot;:862.3267716535432}"/>
</p:tagLst>
</file>

<file path=ppt/tags/tag57.xml><?xml version="1.0" encoding="utf-8"?>
<p:tagLst xmlns:p="http://schemas.openxmlformats.org/presentationml/2006/main">
  <p:tag name="KSO_WM_DIAGRAM_VIRTUALLY_FRAME" val="{&quot;height&quot;:327.3985826771654,&quot;left&quot;:49.84535433070866,&quot;top&quot;:160.44748031496061,&quot;width&quot;:862.3267716535432}"/>
</p:tagLst>
</file>

<file path=ppt/tags/tag58.xml><?xml version="1.0" encoding="utf-8"?>
<p:tagLst xmlns:p="http://schemas.openxmlformats.org/presentationml/2006/main">
  <p:tag name="KSO_WM_DIAGRAM_VIRTUALLY_FRAME" val="{&quot;height&quot;:327.3985826771654,&quot;left&quot;:49.84535433070866,&quot;top&quot;:160.44748031496061,&quot;width&quot;:862.3267716535432}"/>
</p:tagLst>
</file>

<file path=ppt/tags/tag59.xml><?xml version="1.0" encoding="utf-8"?>
<p:tagLst xmlns:p="http://schemas.openxmlformats.org/presentationml/2006/main">
  <p:tag name="KSO_WM_DIAGRAM_VIRTUALLY_FRAME" val="{&quot;height&quot;:327.3985826771654,&quot;left&quot;:49.84535433070866,&quot;top&quot;:160.44748031496061,&quot;width&quot;:862.3267716535432}"/>
</p:tagLst>
</file>

<file path=ppt/tags/tag6.xml><?xml version="1.0" encoding="utf-8"?>
<p:tagLst xmlns:p="http://schemas.openxmlformats.org/presentationml/2006/main">
  <p:tag name="KSO_WM_DIAGRAM_VIRTUALLY_FRAME" val="{&quot;height&quot;:341.08047244094485,&quot;left&quot;:77.20976377952755,&quot;top&quot;:109.69976377952756,&quot;width&quot;:806.4455118110236}"/>
</p:tagLst>
</file>

<file path=ppt/tags/tag60.xml><?xml version="1.0" encoding="utf-8"?>
<p:tagLst xmlns:p="http://schemas.openxmlformats.org/presentationml/2006/main">
  <p:tag name="KSO_WM_DIAGRAM_VIRTUALLY_FRAME" val="{&quot;height&quot;:327.3985826771654,&quot;left&quot;:49.84535433070866,&quot;top&quot;:160.44748031496061,&quot;width&quot;:862.3267716535432}"/>
</p:tagLst>
</file>

<file path=ppt/tags/tag61.xml><?xml version="1.0" encoding="utf-8"?>
<p:tagLst xmlns:p="http://schemas.openxmlformats.org/presentationml/2006/main">
  <p:tag name="KSO_WM_DIAGRAM_VIRTUALLY_FRAME" val="{&quot;height&quot;:327.3985826771654,&quot;left&quot;:49.84535433070866,&quot;top&quot;:160.44748031496061,&quot;width&quot;:862.3267716535432}"/>
</p:tagLst>
</file>

<file path=ppt/tags/tag62.xml><?xml version="1.0" encoding="utf-8"?>
<p:tagLst xmlns:p="http://schemas.openxmlformats.org/presentationml/2006/main">
  <p:tag name="KSO_WM_DIAGRAM_VIRTUALLY_FRAME" val="{&quot;height&quot;:327.3985826771654,&quot;left&quot;:49.84535433070866,&quot;top&quot;:160.44748031496061,&quot;width&quot;:862.3267716535432}"/>
</p:tagLst>
</file>

<file path=ppt/tags/tag63.xml><?xml version="1.0" encoding="utf-8"?>
<p:tagLst xmlns:p="http://schemas.openxmlformats.org/presentationml/2006/main">
  <p:tag name="KSO_WM_DIAGRAM_VIRTUALLY_FRAME" val="{&quot;height&quot;:327.3985826771654,&quot;left&quot;:49.84535433070866,&quot;top&quot;:160.44748031496061,&quot;width&quot;:862.3267716535432}"/>
</p:tagLst>
</file>

<file path=ppt/tags/tag64.xml><?xml version="1.0" encoding="utf-8"?>
<p:tagLst xmlns:p="http://schemas.openxmlformats.org/presentationml/2006/main">
  <p:tag name="KSO_WM_DIAGRAM_VIRTUALLY_FRAME" val="{&quot;height&quot;:327.3985826771654,&quot;left&quot;:49.84535433070866,&quot;top&quot;:160.44748031496061,&quot;width&quot;:862.3267716535432}"/>
</p:tagLst>
</file>

<file path=ppt/tags/tag65.xml><?xml version="1.0" encoding="utf-8"?>
<p:tagLst xmlns:p="http://schemas.openxmlformats.org/presentationml/2006/main">
  <p:tag name="KSO_WM_DIAGRAM_VIRTUALLY_FRAME" val="{&quot;height&quot;:327.3985826771654,&quot;left&quot;:49.84535433070866,&quot;top&quot;:160.44748031496061,&quot;width&quot;:862.3267716535432}"/>
</p:tagLst>
</file>

<file path=ppt/tags/tag66.xml><?xml version="1.0" encoding="utf-8"?>
<p:tagLst xmlns:p="http://schemas.openxmlformats.org/presentationml/2006/main">
  <p:tag name="KSO_WM_DIAGRAM_VIRTUALLY_FRAME" val="{&quot;height&quot;:327.3985826771654,&quot;left&quot;:49.84535433070866,&quot;top&quot;:160.44748031496061,&quot;width&quot;:862.3267716535432}"/>
</p:tagLst>
</file>

<file path=ppt/tags/tag67.xml><?xml version="1.0" encoding="utf-8"?>
<p:tagLst xmlns:p="http://schemas.openxmlformats.org/presentationml/2006/main">
  <p:tag name="KSO_WM_DIAGRAM_VIRTUALLY_FRAME" val="{&quot;height&quot;:327.3985826771654,&quot;left&quot;:49.84535433070866,&quot;top&quot;:160.44748031496061,&quot;width&quot;:862.3267716535432}"/>
</p:tagLst>
</file>

<file path=ppt/tags/tag68.xml><?xml version="1.0" encoding="utf-8"?>
<p:tagLst xmlns:p="http://schemas.openxmlformats.org/presentationml/2006/main">
  <p:tag name="KSO_WM_DIAGRAM_VIRTUALLY_FRAME" val="{&quot;height&quot;:327.3985826771654,&quot;left&quot;:49.84535433070866,&quot;top&quot;:160.44748031496061,&quot;width&quot;:862.3267716535432}"/>
</p:tagLst>
</file>

<file path=ppt/tags/tag69.xml><?xml version="1.0" encoding="utf-8"?>
<p:tagLst xmlns:p="http://schemas.openxmlformats.org/presentationml/2006/main">
  <p:tag name="KSO_WM_DIAGRAM_VIRTUALLY_FRAME" val="{&quot;height&quot;:327.3985826771654,&quot;left&quot;:49.84535433070866,&quot;top&quot;:160.44748031496061,&quot;width&quot;:862.3267716535432}"/>
</p:tagLst>
</file>

<file path=ppt/tags/tag7.xml><?xml version="1.0" encoding="utf-8"?>
<p:tagLst xmlns:p="http://schemas.openxmlformats.org/presentationml/2006/main">
  <p:tag name="KSO_WM_DIAGRAM_VIRTUALLY_FRAME" val="{&quot;height&quot;:341.08047244094485,&quot;left&quot;:77.20976377952755,&quot;top&quot;:109.69976377952756,&quot;width&quot;:806.4455118110236}"/>
</p:tagLst>
</file>

<file path=ppt/tags/tag70.xml><?xml version="1.0" encoding="utf-8"?>
<p:tagLst xmlns:p="http://schemas.openxmlformats.org/presentationml/2006/main">
  <p:tag name="KSO_WM_DIAGRAM_VIRTUALLY_FRAME" val="{&quot;height&quot;:327.3985826771654,&quot;left&quot;:49.84535433070866,&quot;top&quot;:160.44748031496061,&quot;width&quot;:862.3267716535432}"/>
</p:tagLst>
</file>

<file path=ppt/tags/tag71.xml><?xml version="1.0" encoding="utf-8"?>
<p:tagLst xmlns:p="http://schemas.openxmlformats.org/presentationml/2006/main">
  <p:tag name="KSO_WM_DIAGRAM_VIRTUALLY_FRAME" val="{&quot;height&quot;:327.3985826771654,&quot;left&quot;:49.84535433070866,&quot;top&quot;:160.44748031496061,&quot;width&quot;:862.3267716535432}"/>
</p:tagLst>
</file>

<file path=ppt/tags/tag72.xml><?xml version="1.0" encoding="utf-8"?>
<p:tagLst xmlns:p="http://schemas.openxmlformats.org/presentationml/2006/main">
  <p:tag name="KSO_WM_DIAGRAM_VIRTUALLY_FRAME" val="{&quot;height&quot;:327.3985826771654,&quot;left&quot;:49.84535433070866,&quot;top&quot;:160.44748031496061,&quot;width&quot;:862.3267716535432}"/>
</p:tagLst>
</file>

<file path=ppt/tags/tag73.xml><?xml version="1.0" encoding="utf-8"?>
<p:tagLst xmlns:p="http://schemas.openxmlformats.org/presentationml/2006/main">
  <p:tag name="KSO_WM_DIAGRAM_VIRTUALLY_FRAME" val="{&quot;height&quot;:327.3985826771654,&quot;left&quot;:49.84535433070866,&quot;top&quot;:160.44748031496061,&quot;width&quot;:862.3267716535432}"/>
</p:tagLst>
</file>

<file path=ppt/tags/tag74.xml><?xml version="1.0" encoding="utf-8"?>
<p:tagLst xmlns:p="http://schemas.openxmlformats.org/presentationml/2006/main">
  <p:tag name="KSO_WM_DIAGRAM_VIRTUALLY_FRAME" val="{&quot;height&quot;:334.27811023622047,&quot;left&quot;:35.82385826771654,&quot;top&quot;:124.0812598425197,&quot;width&quot;:473.88535433070865}"/>
</p:tagLst>
</file>

<file path=ppt/tags/tag75.xml><?xml version="1.0" encoding="utf-8"?>
<p:tagLst xmlns:p="http://schemas.openxmlformats.org/presentationml/2006/main">
  <p:tag name="KSO_WM_DIAGRAM_VIRTUALLY_FRAME" val="{&quot;height&quot;:334.27811023622047,&quot;left&quot;:35.82385826771654,&quot;top&quot;:124.0812598425197,&quot;width&quot;:473.88535433070865}"/>
</p:tagLst>
</file>

<file path=ppt/tags/tag76.xml><?xml version="1.0" encoding="utf-8"?>
<p:tagLst xmlns:p="http://schemas.openxmlformats.org/presentationml/2006/main">
  <p:tag name="KSO_WM_DIAGRAM_VIRTUALLY_FRAME" val="{&quot;height&quot;:334.27811023622047,&quot;left&quot;:35.82385826771654,&quot;top&quot;:124.0812598425197,&quot;width&quot;:473.88535433070865}"/>
</p:tagLst>
</file>

<file path=ppt/tags/tag77.xml><?xml version="1.0" encoding="utf-8"?>
<p:tagLst xmlns:p="http://schemas.openxmlformats.org/presentationml/2006/main">
  <p:tag name="KSO_WM_DIAGRAM_VIRTUALLY_FRAME" val="{&quot;height&quot;:334.27811023622047,&quot;left&quot;:35.82385826771654,&quot;top&quot;:124.0812598425197,&quot;width&quot;:473.88535433070865}"/>
</p:tagLst>
</file>

<file path=ppt/tags/tag78.xml><?xml version="1.0" encoding="utf-8"?>
<p:tagLst xmlns:p="http://schemas.openxmlformats.org/presentationml/2006/main">
  <p:tag name="KSO_WM_DIAGRAM_VIRTUALLY_FRAME" val="{&quot;height&quot;:334.27811023622047,&quot;left&quot;:35.82385826771654,&quot;top&quot;:124.0812598425197,&quot;width&quot;:473.88535433070865}"/>
</p:tagLst>
</file>

<file path=ppt/tags/tag79.xml><?xml version="1.0" encoding="utf-8"?>
<p:tagLst xmlns:p="http://schemas.openxmlformats.org/presentationml/2006/main">
  <p:tag name="KSO_WM_DIAGRAM_VIRTUALLY_FRAME" val="{&quot;height&quot;:364.7807874015748,&quot;left&quot;:22.080393700787404,&quot;top&quot;:119.14559055118109,&quot;width&quot;:910.2788188976377}"/>
</p:tagLst>
</file>

<file path=ppt/tags/tag8.xml><?xml version="1.0" encoding="utf-8"?>
<p:tagLst xmlns:p="http://schemas.openxmlformats.org/presentationml/2006/main">
  <p:tag name="KSO_WM_DIAGRAM_VIRTUALLY_FRAME" val="{&quot;height&quot;:341.08047244094485,&quot;left&quot;:77.20976377952755,&quot;top&quot;:109.69976377952756,&quot;width&quot;:806.4455118110236}"/>
</p:tagLst>
</file>

<file path=ppt/tags/tag80.xml><?xml version="1.0" encoding="utf-8"?>
<p:tagLst xmlns:p="http://schemas.openxmlformats.org/presentationml/2006/main">
  <p:tag name="KSO_WM_DIAGRAM_VIRTUALLY_FRAME" val="{&quot;height&quot;:364.7807874015748,&quot;left&quot;:22.080393700787404,&quot;top&quot;:119.14559055118109,&quot;width&quot;:910.2788188976377}"/>
</p:tagLst>
</file>

<file path=ppt/tags/tag81.xml><?xml version="1.0" encoding="utf-8"?>
<p:tagLst xmlns:p="http://schemas.openxmlformats.org/presentationml/2006/main">
  <p:tag name="KSO_WM_DIAGRAM_VIRTUALLY_FRAME" val="{&quot;height&quot;:364.7807874015748,&quot;left&quot;:22.080393700787404,&quot;top&quot;:119.14559055118109,&quot;width&quot;:910.2788188976377}"/>
</p:tagLst>
</file>

<file path=ppt/tags/tag82.xml><?xml version="1.0" encoding="utf-8"?>
<p:tagLst xmlns:p="http://schemas.openxmlformats.org/presentationml/2006/main">
  <p:tag name="KSO_WM_DIAGRAM_VIRTUALLY_FRAME" val="{&quot;height&quot;:364.7807874015748,&quot;left&quot;:22.080393700787404,&quot;top&quot;:119.14559055118109,&quot;width&quot;:910.2788188976377}"/>
</p:tagLst>
</file>

<file path=ppt/tags/tag83.xml><?xml version="1.0" encoding="utf-8"?>
<p:tagLst xmlns:p="http://schemas.openxmlformats.org/presentationml/2006/main">
  <p:tag name="KSO_WM_DIAGRAM_VIRTUALLY_FRAME" val="{&quot;height&quot;:364.7807874015748,&quot;left&quot;:22.080393700787404,&quot;top&quot;:119.14559055118109,&quot;width&quot;:910.2788188976377}"/>
</p:tagLst>
</file>

<file path=ppt/tags/tag84.xml><?xml version="1.0" encoding="utf-8"?>
<p:tagLst xmlns:p="http://schemas.openxmlformats.org/presentationml/2006/main">
  <p:tag name="KSO_WM_DIAGRAM_VIRTUALLY_FRAME" val="{&quot;height&quot;:364.7807874015748,&quot;left&quot;:22.080393700787404,&quot;top&quot;:119.14559055118109,&quot;width&quot;:910.2788188976377}"/>
</p:tagLst>
</file>

<file path=ppt/tags/tag85.xml><?xml version="1.0" encoding="utf-8"?>
<p:tagLst xmlns:p="http://schemas.openxmlformats.org/presentationml/2006/main">
  <p:tag name="KSO_WM_DIAGRAM_VIRTUALLY_FRAME" val="{&quot;height&quot;:449.06448818897644,&quot;left&quot;:22.080393700787404,&quot;top&quot;:119.14559055118109,&quot;width&quot;:910.2788188976377}"/>
</p:tagLst>
</file>

<file path=ppt/tags/tag86.xml><?xml version="1.0" encoding="utf-8"?>
<p:tagLst xmlns:p="http://schemas.openxmlformats.org/presentationml/2006/main">
  <p:tag name="KSO_WM_DIAGRAM_VIRTUALLY_FRAME" val="{&quot;height&quot;:449.06448818897644,&quot;left&quot;:22.080393700787404,&quot;top&quot;:119.14559055118109,&quot;width&quot;:910.2788188976377}"/>
</p:tagLst>
</file>

<file path=ppt/tags/tag87.xml><?xml version="1.0" encoding="utf-8"?>
<p:tagLst xmlns:p="http://schemas.openxmlformats.org/presentationml/2006/main">
  <p:tag name="KSO_WM_DIAGRAM_VIRTUALLY_FRAME" val="{&quot;height&quot;:364.7807874015748,&quot;left&quot;:22.080393700787404,&quot;top&quot;:119.14559055118109,&quot;width&quot;:910.2788188976377}"/>
</p:tagLst>
</file>

<file path=ppt/tags/tag88.xml><?xml version="1.0" encoding="utf-8"?>
<p:tagLst xmlns:p="http://schemas.openxmlformats.org/presentationml/2006/main">
  <p:tag name="KSO_WM_DIAGRAM_VIRTUALLY_FRAME" val="{&quot;height&quot;:364.7807874015748,&quot;left&quot;:22.080393700787404,&quot;top&quot;:119.14559055118109,&quot;width&quot;:910.2788188976377}"/>
</p:tagLst>
</file>

<file path=ppt/tags/tag89.xml><?xml version="1.0" encoding="utf-8"?>
<p:tagLst xmlns:p="http://schemas.openxmlformats.org/presentationml/2006/main">
  <p:tag name="KSO_WM_DIAGRAM_VIRTUALLY_FRAME" val="{&quot;height&quot;:449.06448818897644,&quot;left&quot;:22.080393700787404,&quot;top&quot;:119.14559055118109,&quot;width&quot;:910.2788188976377}"/>
</p:tagLst>
</file>

<file path=ppt/tags/tag9.xml><?xml version="1.0" encoding="utf-8"?>
<p:tagLst xmlns:p="http://schemas.openxmlformats.org/presentationml/2006/main">
  <p:tag name="KSO_WM_DIAGRAM_VIRTUALLY_FRAME" val="{&quot;height&quot;:341.08047244094485,&quot;left&quot;:77.20976377952755,&quot;top&quot;:109.69976377952756,&quot;width&quot;:806.4455118110236}"/>
</p:tagLst>
</file>

<file path=ppt/tags/tag90.xml><?xml version="1.0" encoding="utf-8"?>
<p:tagLst xmlns:p="http://schemas.openxmlformats.org/presentationml/2006/main">
  <p:tag name="KSO_WM_DIAGRAM_VIRTUALLY_FRAME" val="{&quot;height&quot;:449.06448818897644,&quot;left&quot;:22.080393700787404,&quot;top&quot;:119.14559055118109,&quot;width&quot;:910.2788188976377}"/>
</p:tagLst>
</file>

<file path=ppt/tags/tag91.xml><?xml version="1.0" encoding="utf-8"?>
<p:tagLst xmlns:p="http://schemas.openxmlformats.org/presentationml/2006/main">
  <p:tag name="KSO_WM_UNIT_VALUE" val="425*1249"/>
  <p:tag name="KSO_WM_UNIT_HIGHLIGHT" val="0"/>
  <p:tag name="KSO_WM_UNIT_COMPATIBLE" val="0"/>
  <p:tag name="KSO_WM_UNIT_DIAGRAM_ISNUMVISUAL" val="0"/>
  <p:tag name="KSO_WM_UNIT_DIAGRAM_ISREFERUNIT" val="0"/>
  <p:tag name="KSO_WM_UNIT_TYPE" val="d"/>
  <p:tag name="KSO_WM_UNIT_INDEX" val="1"/>
  <p:tag name="KSO_WM_UNIT_ID" val="custom20231242_1*d*1"/>
  <p:tag name="KSO_WM_TEMPLATE_CATEGORY" val="custom"/>
  <p:tag name="KSO_WM_TEMPLATE_INDEX" val="20231242"/>
  <p:tag name="KSO_WM_UNIT_LAYERLEVEL" val="1"/>
  <p:tag name="KSO_WM_TAG_VERSION" val="3.0"/>
  <p:tag name="KSO_WM_BEAUTIFY_FLAG" val="#wm#"/>
</p:tagLst>
</file>

<file path=ppt/tags/tag92.xml><?xml version="1.0" encoding="utf-8"?>
<p:tagLst xmlns:p="http://schemas.openxmlformats.org/presentationml/2006/main">
  <p:tag name="KSO_WM_BEAUTIFY_FLAG" val="#wm#"/>
  <p:tag name="KSO_WM_UNIT_VALUE" val="842*617"/>
  <p:tag name="KSO_WM_UNIT_HIGHLIGHT" val="0"/>
  <p:tag name="KSO_WM_UNIT_COMPATIBLE" val="0"/>
  <p:tag name="KSO_WM_UNIT_DIAGRAM_ISNUMVISUAL" val="0"/>
  <p:tag name="KSO_WM_UNIT_DIAGRAM_ISREFERUNIT" val="0"/>
  <p:tag name="KSO_WM_UNIT_TYPE" val="d"/>
  <p:tag name="KSO_WM_UNIT_INDEX" val="2"/>
  <p:tag name="KSO_WM_UNIT_ID" val="custom20231242_1*d*2"/>
  <p:tag name="KSO_WM_TEMPLATE_CATEGORY" val="custom"/>
  <p:tag name="KSO_WM_TEMPLATE_INDEX" val="20231242"/>
  <p:tag name="KSO_WM_UNIT_LAYERLEVEL" val="1"/>
  <p:tag name="KSO_WM_TAG_VERSION" val="3.0"/>
</p:tagLst>
</file>

<file path=ppt/tags/tag93.xml><?xml version="1.0" encoding="utf-8"?>
<p:tagLst xmlns:p="http://schemas.openxmlformats.org/presentationml/2006/main">
  <p:tag name="KSO_WM_BEAUTIFY_FLAG" val="#wm#"/>
  <p:tag name="KSO_WM_UNIT_VALUE" val="842*610"/>
  <p:tag name="KSO_WM_UNIT_HIGHLIGHT" val="0"/>
  <p:tag name="KSO_WM_UNIT_COMPATIBLE" val="0"/>
  <p:tag name="KSO_WM_UNIT_DIAGRAM_ISNUMVISUAL" val="0"/>
  <p:tag name="KSO_WM_UNIT_DIAGRAM_ISREFERUNIT" val="0"/>
  <p:tag name="KSO_WM_UNIT_TYPE" val="d"/>
  <p:tag name="KSO_WM_UNIT_INDEX" val="3"/>
  <p:tag name="KSO_WM_UNIT_ID" val="custom20231242_1*d*3"/>
  <p:tag name="KSO_WM_TEMPLATE_CATEGORY" val="custom"/>
  <p:tag name="KSO_WM_TEMPLATE_INDEX" val="20231242"/>
  <p:tag name="KSO_WM_UNIT_LAYERLEVEL" val="1"/>
  <p:tag name="KSO_WM_TAG_VERSION" val="3.0"/>
</p:tagLst>
</file>

<file path=ppt/tags/tag9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1242_1*f*1"/>
  <p:tag name="KSO_WM_TEMPLATE_CATEGORY" val="custom"/>
  <p:tag name="KSO_WM_TEMPLATE_INDEX" val="20231242"/>
  <p:tag name="KSO_WM_UNIT_LAYERLEVEL" val="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
</p:tagLst>
</file>

<file path=ppt/tags/tag9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1242_1*f*1"/>
  <p:tag name="KSO_WM_TEMPLATE_CATEGORY" val="custom"/>
  <p:tag name="KSO_WM_TEMPLATE_INDEX" val="20231242"/>
  <p:tag name="KSO_WM_UNIT_LAYERLEVEL" val="1"/>
  <p:tag name="KSO_WM_TAG_VERSION" val="3.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
</p:tagLst>
</file>

<file path=ppt/tags/tag96.xml><?xml version="1.0" encoding="utf-8"?>
<p:tagLst xmlns:p="http://schemas.openxmlformats.org/presentationml/2006/main">
  <p:tag name="KSO_WM_DIAGRAM_VIRTUALLY_FRAME" val="{&quot;height&quot;:611.3168503937007,&quot;left&quot;:56.36661417322834,&quot;top&quot;:108.57811023622048,&quot;width&quot;:852.7529921259844}"/>
</p:tagLst>
</file>

<file path=ppt/tags/tag97.xml><?xml version="1.0" encoding="utf-8"?>
<p:tagLst xmlns:p="http://schemas.openxmlformats.org/presentationml/2006/main">
  <p:tag name="KSO_WM_DIAGRAM_VIRTUALLY_FRAME" val="{&quot;height&quot;:611.3168503937007,&quot;left&quot;:56.36661417322834,&quot;top&quot;:108.57811023622048,&quot;width&quot;:852.7529921259844}"/>
</p:tagLst>
</file>

<file path=ppt/tags/tag98.xml><?xml version="1.0" encoding="utf-8"?>
<p:tagLst xmlns:p="http://schemas.openxmlformats.org/presentationml/2006/main">
  <p:tag name="KSO_WM_DIAGRAM_VIRTUALLY_FRAME" val="{&quot;height&quot;:611.3168503937007,&quot;left&quot;:56.36661417322834,&quot;top&quot;:108.57811023622048,&quot;width&quot;:852.7529921259844}"/>
</p:tagLst>
</file>

<file path=ppt/tags/tag99.xml><?xml version="1.0" encoding="utf-8"?>
<p:tagLst xmlns:p="http://schemas.openxmlformats.org/presentationml/2006/main">
  <p:tag name="KSO_WM_DIAGRAM_VIRTUALLY_FRAME" val="{&quot;height&quot;:611.3168503937007,&quot;left&quot;:56.36661417322834,&quot;top&quot;:108.57811023622048,&quot;width&quot;:852.7529921259844}"/>
</p:tagLst>
</file>

<file path=ppt/theme/theme1.xml><?xml version="1.0" encoding="utf-8"?>
<a:theme xmlns:a="http://schemas.openxmlformats.org/drawingml/2006/main" name="1_Office Theme">
  <a:themeElements>
    <a:clrScheme name="Office">
      <a:dk1>
        <a:srgbClr val="0B180F"/>
      </a:dk1>
      <a:lt1>
        <a:srgbClr val="DBE2D7"/>
      </a:lt1>
      <a:dk2>
        <a:srgbClr val="0E2916"/>
      </a:dk2>
      <a:lt2>
        <a:srgbClr val="EBE9BE"/>
      </a:lt2>
      <a:accent1>
        <a:srgbClr val="34593E"/>
      </a:accent1>
      <a:accent2>
        <a:srgbClr val="C2BF6A"/>
      </a:accent2>
      <a:accent3>
        <a:srgbClr val="6A7746"/>
      </a:accent3>
      <a:accent4>
        <a:srgbClr val="8F9041"/>
      </a:accent4>
      <a:accent5>
        <a:srgbClr val="7C9A7B"/>
      </a:accent5>
      <a:accent6>
        <a:srgbClr val="E1A38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3985</Words>
  <Application>WPS 演示</Application>
  <PresentationFormat>On-screen Show (4:3)</PresentationFormat>
  <Paragraphs>453</Paragraphs>
  <Slides>35</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35</vt:i4>
      </vt:variant>
    </vt:vector>
  </HeadingPairs>
  <TitlesOfParts>
    <vt:vector size="48" baseType="lpstr">
      <vt:lpstr>Arial</vt:lpstr>
      <vt:lpstr>宋体</vt:lpstr>
      <vt:lpstr>Wingdings</vt:lpstr>
      <vt:lpstr>微软雅黑</vt:lpstr>
      <vt:lpstr>Arial</vt:lpstr>
      <vt:lpstr>Arial Unicode MS</vt:lpstr>
      <vt:lpstr>Calibri</vt:lpstr>
      <vt:lpstr>Times New Roman</vt:lpstr>
      <vt:lpstr>Calibri</vt:lpstr>
      <vt:lpstr>义启简黑体</vt:lpstr>
      <vt:lpstr>黑体</vt:lpstr>
      <vt:lpstr>iekie jianyuanti</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馄饨</cp:lastModifiedBy>
  <cp:revision>28</cp:revision>
  <dcterms:created xsi:type="dcterms:W3CDTF">2006-08-16T00:00:00Z</dcterms:created>
  <dcterms:modified xsi:type="dcterms:W3CDTF">2025-09-08T03:44:53Z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5139D189B89140AFB4D65B589450DD95_12</vt:lpwstr>
  </property>
  <property fmtid="{D5CDD505-2E9C-101B-9397-08002B2CF9AE}" pid="3" name="KSOProductBuildVer">
    <vt:lpwstr>2052-12.1.0.19770</vt:lpwstr>
  </property>
</Properties>
</file>